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91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75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2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909921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87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0272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55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91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7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0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71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6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350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0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8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58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0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Βασικές Έννοιες Βάσεων Δεδομένων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26745F1-42D9-2652-3834-A4C5C4AF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Ξένο Κλειδί (Foreign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Χρησιμο</a:t>
            </a:r>
            <a:r>
              <a:rPr dirty="0"/>
              <a:t>ποιείται για σύνδεση πινάκων.</a:t>
            </a:r>
          </a:p>
          <a:p>
            <a:r>
              <a:rPr dirty="0"/>
              <a:t>Η </a:t>
            </a:r>
            <a:r>
              <a:rPr dirty="0" err="1"/>
              <a:t>τιμή</a:t>
            </a:r>
            <a:r>
              <a:rPr dirty="0"/>
              <a:t> </a:t>
            </a:r>
            <a:r>
              <a:rPr dirty="0" err="1"/>
              <a:t>του</a:t>
            </a:r>
            <a:r>
              <a:rPr dirty="0"/>
              <a:t> υπ</a:t>
            </a:r>
            <a:r>
              <a:rPr dirty="0" err="1"/>
              <a:t>άρχει</a:t>
            </a:r>
            <a:r>
              <a:rPr dirty="0"/>
              <a:t> </a:t>
            </a:r>
            <a:r>
              <a:rPr dirty="0" err="1"/>
              <a:t>ως</a:t>
            </a:r>
            <a:r>
              <a:rPr dirty="0"/>
              <a:t> π</a:t>
            </a:r>
            <a:r>
              <a:rPr dirty="0" err="1"/>
              <a:t>ρωτεύον</a:t>
            </a:r>
            <a:r>
              <a:rPr dirty="0"/>
              <a:t> </a:t>
            </a:r>
            <a:r>
              <a:rPr dirty="0" err="1"/>
              <a:t>κλειδί</a:t>
            </a:r>
            <a:r>
              <a:rPr dirty="0"/>
              <a:t> </a:t>
            </a:r>
            <a:r>
              <a:rPr dirty="0" err="1"/>
              <a:t>σε</a:t>
            </a:r>
            <a:r>
              <a:rPr dirty="0"/>
              <a:t> </a:t>
            </a:r>
            <a:r>
              <a:rPr dirty="0" err="1"/>
              <a:t>άλλον</a:t>
            </a:r>
            <a:r>
              <a:rPr dirty="0"/>
              <a:t> π</a:t>
            </a:r>
            <a:r>
              <a:rPr dirty="0" err="1"/>
              <a:t>ίν</a:t>
            </a:r>
            <a:r>
              <a:rPr dirty="0"/>
              <a:t>ακα.</a:t>
            </a:r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 err="1"/>
              <a:t>Πίν</a:t>
            </a:r>
            <a:r>
              <a:rPr dirty="0"/>
              <a:t>ακας Εγγραφών → περιέχει ΑΜ Μαθητή.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Σχέσεων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• 1:1 – </a:t>
            </a:r>
            <a:r>
              <a:rPr dirty="0" err="1"/>
              <a:t>Έν</a:t>
            </a:r>
            <a:r>
              <a:rPr dirty="0"/>
              <a:t>ας προς έναν.</a:t>
            </a:r>
          </a:p>
          <a:p>
            <a:r>
              <a:rPr dirty="0"/>
              <a:t>• 1:</a:t>
            </a:r>
            <a:r>
              <a:rPr lang="en-US" dirty="0"/>
              <a:t>M</a:t>
            </a:r>
            <a:r>
              <a:rPr dirty="0"/>
              <a:t> – </a:t>
            </a:r>
            <a:r>
              <a:rPr dirty="0" err="1"/>
              <a:t>Έν</a:t>
            </a:r>
            <a:r>
              <a:rPr dirty="0"/>
              <a:t>ας προς πολλούς.</a:t>
            </a:r>
          </a:p>
          <a:p>
            <a:r>
              <a:rPr dirty="0"/>
              <a:t>•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r>
              <a:rPr dirty="0"/>
              <a:t> – </a:t>
            </a:r>
            <a:r>
              <a:rPr dirty="0" err="1"/>
              <a:t>Πολλοί</a:t>
            </a:r>
            <a:r>
              <a:rPr dirty="0"/>
              <a:t> π</a:t>
            </a:r>
            <a:r>
              <a:rPr dirty="0" err="1"/>
              <a:t>ρος</a:t>
            </a:r>
            <a:r>
              <a:rPr dirty="0"/>
              <a:t> π</a:t>
            </a:r>
            <a:r>
              <a:rPr dirty="0" err="1"/>
              <a:t>ολλούς</a:t>
            </a:r>
            <a:r>
              <a:rPr dirty="0"/>
              <a:t> (</a:t>
            </a:r>
            <a:r>
              <a:rPr dirty="0" err="1"/>
              <a:t>χρειάζετ</a:t>
            </a:r>
            <a:r>
              <a:rPr dirty="0"/>
              <a:t>αι ενδιάμεσος πίνακας).</a:t>
            </a:r>
          </a:p>
          <a:p>
            <a:pPr marL="0" indent="0"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1:</a:t>
            </a:r>
            <a:r>
              <a:rPr lang="en-US" dirty="0"/>
              <a:t>M</a:t>
            </a:r>
            <a:r>
              <a:rPr dirty="0"/>
              <a:t>: Τμήμα → Μαθητές</a:t>
            </a:r>
          </a:p>
          <a:p>
            <a:pPr marL="0" indent="0"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r>
              <a:rPr dirty="0"/>
              <a:t>: Μαθητές ↔ Μαθήματα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Σχέσης </a:t>
            </a:r>
            <a:r>
              <a:rPr lang="en-US" dirty="0"/>
              <a:t>M</a:t>
            </a:r>
            <a:r>
              <a:rPr dirty="0"/>
              <a:t>:</a:t>
            </a:r>
            <a:r>
              <a:rPr lang="en-US" dirty="0"/>
              <a:t>M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Μα</a:t>
            </a:r>
            <a:r>
              <a:rPr dirty="0" err="1"/>
              <a:t>θητές</a:t>
            </a:r>
            <a:r>
              <a:rPr dirty="0"/>
              <a:t> παρα</a:t>
            </a:r>
            <a:r>
              <a:rPr dirty="0" err="1"/>
              <a:t>κολουθούν</a:t>
            </a:r>
            <a:r>
              <a:rPr dirty="0"/>
              <a:t> π</a:t>
            </a:r>
            <a:r>
              <a:rPr dirty="0" err="1"/>
              <a:t>ολλά</a:t>
            </a:r>
            <a:r>
              <a:rPr dirty="0"/>
              <a:t> μα</a:t>
            </a:r>
            <a:r>
              <a:rPr dirty="0" err="1"/>
              <a:t>θήμ</a:t>
            </a:r>
            <a:r>
              <a:rPr dirty="0"/>
              <a:t>ατα.</a:t>
            </a:r>
          </a:p>
          <a:p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μάθημ</a:t>
            </a:r>
            <a:r>
              <a:rPr dirty="0"/>
              <a:t>α έχει πολλούς μαθητές.</a:t>
            </a:r>
          </a:p>
          <a:p>
            <a:r>
              <a:rPr dirty="0" err="1"/>
              <a:t>Ενδιάμεσος</a:t>
            </a:r>
            <a:r>
              <a:rPr dirty="0"/>
              <a:t> π</a:t>
            </a:r>
            <a:r>
              <a:rPr dirty="0" err="1"/>
              <a:t>ίν</a:t>
            </a:r>
            <a:r>
              <a:rPr dirty="0"/>
              <a:t>ακας: Μαθητές_Μαθήματα</a:t>
            </a:r>
          </a:p>
          <a:p>
            <a:r>
              <a:rPr dirty="0" err="1"/>
              <a:t>Πεδί</a:t>
            </a:r>
            <a:r>
              <a:rPr dirty="0"/>
              <a:t>α: ΑΜ, Κωδικός_Μαθήματος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Τύποι Δεδομένων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INTEGER – α</a:t>
            </a:r>
            <a:r>
              <a:rPr dirty="0" err="1"/>
              <a:t>κέρ</a:t>
            </a:r>
            <a:r>
              <a:rPr dirty="0"/>
              <a:t>αιος αριθμός (π.χ. ΑΜ: 101)</a:t>
            </a:r>
          </a:p>
          <a:p>
            <a:r>
              <a:rPr dirty="0"/>
              <a:t>VARCHAR – </a:t>
            </a:r>
            <a:r>
              <a:rPr dirty="0" err="1"/>
              <a:t>κείμενο</a:t>
            </a:r>
            <a:r>
              <a:rPr dirty="0"/>
              <a:t> (π.χ. </a:t>
            </a:r>
            <a:r>
              <a:rPr dirty="0" err="1"/>
              <a:t>Όνομ</a:t>
            </a:r>
            <a:r>
              <a:rPr dirty="0"/>
              <a:t>α: 'Μαρία')</a:t>
            </a:r>
          </a:p>
          <a:p>
            <a:r>
              <a:rPr dirty="0"/>
              <a:t>DATE – </a:t>
            </a:r>
            <a:r>
              <a:rPr dirty="0" err="1"/>
              <a:t>ημερομηνί</a:t>
            </a:r>
            <a:r>
              <a:rPr dirty="0"/>
              <a:t>α (π.χ. 2006-03-25)</a:t>
            </a:r>
          </a:p>
          <a:p>
            <a:r>
              <a:rPr dirty="0"/>
              <a:t>DECIMAL – </a:t>
            </a:r>
            <a:r>
              <a:rPr dirty="0" err="1"/>
              <a:t>δεκ</a:t>
            </a:r>
            <a:r>
              <a:rPr dirty="0"/>
              <a:t>αδικός αριθμός (π.χ. </a:t>
            </a:r>
            <a:r>
              <a:rPr dirty="0" err="1"/>
              <a:t>Τιμή</a:t>
            </a:r>
            <a:r>
              <a:rPr dirty="0"/>
              <a:t> π</a:t>
            </a:r>
            <a:r>
              <a:rPr dirty="0" err="1"/>
              <a:t>ροϊόντος</a:t>
            </a:r>
            <a:r>
              <a:rPr dirty="0"/>
              <a:t>: 3.50)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Ολοκληρωμένο Παράδειγμα 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Πίν</a:t>
            </a:r>
            <a:r>
              <a:rPr dirty="0"/>
              <a:t>ακας: Προϊόντα</a:t>
            </a:r>
          </a:p>
          <a:p>
            <a:pPr lvl="1"/>
            <a:r>
              <a:rPr dirty="0" err="1"/>
              <a:t>Κωδικός</a:t>
            </a:r>
            <a:r>
              <a:rPr dirty="0"/>
              <a:t> | </a:t>
            </a:r>
            <a:r>
              <a:rPr dirty="0" err="1"/>
              <a:t>Όνομ</a:t>
            </a:r>
            <a:r>
              <a:rPr dirty="0"/>
              <a:t>α | Τιμή | Απόθεμα</a:t>
            </a:r>
          </a:p>
          <a:p>
            <a:pPr lvl="1"/>
            <a:r>
              <a:rPr dirty="0"/>
              <a:t>5001 | Στυλό | 1.20 | 200</a:t>
            </a:r>
          </a:p>
          <a:p>
            <a:pPr lvl="1"/>
            <a:r>
              <a:rPr dirty="0"/>
              <a:t>5002 | </a:t>
            </a:r>
            <a:r>
              <a:rPr dirty="0" err="1"/>
              <a:t>Τετράδιο</a:t>
            </a:r>
            <a:r>
              <a:rPr dirty="0"/>
              <a:t> | 3.50 | 120</a:t>
            </a:r>
          </a:p>
          <a:p>
            <a:pPr lvl="1"/>
            <a:r>
              <a:rPr dirty="0"/>
              <a:t>5003 | </a:t>
            </a:r>
            <a:r>
              <a:rPr dirty="0" err="1"/>
              <a:t>Γόμ</a:t>
            </a:r>
            <a:r>
              <a:rPr dirty="0"/>
              <a:t>α | 0.80 | 500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E37FC-DBF6-0973-72EF-ABF13B088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7007353" cy="1320800"/>
          </a:xfrm>
        </p:spPr>
        <p:txBody>
          <a:bodyPr/>
          <a:lstStyle/>
          <a:p>
            <a:r>
              <a:rPr lang="en-US"/>
              <a:t>SQL </a:t>
            </a:r>
            <a:r>
              <a:rPr lang="el-GR" altLang="el-GR"/>
              <a:t>(</a:t>
            </a:r>
            <a:r>
              <a:rPr lang="el-GR" altLang="el-GR" dirty="0"/>
              <a:t>Structured Query Language) </a:t>
            </a: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FDFD0F4-DF38-FE38-AB86-DE3D869D4DF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599" y="1304900"/>
            <a:ext cx="6664004" cy="4421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altLang="el-GR" dirty="0"/>
              <a:t>- H </a:t>
            </a:r>
            <a:r>
              <a:rPr lang="el-GR" altLang="el-GR" dirty="0"/>
              <a:t>SQL (Structured Query Language) δεν είναι γλώσσα </a:t>
            </a:r>
            <a:endParaRPr lang="en-US" altLang="el-GR" dirty="0"/>
          </a:p>
          <a:p>
            <a:pPr marL="0" indent="0">
              <a:buNone/>
            </a:pPr>
            <a:r>
              <a:rPr lang="el-GR" altLang="el-GR" dirty="0"/>
              <a:t>προγραμματισμού γενικής χρήσης.</a:t>
            </a:r>
          </a:p>
          <a:p>
            <a:pPr marL="0" indent="0">
              <a:buNone/>
            </a:pPr>
            <a:r>
              <a:rPr lang="en-US" altLang="el-GR" dirty="0"/>
              <a:t>- </a:t>
            </a:r>
            <a:r>
              <a:rPr lang="el-GR" altLang="el-GR" dirty="0"/>
              <a:t>Είναι ειδική γλώσσα που χρησιμοποιείται αποκλειστικά για </a:t>
            </a:r>
            <a:endParaRPr lang="en-US" altLang="el-GR" dirty="0"/>
          </a:p>
          <a:p>
            <a:pPr marL="0" indent="0">
              <a:buNone/>
            </a:pPr>
            <a:r>
              <a:rPr lang="el-GR" altLang="el-GR" dirty="0"/>
              <a:t>διαχείριση βάσεων δεδομένων:</a:t>
            </a:r>
          </a:p>
          <a:p>
            <a:r>
              <a:rPr lang="el-GR" altLang="el-GR" dirty="0"/>
              <a:t>SELECT</a:t>
            </a:r>
          </a:p>
          <a:p>
            <a:r>
              <a:rPr lang="el-GR" altLang="el-GR" dirty="0"/>
              <a:t>INSERT</a:t>
            </a:r>
          </a:p>
          <a:p>
            <a:r>
              <a:rPr lang="el-GR" altLang="el-GR" dirty="0"/>
              <a:t>UPDATE</a:t>
            </a:r>
          </a:p>
          <a:p>
            <a:r>
              <a:rPr lang="el-GR" altLang="el-GR" dirty="0"/>
              <a:t>DELETE</a:t>
            </a:r>
          </a:p>
          <a:p>
            <a:r>
              <a:rPr lang="el-GR" altLang="el-GR" dirty="0"/>
              <a:t>CREATE TABLE</a:t>
            </a:r>
          </a:p>
          <a:p>
            <a:r>
              <a:rPr lang="el-GR" altLang="el-GR" dirty="0"/>
              <a:t>κ.λπ.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231780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Βάση Δεδομένων;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Οργ</a:t>
            </a:r>
            <a:r>
              <a:rPr dirty="0"/>
              <a:t>ανωμένη συλλογή σχετικών δεδομένων.</a:t>
            </a:r>
          </a:p>
          <a:p>
            <a:r>
              <a:rPr dirty="0"/>
              <a:t>Απ</a:t>
            </a:r>
            <a:r>
              <a:rPr dirty="0" err="1"/>
              <a:t>οτελείτ</a:t>
            </a:r>
            <a:r>
              <a:rPr dirty="0"/>
              <a:t>αι από πίνακες, εγγραφές και γνωρίσματα.</a:t>
            </a:r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Βάση σχολείου με μαθητές, καθηγητές, μαθήματα.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 Πίνακα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Πίνακας: Μαθητές</a:t>
            </a:r>
          </a:p>
          <a:p>
            <a:pPr lvl="1"/>
            <a:r>
              <a:t>ΑΜ | Όνομα | Τμήμα</a:t>
            </a:r>
          </a:p>
          <a:p>
            <a:pPr lvl="1"/>
            <a:r>
              <a:t>101 | Μαρία | Β1</a:t>
            </a:r>
          </a:p>
          <a:p>
            <a:pPr lvl="1"/>
            <a:r>
              <a:t>102 | Γιάννης | Β2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Κάθε πίνακας αποτελείται από: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Γρ</a:t>
            </a:r>
            <a:r>
              <a:rPr dirty="0"/>
              <a:t>αμμές (Εγγραφές)</a:t>
            </a:r>
          </a:p>
          <a:p>
            <a:r>
              <a:rPr dirty="0" err="1"/>
              <a:t>Στήλες</a:t>
            </a:r>
            <a:r>
              <a:rPr dirty="0"/>
              <a:t> (</a:t>
            </a:r>
            <a:r>
              <a:rPr dirty="0" err="1"/>
              <a:t>Γνωρίσμ</a:t>
            </a:r>
            <a:r>
              <a:rPr dirty="0"/>
              <a:t>ατα)</a:t>
            </a:r>
          </a:p>
          <a:p>
            <a:pPr marL="0" indent="0">
              <a:buNone/>
            </a:pPr>
            <a:r>
              <a:rPr dirty="0" err="1"/>
              <a:t>Κάθε</a:t>
            </a:r>
            <a:r>
              <a:rPr dirty="0"/>
              <a:t> </a:t>
            </a:r>
            <a:r>
              <a:rPr dirty="0" err="1"/>
              <a:t>γνώρισμ</a:t>
            </a:r>
            <a:r>
              <a:rPr dirty="0"/>
              <a:t>α έχει συγκεκριμένο τύπο δεδομένων.</a:t>
            </a:r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'Όνομα' = κείμενο, 'ΑΜ' = αριθμός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057A7-A8E9-ECED-29EA-BA0B1A5B4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328486"/>
            <a:ext cx="7555993" cy="4459666"/>
          </a:xfrm>
        </p:spPr>
        <p:txBody>
          <a:bodyPr>
            <a:normAutofit/>
          </a:bodyPr>
          <a:lstStyle/>
          <a:p>
            <a:r>
              <a:rPr lang="el-GR" sz="2000" dirty="0"/>
              <a:t>Στο σχεσιακό μοντέλο κάθε γνώρισμα πρέπει να έχει </a:t>
            </a:r>
            <a:br>
              <a:rPr lang="el-GR" sz="2000" dirty="0"/>
            </a:br>
            <a:r>
              <a:rPr lang="el-GR" sz="2000" b="1" dirty="0"/>
              <a:t>μία μόνο τιμή</a:t>
            </a:r>
            <a:r>
              <a:rPr lang="el-GR" sz="2000" dirty="0"/>
              <a:t>.</a:t>
            </a:r>
          </a:p>
          <a:p>
            <a:pPr marL="457200" lvl="1" indent="0">
              <a:buNone/>
            </a:pPr>
            <a:r>
              <a:rPr lang="el-GR" sz="2000" dirty="0"/>
              <a:t>❌ Λάθος παράδειγμα:</a:t>
            </a:r>
          </a:p>
          <a:p>
            <a:pPr marL="457200" lvl="1" indent="0">
              <a:buNone/>
            </a:pPr>
            <a:r>
              <a:rPr lang="el-GR" sz="2000" dirty="0"/>
              <a:t>Τηλέφωνο: 6940123456, 2109988776</a:t>
            </a:r>
          </a:p>
          <a:p>
            <a:pPr lvl="1"/>
            <a:endParaRPr lang="el-GR" sz="2000" dirty="0"/>
          </a:p>
          <a:p>
            <a:pPr marL="457200" lvl="1" indent="0">
              <a:buNone/>
            </a:pPr>
            <a:r>
              <a:rPr lang="el-GR" sz="2000" dirty="0"/>
              <a:t>✔ Σωστό παράδειγμα με ξεχωριστές εγγραφές:</a:t>
            </a:r>
          </a:p>
          <a:p>
            <a:pPr lvl="1"/>
            <a:r>
              <a:rPr lang="el-GR" sz="2000" dirty="0"/>
              <a:t>Πίνακας Τηλέφωνα_Μαθητών:</a:t>
            </a:r>
          </a:p>
          <a:p>
            <a:pPr lvl="2"/>
            <a:r>
              <a:rPr lang="el-GR" sz="1800" dirty="0"/>
              <a:t>ΑΜ | Τηλέφωνο</a:t>
            </a:r>
          </a:p>
          <a:p>
            <a:pPr lvl="2"/>
            <a:r>
              <a:rPr lang="el-GR" sz="1800" dirty="0"/>
              <a:t>101 | 6940123456</a:t>
            </a:r>
          </a:p>
          <a:p>
            <a:pPr lvl="2"/>
            <a:r>
              <a:rPr lang="el-GR" sz="1800" dirty="0"/>
              <a:t>101 | 2109988776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03561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0A865-3785-D34F-C4CE-F9BC60D6C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Κανονικοποίηση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5B8E3-C971-08DE-FF44-53780CCCF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Κανονικοποίηση (Normalization)</a:t>
            </a:r>
            <a:r>
              <a:rPr lang="el-GR" dirty="0"/>
              <a:t> = διαδικασία οργάνωσης των πινάκων ώστε:</a:t>
            </a:r>
          </a:p>
          <a:p>
            <a:r>
              <a:rPr lang="el-GR" dirty="0"/>
              <a:t>να </a:t>
            </a:r>
            <a:r>
              <a:rPr lang="el-GR" b="1" dirty="0"/>
              <a:t>μην επαναλαμβάνονται δεδομένα</a:t>
            </a:r>
            <a:r>
              <a:rPr lang="el-GR" dirty="0"/>
              <a:t> (αποφυγή πλεονασμού),</a:t>
            </a:r>
          </a:p>
          <a:p>
            <a:r>
              <a:rPr lang="el-GR" dirty="0"/>
              <a:t>να </a:t>
            </a:r>
            <a:r>
              <a:rPr lang="el-GR" b="1" dirty="0"/>
              <a:t>μην υπάρχουν ανωμαλίες</a:t>
            </a:r>
            <a:r>
              <a:rPr lang="el-GR" dirty="0"/>
              <a:t> σε ενημέρωση/εισαγωγή/διαγραφή,</a:t>
            </a:r>
          </a:p>
          <a:p>
            <a:r>
              <a:rPr lang="el-GR" dirty="0"/>
              <a:t>να υπάρχουν ξεκάθαρες σχέσεις μεταξύ πινάκων.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8067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77C54-2238-E928-4744-81AF54BE6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 χωρίς κανονικοποίηση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4876460-D312-E05C-8012-1838707CE1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560" y="2670049"/>
            <a:ext cx="7995440" cy="1767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483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12F58E0-9F1D-1EA4-8CED-CCC42D3F0B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8410" y="670116"/>
            <a:ext cx="6597988" cy="5273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677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Πρωτεύον Κλειδί (Primary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 err="1"/>
              <a:t>Αν</a:t>
            </a:r>
            <a:r>
              <a:rPr dirty="0"/>
              <a:t>αγνωρίζει μοναδικά κάθε εγγραφή.</a:t>
            </a:r>
          </a:p>
          <a:p>
            <a:r>
              <a:rPr dirty="0" err="1"/>
              <a:t>Δεν</a:t>
            </a:r>
            <a:r>
              <a:rPr dirty="0"/>
              <a:t> επ</a:t>
            </a:r>
            <a:r>
              <a:rPr dirty="0" err="1"/>
              <a:t>ιτρέ</a:t>
            </a:r>
            <a:r>
              <a:rPr dirty="0"/>
              <a:t>πονται διπλότυπες τιμές.</a:t>
            </a:r>
            <a:endParaRPr lang="el-GR" dirty="0"/>
          </a:p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α: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    </a:t>
            </a:r>
            <a:r>
              <a:rPr dirty="0"/>
              <a:t>ΑΜ Μαθητή, ΑΦΜ, Κωδικός προϊόντος.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</TotalTime>
  <Words>432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Facet</vt:lpstr>
      <vt:lpstr>Βασικές Έννοιες Βάσεων Δεδομένων</vt:lpstr>
      <vt:lpstr>Τι είναι Βάση Δεδομένων;</vt:lpstr>
      <vt:lpstr>Παράδειγμα Πίνακα</vt:lpstr>
      <vt:lpstr>Κάθε πίνακας αποτελείται από:</vt:lpstr>
      <vt:lpstr>PowerPoint Presentation</vt:lpstr>
      <vt:lpstr>Κανονικοποίηση</vt:lpstr>
      <vt:lpstr>Παράδειγμα χωρίς κανονικοποίηση</vt:lpstr>
      <vt:lpstr>PowerPoint Presentation</vt:lpstr>
      <vt:lpstr>Πρωτεύον Κλειδί (Primary Key)</vt:lpstr>
      <vt:lpstr>Ξένο Κλειδί (Foreign Key)</vt:lpstr>
      <vt:lpstr>Τύποι Σχέσεων</vt:lpstr>
      <vt:lpstr>Παράδειγμα Σχέσης M:M</vt:lpstr>
      <vt:lpstr>Τύποι Δεδομένων</vt:lpstr>
      <vt:lpstr>Ολοκληρωμένο Παράδειγμα Πίνακα</vt:lpstr>
      <vt:lpstr>SQL (Structured Query Language)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Evi Karageorgiou</dc:creator>
  <cp:keywords/>
  <dc:description>generated using python-pptx</dc:description>
  <cp:lastModifiedBy>Evi Karageorgiou</cp:lastModifiedBy>
  <cp:revision>10</cp:revision>
  <dcterms:created xsi:type="dcterms:W3CDTF">2013-01-27T09:14:16Z</dcterms:created>
  <dcterms:modified xsi:type="dcterms:W3CDTF">2025-11-30T20:12:08Z</dcterms:modified>
  <cp:category/>
</cp:coreProperties>
</file>