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9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5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2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0992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87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0272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55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91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7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04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71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50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0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85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58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Βασικές Έννοιες Βάσεων Δεδομένων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6745F1-42D9-2652-3834-A4C5C4AFD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Ολοκληρωμένο Παράδειγμα Πίνακα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Πίνακας: Προϊόντα</a:t>
            </a:r>
          </a:p>
          <a:p>
            <a:pPr lvl="1"/>
            <a:r>
              <a:t>Κωδικός | Όνομα | Τιμή | Απόθεμα</a:t>
            </a:r>
          </a:p>
          <a:p>
            <a:pPr lvl="1"/>
            <a:r>
              <a:t>5001 | Στυλό | 1.20 | 200</a:t>
            </a:r>
          </a:p>
          <a:p>
            <a:pPr lvl="1"/>
            <a:r>
              <a:t>5002 | Τετράδιο | 3.50 | 120</a:t>
            </a:r>
          </a:p>
          <a:p>
            <a:pPr lvl="1"/>
            <a:r>
              <a:t>5003 | Γόμα | 0.80 | 500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Βάση Δεδομένων;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/>
              <a:t>Οργ</a:t>
            </a:r>
            <a:r>
              <a:rPr dirty="0"/>
              <a:t>ανωμένη συλλογή σχετικών δεδομένων.</a:t>
            </a:r>
          </a:p>
          <a:p>
            <a:r>
              <a:rPr dirty="0"/>
              <a:t>Απ</a:t>
            </a:r>
            <a:r>
              <a:rPr dirty="0" err="1"/>
              <a:t>οτελείτ</a:t>
            </a:r>
            <a:r>
              <a:rPr dirty="0"/>
              <a:t>αι από πίνακες, εγγραφές και γνωρίσματα.</a:t>
            </a:r>
          </a:p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 Βάση σχολείου με μαθητές, καθηγητές, μαθήματα.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Παράδειγμα Πίνακα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Πίνακας: Μαθητές</a:t>
            </a:r>
          </a:p>
          <a:p>
            <a:pPr lvl="1"/>
            <a:r>
              <a:t>ΑΜ | Όνομα | Τμήμα</a:t>
            </a:r>
          </a:p>
          <a:p>
            <a:pPr lvl="1"/>
            <a:r>
              <a:t>101 | Μαρία | Β1</a:t>
            </a:r>
          </a:p>
          <a:p>
            <a:pPr lvl="1"/>
            <a:r>
              <a:t>102 | Γιάννης | Β2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Κάθε πίνακας αποτελείται από: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/>
              <a:t>Γρ</a:t>
            </a:r>
            <a:r>
              <a:rPr dirty="0"/>
              <a:t>αμμές (Εγγραφές)</a:t>
            </a:r>
          </a:p>
          <a:p>
            <a:r>
              <a:rPr dirty="0" err="1"/>
              <a:t>Στήλες</a:t>
            </a:r>
            <a:r>
              <a:rPr dirty="0"/>
              <a:t> (</a:t>
            </a:r>
            <a:r>
              <a:rPr dirty="0" err="1"/>
              <a:t>Γνωρίσμ</a:t>
            </a:r>
            <a:r>
              <a:rPr dirty="0"/>
              <a:t>ατα)</a:t>
            </a:r>
          </a:p>
          <a:p>
            <a:pPr marL="0" indent="0">
              <a:buNone/>
            </a:pPr>
            <a:r>
              <a:rPr dirty="0" err="1"/>
              <a:t>Κάθε</a:t>
            </a:r>
            <a:r>
              <a:rPr dirty="0"/>
              <a:t> </a:t>
            </a:r>
            <a:r>
              <a:rPr dirty="0" err="1"/>
              <a:t>γνώρισμ</a:t>
            </a:r>
            <a:r>
              <a:rPr dirty="0"/>
              <a:t>α έχει συγκεκριμένο τύπο δεδομένων.</a:t>
            </a:r>
          </a:p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 'Όνομα' = κείμενο, 'ΑΜ' = αριθμός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Πρωτεύον Κλειδί (Primary Key)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/>
              <a:t>Αν</a:t>
            </a:r>
            <a:r>
              <a:rPr dirty="0"/>
              <a:t>αγνωρίζει μοναδικά κάθε εγγραφή.</a:t>
            </a:r>
          </a:p>
          <a:p>
            <a:r>
              <a:rPr dirty="0" err="1"/>
              <a:t>Δεν</a:t>
            </a:r>
            <a:r>
              <a:rPr dirty="0"/>
              <a:t> επ</a:t>
            </a:r>
            <a:r>
              <a:rPr dirty="0" err="1"/>
              <a:t>ιτρέ</a:t>
            </a:r>
            <a:r>
              <a:rPr dirty="0"/>
              <a:t>πονται διπλότυπες τιμές.</a:t>
            </a:r>
            <a:endParaRPr lang="el-GR" dirty="0"/>
          </a:p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 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     </a:t>
            </a:r>
            <a:r>
              <a:rPr dirty="0"/>
              <a:t>ΑΜ Μαθητή, ΑΦΜ, Κωδικός προϊόντος.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Ξένο Κλειδί (Foreign Key)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/>
              <a:t>Χρησιμο</a:t>
            </a:r>
            <a:r>
              <a:rPr dirty="0"/>
              <a:t>ποιείται για σύνδεση πινάκων.</a:t>
            </a:r>
          </a:p>
          <a:p>
            <a:r>
              <a:rPr dirty="0"/>
              <a:t>Η </a:t>
            </a:r>
            <a:r>
              <a:rPr dirty="0" err="1"/>
              <a:t>τιμή</a:t>
            </a:r>
            <a:r>
              <a:rPr dirty="0"/>
              <a:t> </a:t>
            </a:r>
            <a:r>
              <a:rPr dirty="0" err="1"/>
              <a:t>του</a:t>
            </a:r>
            <a:r>
              <a:rPr dirty="0"/>
              <a:t> υπ</a:t>
            </a:r>
            <a:r>
              <a:rPr dirty="0" err="1"/>
              <a:t>άρχει</a:t>
            </a:r>
            <a:r>
              <a:rPr dirty="0"/>
              <a:t> </a:t>
            </a:r>
            <a:r>
              <a:rPr dirty="0" err="1"/>
              <a:t>ως</a:t>
            </a:r>
            <a:r>
              <a:rPr dirty="0"/>
              <a:t> π</a:t>
            </a:r>
            <a:r>
              <a:rPr dirty="0" err="1"/>
              <a:t>ρωτεύον</a:t>
            </a:r>
            <a:r>
              <a:rPr dirty="0"/>
              <a:t> </a:t>
            </a:r>
            <a:r>
              <a:rPr dirty="0" err="1"/>
              <a:t>κλειδί</a:t>
            </a:r>
            <a:r>
              <a:rPr dirty="0"/>
              <a:t> </a:t>
            </a:r>
            <a:r>
              <a:rPr dirty="0" err="1"/>
              <a:t>σε</a:t>
            </a:r>
            <a:r>
              <a:rPr dirty="0"/>
              <a:t> </a:t>
            </a:r>
            <a:r>
              <a:rPr dirty="0" err="1"/>
              <a:t>άλλον</a:t>
            </a:r>
            <a:r>
              <a:rPr dirty="0"/>
              <a:t> π</a:t>
            </a:r>
            <a:r>
              <a:rPr dirty="0" err="1"/>
              <a:t>ίν</a:t>
            </a:r>
            <a:r>
              <a:rPr dirty="0"/>
              <a:t>ακα.</a:t>
            </a:r>
          </a:p>
          <a:p>
            <a:pPr marL="0" indent="0">
              <a:buNone/>
            </a:pPr>
            <a:r>
              <a:rPr lang="el-GR" dirty="0"/>
              <a:t>     </a:t>
            </a:r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 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     </a:t>
            </a:r>
            <a:r>
              <a:rPr dirty="0" err="1"/>
              <a:t>Πίν</a:t>
            </a:r>
            <a:r>
              <a:rPr dirty="0"/>
              <a:t>ακας Εγγραφών → περιέχει ΑΜ Μαθητή.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Τύποι Σχέσεων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• 1:1 – </a:t>
            </a:r>
            <a:r>
              <a:rPr dirty="0" err="1"/>
              <a:t>Έν</a:t>
            </a:r>
            <a:r>
              <a:rPr dirty="0"/>
              <a:t>ας προς έναν.</a:t>
            </a:r>
          </a:p>
          <a:p>
            <a:r>
              <a:rPr dirty="0"/>
              <a:t>• 1:</a:t>
            </a:r>
            <a:r>
              <a:rPr lang="en-US" dirty="0"/>
              <a:t>M</a:t>
            </a:r>
            <a:r>
              <a:rPr dirty="0"/>
              <a:t> – </a:t>
            </a:r>
            <a:r>
              <a:rPr dirty="0" err="1"/>
              <a:t>Έν</a:t>
            </a:r>
            <a:r>
              <a:rPr dirty="0"/>
              <a:t>ας προς πολλούς.</a:t>
            </a:r>
          </a:p>
          <a:p>
            <a:r>
              <a:rPr dirty="0"/>
              <a:t>• </a:t>
            </a:r>
            <a:r>
              <a:rPr lang="en-US" dirty="0"/>
              <a:t>M</a:t>
            </a:r>
            <a:r>
              <a:rPr dirty="0"/>
              <a:t>:</a:t>
            </a:r>
            <a:r>
              <a:rPr lang="en-US" dirty="0"/>
              <a:t>M</a:t>
            </a:r>
            <a:r>
              <a:rPr dirty="0"/>
              <a:t> – </a:t>
            </a:r>
            <a:r>
              <a:rPr dirty="0" err="1"/>
              <a:t>Πολλοί</a:t>
            </a:r>
            <a:r>
              <a:rPr dirty="0"/>
              <a:t> π</a:t>
            </a:r>
            <a:r>
              <a:rPr dirty="0" err="1"/>
              <a:t>ρος</a:t>
            </a:r>
            <a:r>
              <a:rPr dirty="0"/>
              <a:t> π</a:t>
            </a:r>
            <a:r>
              <a:rPr dirty="0" err="1"/>
              <a:t>ολλούς</a:t>
            </a:r>
            <a:r>
              <a:rPr dirty="0"/>
              <a:t> (</a:t>
            </a:r>
            <a:r>
              <a:rPr dirty="0" err="1"/>
              <a:t>χρειάζετ</a:t>
            </a:r>
            <a:r>
              <a:rPr dirty="0"/>
              <a:t>αι ενδιάμεσος πίνακας).</a:t>
            </a:r>
          </a:p>
          <a:p>
            <a:pPr marL="0" indent="0">
              <a:buNone/>
            </a:pPr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 1:</a:t>
            </a:r>
            <a:r>
              <a:rPr lang="en-US" dirty="0"/>
              <a:t>M</a:t>
            </a:r>
            <a:r>
              <a:rPr dirty="0"/>
              <a:t>: Τμήμα → Μαθητές</a:t>
            </a:r>
          </a:p>
          <a:p>
            <a:pPr marL="0" indent="0">
              <a:buNone/>
            </a:pPr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 </a:t>
            </a:r>
            <a:r>
              <a:rPr lang="en-US" dirty="0"/>
              <a:t>M</a:t>
            </a:r>
            <a:r>
              <a:rPr dirty="0"/>
              <a:t>:</a:t>
            </a:r>
            <a:r>
              <a:rPr lang="en-US" dirty="0"/>
              <a:t>M</a:t>
            </a:r>
            <a:r>
              <a:rPr dirty="0"/>
              <a:t>: Μαθητές ↔ Μαθήματα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 Σχέσης </a:t>
            </a:r>
            <a:r>
              <a:rPr lang="en-US" dirty="0"/>
              <a:t>M</a:t>
            </a:r>
            <a:r>
              <a:rPr dirty="0"/>
              <a:t>:</a:t>
            </a:r>
            <a:r>
              <a:rPr lang="en-US" dirty="0"/>
              <a:t>M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Μα</a:t>
            </a:r>
            <a:r>
              <a:rPr dirty="0" err="1"/>
              <a:t>θητές</a:t>
            </a:r>
            <a:r>
              <a:rPr dirty="0"/>
              <a:t> παρα</a:t>
            </a:r>
            <a:r>
              <a:rPr dirty="0" err="1"/>
              <a:t>κολουθούν</a:t>
            </a:r>
            <a:r>
              <a:rPr dirty="0"/>
              <a:t> π</a:t>
            </a:r>
            <a:r>
              <a:rPr dirty="0" err="1"/>
              <a:t>ολλά</a:t>
            </a:r>
            <a:r>
              <a:rPr dirty="0"/>
              <a:t> μα</a:t>
            </a:r>
            <a:r>
              <a:rPr dirty="0" err="1"/>
              <a:t>θήμ</a:t>
            </a:r>
            <a:r>
              <a:rPr dirty="0"/>
              <a:t>ατα.</a:t>
            </a:r>
          </a:p>
          <a:p>
            <a:r>
              <a:rPr dirty="0" err="1"/>
              <a:t>Κάθε</a:t>
            </a:r>
            <a:r>
              <a:rPr dirty="0"/>
              <a:t> </a:t>
            </a:r>
            <a:r>
              <a:rPr dirty="0" err="1"/>
              <a:t>μάθημ</a:t>
            </a:r>
            <a:r>
              <a:rPr dirty="0"/>
              <a:t>α έχει πολλούς μαθητές.</a:t>
            </a:r>
          </a:p>
          <a:p>
            <a:r>
              <a:rPr dirty="0" err="1"/>
              <a:t>Ενδιάμεσος</a:t>
            </a:r>
            <a:r>
              <a:rPr dirty="0"/>
              <a:t> π</a:t>
            </a:r>
            <a:r>
              <a:rPr dirty="0" err="1"/>
              <a:t>ίν</a:t>
            </a:r>
            <a:r>
              <a:rPr dirty="0"/>
              <a:t>ακας: Μαθητές_Μαθήματα</a:t>
            </a:r>
          </a:p>
          <a:p>
            <a:r>
              <a:rPr dirty="0" err="1"/>
              <a:t>Πεδί</a:t>
            </a:r>
            <a:r>
              <a:rPr dirty="0"/>
              <a:t>α: ΑΜ, Κωδικός_Μαθήματος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Τύποι Δεδομένων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INTEGER – α</a:t>
            </a:r>
            <a:r>
              <a:rPr dirty="0" err="1"/>
              <a:t>κέρ</a:t>
            </a:r>
            <a:r>
              <a:rPr dirty="0"/>
              <a:t>αιος αριθμός (π.χ. ΑΜ: 101)</a:t>
            </a:r>
          </a:p>
          <a:p>
            <a:r>
              <a:rPr dirty="0"/>
              <a:t>VARCHAR – </a:t>
            </a:r>
            <a:r>
              <a:rPr dirty="0" err="1"/>
              <a:t>κείμενο</a:t>
            </a:r>
            <a:r>
              <a:rPr dirty="0"/>
              <a:t> (π.χ. </a:t>
            </a:r>
            <a:r>
              <a:rPr dirty="0" err="1"/>
              <a:t>Όνομ</a:t>
            </a:r>
            <a:r>
              <a:rPr dirty="0"/>
              <a:t>α: 'Μαρία')</a:t>
            </a:r>
          </a:p>
          <a:p>
            <a:r>
              <a:rPr dirty="0"/>
              <a:t>DATE – </a:t>
            </a:r>
            <a:r>
              <a:rPr dirty="0" err="1"/>
              <a:t>ημερομηνί</a:t>
            </a:r>
            <a:r>
              <a:rPr dirty="0"/>
              <a:t>α (π.χ. 2006-03-25)</a:t>
            </a:r>
          </a:p>
          <a:p>
            <a:r>
              <a:rPr dirty="0"/>
              <a:t>DECIMAL – </a:t>
            </a:r>
            <a:r>
              <a:rPr dirty="0" err="1"/>
              <a:t>δεκ</a:t>
            </a:r>
            <a:r>
              <a:rPr dirty="0"/>
              <a:t>αδικός αριθμός (π.χ. </a:t>
            </a:r>
            <a:r>
              <a:rPr dirty="0" err="1"/>
              <a:t>Τιμή</a:t>
            </a:r>
            <a:r>
              <a:rPr dirty="0"/>
              <a:t> π</a:t>
            </a:r>
            <a:r>
              <a:rPr dirty="0" err="1"/>
              <a:t>ροϊόντος</a:t>
            </a:r>
            <a:r>
              <a:rPr dirty="0"/>
              <a:t>: 3.50)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305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Βασικές Έννοιες Βάσεων Δεδομένων</vt:lpstr>
      <vt:lpstr>Τι είναι Βάση Δεδομένων;</vt:lpstr>
      <vt:lpstr>Παράδειγμα Πίνακα</vt:lpstr>
      <vt:lpstr>Κάθε πίνακας αποτελείται από:</vt:lpstr>
      <vt:lpstr>Πρωτεύον Κλειδί (Primary Key)</vt:lpstr>
      <vt:lpstr>Ξένο Κλειδί (Foreign Key)</vt:lpstr>
      <vt:lpstr>Τύποι Σχέσεων</vt:lpstr>
      <vt:lpstr>Παράδειγμα Σχέσης M:M</vt:lpstr>
      <vt:lpstr>Τύποι Δεδομένων</vt:lpstr>
      <vt:lpstr>Ολοκληρωμένο Παράδειγμα Πίνακα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Evi Karageorgiou</cp:lastModifiedBy>
  <cp:revision>4</cp:revision>
  <dcterms:created xsi:type="dcterms:W3CDTF">2013-01-27T09:14:16Z</dcterms:created>
  <dcterms:modified xsi:type="dcterms:W3CDTF">2025-11-30T19:44:51Z</dcterms:modified>
  <cp:category/>
</cp:coreProperties>
</file>