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7" r:id="rId5"/>
    <p:sldId id="259" r:id="rId6"/>
    <p:sldId id="260" r:id="rId7"/>
    <p:sldId id="265" r:id="rId8"/>
    <p:sldId id="261" r:id="rId9"/>
    <p:sldId id="262" r:id="rId10"/>
    <p:sldId id="266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29/9/2025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ΔΙΑΛΕΙΤΟΥΡΓΙΚΟΤΗΤΑ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ΚΕΦΑΛΑΙΟ 1 </a:t>
            </a:r>
            <a:br>
              <a:rPr lang="el-GR" dirty="0" smtClean="0"/>
            </a:br>
            <a:r>
              <a:rPr lang="el-GR" dirty="0" smtClean="0"/>
              <a:t>1.5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521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b="1" dirty="0"/>
              <a:t>2.1</a:t>
            </a:r>
            <a:r>
              <a:rPr lang="el-GR" sz="2400" dirty="0"/>
              <a:t>. Να επιλέξετε μία ή περισσότερες σωστές απαντήσεις </a:t>
            </a:r>
            <a:br>
              <a:rPr lang="el-GR" sz="2400" dirty="0"/>
            </a:b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l-GR" dirty="0" smtClean="0"/>
              <a:t>Για </a:t>
            </a:r>
            <a:r>
              <a:rPr lang="el-GR" dirty="0"/>
              <a:t>την επίτευξη της </a:t>
            </a:r>
            <a:r>
              <a:rPr lang="el-GR" dirty="0" err="1"/>
              <a:t>διαλειτουργικότητας</a:t>
            </a:r>
            <a:r>
              <a:rPr lang="el-GR" dirty="0"/>
              <a:t> των συστημάτων χρειάζεται : </a:t>
            </a:r>
          </a:p>
          <a:p>
            <a:r>
              <a:rPr lang="el-GR" dirty="0"/>
              <a:t>Α. Συμφωνία μεταξύ των εμπλεκομένων. </a:t>
            </a:r>
          </a:p>
          <a:p>
            <a:r>
              <a:rPr lang="el-GR" dirty="0"/>
              <a:t>Β. Θεωρητική </a:t>
            </a:r>
            <a:r>
              <a:rPr lang="el-GR" dirty="0" err="1"/>
              <a:t>διαλειτουργικότητα</a:t>
            </a:r>
            <a:r>
              <a:rPr lang="el-GR" dirty="0"/>
              <a:t> για τον τρόπο μεταφοράς της πληροφορίας. </a:t>
            </a:r>
          </a:p>
          <a:p>
            <a:r>
              <a:rPr lang="el-GR" dirty="0"/>
              <a:t>Γ. Θεσμική θωράκιση. </a:t>
            </a:r>
          </a:p>
          <a:p>
            <a:r>
              <a:rPr lang="el-GR" dirty="0"/>
              <a:t>Δ. </a:t>
            </a:r>
            <a:r>
              <a:rPr lang="el-GR" dirty="0" err="1"/>
              <a:t>Διαλειτουργικότητα</a:t>
            </a:r>
            <a:r>
              <a:rPr lang="el-GR" dirty="0"/>
              <a:t> μεταξύ κρατών. </a:t>
            </a:r>
          </a:p>
          <a:p>
            <a:r>
              <a:rPr lang="el-GR" dirty="0"/>
              <a:t>Ε. Στρατηγική στόχευση. </a:t>
            </a:r>
            <a:endParaRPr lang="el-GR" dirty="0"/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755576" y="335699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/>
          <p:cNvCxnSpPr/>
          <p:nvPr/>
        </p:nvCxnSpPr>
        <p:spPr>
          <a:xfrm>
            <a:off x="755576" y="465313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Ευθύγραμμο βέλος σύνδεσης 6"/>
          <p:cNvCxnSpPr/>
          <p:nvPr/>
        </p:nvCxnSpPr>
        <p:spPr>
          <a:xfrm>
            <a:off x="755576" y="551723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007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7024744" cy="757888"/>
          </a:xfrm>
        </p:spPr>
        <p:txBody>
          <a:bodyPr/>
          <a:lstStyle/>
          <a:p>
            <a:r>
              <a:rPr lang="el-GR" dirty="0" smtClean="0"/>
              <a:t>Πληροφοριακό Σύστημα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1936247"/>
            <a:ext cx="7200916" cy="350897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dirty="0"/>
              <a:t>Ένα </a:t>
            </a:r>
            <a:r>
              <a:rPr lang="el-GR" b="1" i="1" dirty="0"/>
              <a:t>Πληροφοριακό Σύστημα </a:t>
            </a:r>
            <a:r>
              <a:rPr lang="el-GR" dirty="0"/>
              <a:t>είναι ένα ανοικτό σύστημα που αποτελείται από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pPr indent="-342900"/>
            <a:r>
              <a:rPr lang="el-GR" b="1" dirty="0" smtClean="0"/>
              <a:t>υλικό</a:t>
            </a:r>
            <a:r>
              <a:rPr lang="el-GR" dirty="0" smtClean="0"/>
              <a:t>, </a:t>
            </a:r>
            <a:endParaRPr lang="el-GR" dirty="0" smtClean="0"/>
          </a:p>
          <a:p>
            <a:pPr indent="-342900"/>
            <a:r>
              <a:rPr lang="el-GR" b="1" dirty="0" smtClean="0"/>
              <a:t>λογισμικό</a:t>
            </a:r>
            <a:r>
              <a:rPr lang="el-GR" dirty="0"/>
              <a:t>, </a:t>
            </a:r>
            <a:endParaRPr lang="el-GR" dirty="0" smtClean="0"/>
          </a:p>
          <a:p>
            <a:pPr indent="-342900"/>
            <a:r>
              <a:rPr lang="el-GR" b="1" dirty="0" smtClean="0"/>
              <a:t>ανθρώπους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endParaRPr lang="el-GR" dirty="0" smtClean="0"/>
          </a:p>
          <a:p>
            <a:pPr indent="-342900"/>
            <a:r>
              <a:rPr lang="el-GR" b="1" dirty="0" smtClean="0"/>
              <a:t>διαδικασίες</a:t>
            </a:r>
            <a:r>
              <a:rPr lang="el-GR" dirty="0" smtClean="0"/>
              <a:t> </a:t>
            </a:r>
          </a:p>
          <a:p>
            <a:pPr indent="-342900"/>
            <a:endParaRPr lang="el-GR" dirty="0"/>
          </a:p>
          <a:p>
            <a:pPr marL="0" indent="0">
              <a:buNone/>
            </a:pPr>
            <a:r>
              <a:rPr lang="el-GR" dirty="0" smtClean="0"/>
              <a:t>και </a:t>
            </a:r>
            <a:r>
              <a:rPr lang="el-GR" dirty="0"/>
              <a:t>το οποίο μέσα στα πλαίσια λειτουργίας </a:t>
            </a:r>
            <a:r>
              <a:rPr lang="el-GR" dirty="0" smtClean="0"/>
              <a:t>ενός οργανισμού </a:t>
            </a:r>
            <a:r>
              <a:rPr lang="el-GR" dirty="0"/>
              <a:t>ή επιχείρησης (επιχειρησιακό σύστημα) έχει ως </a:t>
            </a:r>
            <a:r>
              <a:rPr lang="el-GR" dirty="0" smtClean="0"/>
              <a:t>σκοπό </a:t>
            </a:r>
            <a:r>
              <a:rPr lang="el-GR" dirty="0"/>
              <a:t>την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pPr indent="-342900"/>
            <a:r>
              <a:rPr lang="el-GR" b="1" dirty="0" smtClean="0"/>
              <a:t>παραλαβή </a:t>
            </a:r>
            <a:r>
              <a:rPr lang="el-GR" b="1" dirty="0" smtClean="0"/>
              <a:t>δεδομένων </a:t>
            </a:r>
            <a:r>
              <a:rPr lang="el-GR" dirty="0" smtClean="0"/>
              <a:t>από </a:t>
            </a:r>
            <a:r>
              <a:rPr lang="el-GR" dirty="0"/>
              <a:t>διάφορες πηγές και </a:t>
            </a:r>
            <a:endParaRPr lang="el-GR" dirty="0" smtClean="0"/>
          </a:p>
          <a:p>
            <a:pPr indent="-342900"/>
            <a:r>
              <a:rPr lang="el-GR" dirty="0" smtClean="0"/>
              <a:t>τη </a:t>
            </a:r>
            <a:r>
              <a:rPr lang="el-GR" b="1" dirty="0"/>
              <a:t>μετατροπή αυτών σε πληροφορίες 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b="1" dirty="0" smtClean="0"/>
          </a:p>
          <a:p>
            <a:pPr marL="0" indent="0">
              <a:buNone/>
            </a:pPr>
            <a:r>
              <a:rPr lang="el-GR" dirty="0" smtClean="0"/>
              <a:t>με </a:t>
            </a:r>
            <a:r>
              <a:rPr lang="el-GR" dirty="0"/>
              <a:t>βάση </a:t>
            </a:r>
            <a:r>
              <a:rPr lang="el-GR" dirty="0" smtClean="0"/>
              <a:t>συγκεκριμένες προδιαγραφές </a:t>
            </a:r>
            <a:r>
              <a:rPr lang="el-GR" dirty="0"/>
              <a:t>που </a:t>
            </a:r>
            <a:r>
              <a:rPr lang="el-GR" dirty="0" smtClean="0"/>
              <a:t>καθορίζουν </a:t>
            </a:r>
            <a:r>
              <a:rPr lang="el-GR" dirty="0"/>
              <a:t>οι αναλυτές, προκειμένου να ικανοποιήσουν τις </a:t>
            </a:r>
            <a:r>
              <a:rPr lang="el-GR" dirty="0" smtClean="0"/>
              <a:t>απαιτήσεις των </a:t>
            </a:r>
            <a:r>
              <a:rPr lang="el-GR" dirty="0"/>
              <a:t>χρηστών του ΠΣ.</a:t>
            </a:r>
          </a:p>
        </p:txBody>
      </p:sp>
    </p:spTree>
    <p:extLst>
      <p:ext uri="{BB962C8B-B14F-4D97-AF65-F5344CB8AC3E}">
        <p14:creationId xmlns:p14="http://schemas.microsoft.com/office/powerpoint/2010/main" val="323819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0" y="908720"/>
            <a:ext cx="7024744" cy="457120"/>
          </a:xfrm>
        </p:spPr>
        <p:txBody>
          <a:bodyPr>
            <a:noAutofit/>
          </a:bodyPr>
          <a:lstStyle/>
          <a:p>
            <a:r>
              <a:rPr lang="el-GR" sz="2400" dirty="0" smtClean="0"/>
              <a:t>Παραδείγματα Πληροφοριακών συστημάτων</a:t>
            </a: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1484784"/>
            <a:ext cx="6984892" cy="4536504"/>
          </a:xfrm>
        </p:spPr>
        <p:txBody>
          <a:bodyPr>
            <a:noAutofit/>
          </a:bodyPr>
          <a:lstStyle/>
          <a:p>
            <a:r>
              <a:rPr lang="el-GR" sz="1200" b="1" dirty="0"/>
              <a:t>Σύστημα Ηλεκτρονικού Σχολείου (</a:t>
            </a:r>
            <a:r>
              <a:rPr lang="el-GR" sz="1200" b="1" dirty="0" err="1"/>
              <a:t>myschool</a:t>
            </a:r>
            <a:r>
              <a:rPr lang="el-GR" sz="1200" b="1" dirty="0"/>
              <a:t>)</a:t>
            </a:r>
            <a:endParaRPr lang="el-GR" sz="1200" dirty="0"/>
          </a:p>
          <a:p>
            <a:r>
              <a:rPr lang="el-GR" sz="1200" dirty="0"/>
              <a:t>Οι καθηγητές περνάνε απουσίες, βαθμούς και οι μαθητές/γονείς τα βλέπουν.</a:t>
            </a:r>
          </a:p>
          <a:p>
            <a:r>
              <a:rPr lang="el-GR" sz="1200" dirty="0"/>
              <a:t>Είσοδος: απουσίες, βαθμοί → Έξοδος: ενημέρωση, στατιστικά.</a:t>
            </a:r>
          </a:p>
          <a:p>
            <a:r>
              <a:rPr lang="el-GR" sz="1200" b="1" dirty="0"/>
              <a:t>E-</a:t>
            </a:r>
            <a:r>
              <a:rPr lang="el-GR" sz="1200" b="1" dirty="0" err="1"/>
              <a:t>banking</a:t>
            </a:r>
            <a:r>
              <a:rPr lang="el-GR" sz="1200" b="1" dirty="0"/>
              <a:t> / </a:t>
            </a:r>
            <a:r>
              <a:rPr lang="el-GR" sz="1200" b="1" dirty="0" err="1"/>
              <a:t>Mobile</a:t>
            </a:r>
            <a:r>
              <a:rPr lang="el-GR" sz="1200" b="1" dirty="0"/>
              <a:t> </a:t>
            </a:r>
            <a:r>
              <a:rPr lang="el-GR" sz="1200" b="1" dirty="0" err="1"/>
              <a:t>banking</a:t>
            </a:r>
            <a:endParaRPr lang="el-GR" sz="1200" dirty="0"/>
          </a:p>
          <a:p>
            <a:r>
              <a:rPr lang="el-GR" sz="1200" dirty="0"/>
              <a:t>Πώς βλέπουμε υπόλοιπα, κάνουμε μεταφορές χρημάτων, πληρωμές.</a:t>
            </a:r>
          </a:p>
          <a:p>
            <a:r>
              <a:rPr lang="el-GR" sz="1200" dirty="0"/>
              <a:t>Μπορούν να φανταστούν πώς πίσω από το </a:t>
            </a:r>
            <a:r>
              <a:rPr lang="el-GR" sz="1200" dirty="0" err="1"/>
              <a:t>app</a:t>
            </a:r>
            <a:r>
              <a:rPr lang="el-GR" sz="1200" dirty="0"/>
              <a:t> τρέχει ένα ολόκληρο πληροφοριακό σύστημα.</a:t>
            </a:r>
          </a:p>
          <a:p>
            <a:r>
              <a:rPr lang="el-GR" sz="1200" b="1" dirty="0"/>
              <a:t>Συστήματα </a:t>
            </a:r>
            <a:r>
              <a:rPr lang="el-GR" sz="1200" b="1" dirty="0" err="1"/>
              <a:t>streaming</a:t>
            </a:r>
            <a:r>
              <a:rPr lang="el-GR" sz="1200" b="1" dirty="0"/>
              <a:t> (</a:t>
            </a:r>
            <a:r>
              <a:rPr lang="el-GR" sz="1200" b="1" dirty="0" err="1"/>
              <a:t>Netflix</a:t>
            </a:r>
            <a:r>
              <a:rPr lang="el-GR" sz="1200" b="1" dirty="0"/>
              <a:t>, </a:t>
            </a:r>
            <a:r>
              <a:rPr lang="el-GR" sz="1200" b="1" dirty="0" err="1"/>
              <a:t>Spotify</a:t>
            </a:r>
            <a:r>
              <a:rPr lang="el-GR" sz="1200" b="1" dirty="0"/>
              <a:t>, </a:t>
            </a:r>
            <a:r>
              <a:rPr lang="el-GR" sz="1200" b="1" dirty="0" err="1"/>
              <a:t>YouTube</a:t>
            </a:r>
            <a:r>
              <a:rPr lang="el-GR" sz="1200" b="1" dirty="0"/>
              <a:t>)</a:t>
            </a:r>
            <a:endParaRPr lang="el-GR" sz="1200" dirty="0"/>
          </a:p>
          <a:p>
            <a:r>
              <a:rPr lang="el-GR" sz="1200" dirty="0"/>
              <a:t>Παίρνουν δεδομένα προτιμήσεων (τι βλέπεις/ακούς) και προτείνουν ταινίες/τραγούδια.</a:t>
            </a:r>
          </a:p>
          <a:p>
            <a:r>
              <a:rPr lang="el-GR" sz="1200" dirty="0"/>
              <a:t>Εξαιρετικό παράδειγμα «έξυπνης» μετατροπής δεδομένων σε πληροφορία.</a:t>
            </a:r>
          </a:p>
          <a:p>
            <a:r>
              <a:rPr lang="el-GR" sz="1200" b="1" dirty="0"/>
              <a:t>Πληροφοριακά Συστήματα Υγείας</a:t>
            </a:r>
            <a:endParaRPr lang="el-GR" sz="1200" dirty="0"/>
          </a:p>
          <a:p>
            <a:r>
              <a:rPr lang="el-GR" sz="1200" dirty="0"/>
              <a:t>Φάκελος ασθενή: εξετάσεις, ακτινογραφίες, ιστορικό.</a:t>
            </a:r>
          </a:p>
          <a:p>
            <a:r>
              <a:rPr lang="el-GR" sz="1200" dirty="0"/>
              <a:t>Ο γιατρός βλέπει ολοκληρωμένη εικόνα για σωστή διάγνωση.</a:t>
            </a:r>
          </a:p>
          <a:p>
            <a:r>
              <a:rPr lang="el-GR" sz="1200" b="1" dirty="0"/>
              <a:t>Συστήματα Ηλεκτρονικού Εμπορίου (e-</a:t>
            </a:r>
            <a:r>
              <a:rPr lang="el-GR" sz="1200" b="1" dirty="0" err="1"/>
              <a:t>sho</a:t>
            </a:r>
            <a:r>
              <a:rPr lang="el-GR" sz="1200" b="1" dirty="0"/>
              <a:t>p)</a:t>
            </a:r>
            <a:endParaRPr lang="el-GR" sz="1200" dirty="0"/>
          </a:p>
          <a:p>
            <a:r>
              <a:rPr lang="el-GR" sz="1200" dirty="0"/>
              <a:t>Παράδειγμα: </a:t>
            </a:r>
            <a:r>
              <a:rPr lang="el-GR" sz="1200" dirty="0" err="1"/>
              <a:t>Skroutz</a:t>
            </a:r>
            <a:r>
              <a:rPr lang="el-GR" sz="1200" dirty="0"/>
              <a:t> ή e-</a:t>
            </a:r>
            <a:r>
              <a:rPr lang="el-GR" sz="1200" dirty="0" err="1"/>
              <a:t>food</a:t>
            </a:r>
            <a:r>
              <a:rPr lang="el-GR" sz="1200" dirty="0"/>
              <a:t>.</a:t>
            </a:r>
          </a:p>
          <a:p>
            <a:r>
              <a:rPr lang="el-GR" sz="1200" dirty="0"/>
              <a:t>Δέχονται δεδομένα (τι ψάχνεις), τα επεξεργάζονται (τιμές, απόθεμα) και δίνουν προτάσεις.</a:t>
            </a:r>
          </a:p>
          <a:p>
            <a:r>
              <a:rPr lang="el-GR" sz="1200" b="1" dirty="0"/>
              <a:t>Σύστημα Διαχείρισης Κυκλοφορίας (</a:t>
            </a:r>
            <a:r>
              <a:rPr lang="el-GR" sz="1200" b="1" dirty="0" err="1"/>
              <a:t>Smart</a:t>
            </a:r>
            <a:r>
              <a:rPr lang="el-GR" sz="1200" b="1" dirty="0"/>
              <a:t> </a:t>
            </a:r>
            <a:r>
              <a:rPr lang="el-GR" sz="1200" b="1" dirty="0" err="1"/>
              <a:t>Traffic</a:t>
            </a:r>
            <a:r>
              <a:rPr lang="el-GR" sz="1200" b="1" dirty="0"/>
              <a:t> </a:t>
            </a:r>
            <a:r>
              <a:rPr lang="el-GR" sz="1200" b="1" dirty="0" err="1"/>
              <a:t>Lights</a:t>
            </a:r>
            <a:r>
              <a:rPr lang="el-GR" sz="1200" b="1" dirty="0"/>
              <a:t>)</a:t>
            </a:r>
            <a:endParaRPr lang="el-GR" sz="1200" dirty="0"/>
          </a:p>
          <a:p>
            <a:r>
              <a:rPr lang="el-GR" sz="1200" dirty="0"/>
              <a:t>Στην πόλη οι αισθητήρες μετρούν κίνηση και αλλάζουν αυτόματα τους σηματοδότες.</a:t>
            </a:r>
          </a:p>
          <a:p>
            <a:r>
              <a:rPr lang="el-GR" sz="1200" dirty="0"/>
              <a:t>Έξοδος: καλύτερη ροή στους δρόμους.</a:t>
            </a:r>
          </a:p>
          <a:p>
            <a:r>
              <a:rPr lang="el-GR" sz="1200" b="1" dirty="0"/>
              <a:t>Συστήματα Παιχνιδιών (</a:t>
            </a:r>
            <a:r>
              <a:rPr lang="el-GR" sz="1200" b="1" dirty="0" err="1"/>
              <a:t>Online</a:t>
            </a:r>
            <a:r>
              <a:rPr lang="el-GR" sz="1200" b="1" dirty="0"/>
              <a:t> </a:t>
            </a:r>
            <a:r>
              <a:rPr lang="el-GR" sz="1200" b="1" dirty="0" err="1"/>
              <a:t>Gaming</a:t>
            </a:r>
            <a:r>
              <a:rPr lang="el-GR" sz="1200" b="1" dirty="0"/>
              <a:t>)</a:t>
            </a:r>
            <a:endParaRPr lang="el-GR" sz="1200" dirty="0"/>
          </a:p>
          <a:p>
            <a:r>
              <a:rPr lang="el-GR" sz="1200" dirty="0" err="1"/>
              <a:t>Fortnite</a:t>
            </a:r>
            <a:r>
              <a:rPr lang="el-GR" sz="1200" dirty="0"/>
              <a:t>, </a:t>
            </a:r>
            <a:r>
              <a:rPr lang="el-GR" sz="1200" dirty="0" err="1"/>
              <a:t>Minecraft</a:t>
            </a:r>
            <a:r>
              <a:rPr lang="el-GR" sz="1200" dirty="0"/>
              <a:t> </a:t>
            </a:r>
            <a:r>
              <a:rPr lang="el-GR" sz="1200" dirty="0" err="1"/>
              <a:t>servers</a:t>
            </a:r>
            <a:r>
              <a:rPr lang="el-GR" sz="1200" dirty="0"/>
              <a:t>: παίρνουν δεδομένα από χιλιάδες παίκτες και φτιάχνουν τον εικονικό κόσμο.</a:t>
            </a:r>
          </a:p>
          <a:p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263932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Διαλειτουργικότητα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Δυνατότητα </a:t>
            </a:r>
            <a:r>
              <a:rPr lang="el-GR" dirty="0"/>
              <a:t>δύο ή περισσότερων συστημάτων να μπορούν να </a:t>
            </a:r>
            <a:r>
              <a:rPr lang="el-GR" b="1" i="1" dirty="0"/>
              <a:t>ανταλλάσσουν </a:t>
            </a:r>
            <a:r>
              <a:rPr lang="el-GR" b="1" i="1" dirty="0" smtClean="0"/>
              <a:t>πληροφορία </a:t>
            </a:r>
            <a:r>
              <a:rPr lang="el-GR" dirty="0" smtClean="0"/>
              <a:t>και </a:t>
            </a:r>
            <a:r>
              <a:rPr lang="el-GR" dirty="0"/>
              <a:t>να μπορούν να ερμηνεύσουν και </a:t>
            </a:r>
            <a:r>
              <a:rPr lang="el-GR" dirty="0" smtClean="0"/>
              <a:t>να  </a:t>
            </a:r>
            <a:r>
              <a:rPr lang="el-GR" b="1" dirty="0" smtClean="0"/>
              <a:t>χρησιμοποιήσουν </a:t>
            </a:r>
            <a:r>
              <a:rPr lang="el-GR" dirty="0"/>
              <a:t>την πληροφορία η οποία </a:t>
            </a:r>
            <a:r>
              <a:rPr lang="el-GR" dirty="0" smtClean="0"/>
              <a:t>έχει ανταλλαχθεί.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820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Πρότυπα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</a:t>
            </a:r>
            <a:r>
              <a:rPr lang="el-GR" dirty="0" err="1"/>
              <a:t>διαλειτουργικότητα</a:t>
            </a:r>
            <a:r>
              <a:rPr lang="el-GR" dirty="0"/>
              <a:t> βασίζεται στην συμμόρφωση με ένα κοινά συμφωνημένο </a:t>
            </a:r>
            <a:r>
              <a:rPr lang="el-GR" dirty="0" smtClean="0"/>
              <a:t>σύνολο </a:t>
            </a:r>
            <a:r>
              <a:rPr lang="el-GR" b="1" i="1" dirty="0" smtClean="0"/>
              <a:t>προτύπων</a:t>
            </a:r>
            <a:r>
              <a:rPr lang="el-GR" dirty="0"/>
              <a:t>.</a:t>
            </a:r>
          </a:p>
          <a:p>
            <a:r>
              <a:rPr lang="el-GR" b="1" dirty="0" smtClean="0"/>
              <a:t>Πρότυπα</a:t>
            </a:r>
            <a:r>
              <a:rPr lang="el-GR" dirty="0"/>
              <a:t>: σύνολο κοινών </a:t>
            </a:r>
            <a:r>
              <a:rPr lang="el-GR" b="1" i="1" dirty="0"/>
              <a:t>κανόνων </a:t>
            </a:r>
            <a:r>
              <a:rPr lang="el-GR" dirty="0"/>
              <a:t>και τρόπων αναπαράστασης της πληροφορίας.</a:t>
            </a:r>
          </a:p>
          <a:p>
            <a:r>
              <a:rPr lang="el-GR" dirty="0" smtClean="0"/>
              <a:t>Μέσω </a:t>
            </a:r>
            <a:r>
              <a:rPr lang="el-GR" dirty="0"/>
              <a:t>των προτύπων αποφεύγονται ασάφειες, ασυμβατότητες και </a:t>
            </a:r>
            <a:r>
              <a:rPr lang="el-GR" dirty="0" smtClean="0"/>
              <a:t>λανθασμένες ερμηνείες </a:t>
            </a:r>
            <a:r>
              <a:rPr lang="el-GR" dirty="0"/>
              <a:t>των δεδομένων.</a:t>
            </a:r>
          </a:p>
        </p:txBody>
      </p:sp>
    </p:spTree>
    <p:extLst>
      <p:ext uri="{BB962C8B-B14F-4D97-AF65-F5344CB8AC3E}">
        <p14:creationId xmlns:p14="http://schemas.microsoft.com/office/powerpoint/2010/main" val="37603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Πώς πετυχαίνουμε την </a:t>
            </a:r>
            <a:r>
              <a:rPr lang="el-GR" dirty="0" err="1" smtClean="0"/>
              <a:t>διαλειτουργικότητα</a:t>
            </a:r>
            <a:r>
              <a:rPr lang="el-GR" dirty="0" smtClean="0"/>
              <a:t>;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/>
              <a:t>Για την επίτευξη της </a:t>
            </a:r>
            <a:r>
              <a:rPr lang="el-GR" dirty="0" err="1"/>
              <a:t>διαλειτουργικότητας</a:t>
            </a:r>
            <a:r>
              <a:rPr lang="el-GR" dirty="0"/>
              <a:t> των συστημάτων χρειάζεται </a:t>
            </a:r>
            <a:endParaRPr lang="el-GR" dirty="0" smtClean="0"/>
          </a:p>
          <a:p>
            <a:r>
              <a:rPr lang="el-GR" dirty="0" smtClean="0"/>
              <a:t>η στρατηγική στόχευση </a:t>
            </a:r>
            <a:r>
              <a:rPr lang="el-GR" dirty="0"/>
              <a:t>(</a:t>
            </a:r>
            <a:r>
              <a:rPr lang="en-US" dirty="0"/>
              <a:t>Political Context),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πιθανή θεσμική θωράκιση (</a:t>
            </a:r>
            <a:r>
              <a:rPr lang="en-US" dirty="0"/>
              <a:t>Legal Interoperability), </a:t>
            </a:r>
            <a:endParaRPr lang="el-GR" dirty="0" smtClean="0"/>
          </a:p>
          <a:p>
            <a:r>
              <a:rPr lang="el-GR" dirty="0" smtClean="0"/>
              <a:t>η συμφωνία μεταξύ </a:t>
            </a:r>
            <a:r>
              <a:rPr lang="el-GR" dirty="0"/>
              <a:t>των εμπλεκομένων (</a:t>
            </a:r>
            <a:r>
              <a:rPr lang="el-GR" dirty="0" err="1"/>
              <a:t>Organisational</a:t>
            </a:r>
            <a:r>
              <a:rPr lang="el-GR" dirty="0"/>
              <a:t> </a:t>
            </a:r>
            <a:r>
              <a:rPr lang="el-GR" dirty="0" err="1"/>
              <a:t>Interoperability</a:t>
            </a:r>
            <a:r>
              <a:rPr lang="el-GR" dirty="0"/>
              <a:t>),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εξασφάλιση ότι το νόημα </a:t>
            </a:r>
            <a:r>
              <a:rPr lang="el-GR" dirty="0" smtClean="0"/>
              <a:t>της ανταλλασσόμενης </a:t>
            </a:r>
            <a:r>
              <a:rPr lang="el-GR" dirty="0"/>
              <a:t>πληροφορίας γίνεται κατανοητό από οποιαδήποτε εμπλεκόμενη </a:t>
            </a:r>
            <a:r>
              <a:rPr lang="el-GR" dirty="0" smtClean="0"/>
              <a:t>εφαρμογή λογισμικού </a:t>
            </a:r>
            <a:r>
              <a:rPr lang="el-GR" dirty="0"/>
              <a:t>με τον ίδιο τρόπο (</a:t>
            </a:r>
            <a:r>
              <a:rPr lang="el-GR" dirty="0" err="1"/>
              <a:t>Semantic</a:t>
            </a:r>
            <a:r>
              <a:rPr lang="el-GR" dirty="0"/>
              <a:t> </a:t>
            </a:r>
            <a:r>
              <a:rPr lang="el-GR" dirty="0" err="1"/>
              <a:t>Interoperability</a:t>
            </a:r>
            <a:r>
              <a:rPr lang="el-GR" dirty="0"/>
              <a:t>) και τέλος </a:t>
            </a:r>
            <a:endParaRPr lang="el-GR" dirty="0" smtClean="0"/>
          </a:p>
          <a:p>
            <a:r>
              <a:rPr lang="el-GR" dirty="0" smtClean="0"/>
              <a:t>η τεχνική </a:t>
            </a:r>
            <a:r>
              <a:rPr lang="el-GR" dirty="0" err="1" smtClean="0"/>
              <a:t>διαλειτουργικότητα</a:t>
            </a:r>
            <a:r>
              <a:rPr lang="el-GR" dirty="0" smtClean="0"/>
              <a:t> </a:t>
            </a:r>
            <a:r>
              <a:rPr lang="el-GR" dirty="0"/>
              <a:t>που αφορά τον τρόπο μεταφοράς της πληροφορίας (</a:t>
            </a:r>
            <a:r>
              <a:rPr lang="el-GR" dirty="0" err="1" smtClean="0"/>
              <a:t>Technical</a:t>
            </a:r>
            <a:r>
              <a:rPr lang="el-GR" dirty="0" smtClean="0"/>
              <a:t> </a:t>
            </a:r>
            <a:r>
              <a:rPr lang="en-US" dirty="0" smtClean="0"/>
              <a:t>Interoperability</a:t>
            </a:r>
            <a:r>
              <a:rPr lang="en-US" dirty="0"/>
              <a:t>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559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416109"/>
              </p:ext>
            </p:extLst>
          </p:nvPr>
        </p:nvGraphicFramePr>
        <p:xfrm>
          <a:off x="899591" y="836712"/>
          <a:ext cx="7128792" cy="5256584"/>
        </p:xfrm>
        <a:graphic>
          <a:graphicData uri="http://schemas.openxmlformats.org/drawingml/2006/table">
            <a:tbl>
              <a:tblPr/>
              <a:tblGrid>
                <a:gridCol w="2376264"/>
                <a:gridCol w="2376264"/>
                <a:gridCol w="2376264"/>
              </a:tblGrid>
              <a:tr h="438050">
                <a:tc>
                  <a:txBody>
                    <a:bodyPr/>
                    <a:lstStyle/>
                    <a:p>
                      <a:r>
                        <a:rPr lang="el-GR" sz="1200" b="1" dirty="0"/>
                        <a:t>Τύπος </a:t>
                      </a:r>
                      <a:r>
                        <a:rPr lang="el-GR" sz="1200" b="1" dirty="0" err="1"/>
                        <a:t>Διαλειτουργικότητας</a:t>
                      </a:r>
                      <a:endParaRPr lang="el-GR" sz="1200" dirty="0"/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Με</a:t>
                      </a:r>
                      <a:r>
                        <a:rPr lang="el-GR" sz="1200" b="1" baseline="0" dirty="0" smtClean="0"/>
                        <a:t> </a:t>
                      </a:r>
                      <a:r>
                        <a:rPr lang="el-GR" sz="1200" b="1" dirty="0" smtClean="0"/>
                        <a:t>απλά λόγια..</a:t>
                      </a:r>
                      <a:endParaRPr lang="el-GR" sz="1200" dirty="0"/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Παράδειγμα</a:t>
                      </a:r>
                      <a:endParaRPr lang="el-GR" sz="1200" dirty="0"/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3707">
                <a:tc>
                  <a:txBody>
                    <a:bodyPr/>
                    <a:lstStyle/>
                    <a:p>
                      <a:r>
                        <a:rPr lang="el-GR" sz="1200" b="1" dirty="0"/>
                        <a:t>Στρατηγική στόχευση (</a:t>
                      </a:r>
                      <a:r>
                        <a:rPr lang="en-US" sz="1200" b="1" dirty="0"/>
                        <a:t>Political)</a:t>
                      </a:r>
                      <a:endParaRPr lang="en-US" sz="1200" dirty="0"/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Απόφαση «από πάνω» ότι τα συστήματα πρέπει να συνεργαστούν</a:t>
                      </a:r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Το Υπουργείο Παιδείας επιβάλλει σε όλα τα σχολεία να χρησιμοποιούν το </a:t>
                      </a:r>
                      <a:r>
                        <a:rPr lang="el-GR" sz="1200" b="1"/>
                        <a:t>myschool</a:t>
                      </a:r>
                      <a:r>
                        <a:rPr lang="el-GR" sz="1200"/>
                        <a:t> για βαθμούς/απουσίες</a:t>
                      </a:r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3707">
                <a:tc>
                  <a:txBody>
                    <a:bodyPr/>
                    <a:lstStyle/>
                    <a:p>
                      <a:r>
                        <a:rPr lang="el-GR" sz="1200" b="1"/>
                        <a:t>Θεσμική (</a:t>
                      </a:r>
                      <a:r>
                        <a:rPr lang="en-US" sz="1200" b="1"/>
                        <a:t>Legal)</a:t>
                      </a:r>
                      <a:endParaRPr lang="en-US" sz="1200"/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Νόμοι/κανόνες που καθορίζουν τι μπορεί να ανταλλάσσεται</a:t>
                      </a:r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Ο </a:t>
                      </a:r>
                      <a:r>
                        <a:rPr lang="el-GR" sz="1200" b="1"/>
                        <a:t>GDPR</a:t>
                      </a:r>
                      <a:r>
                        <a:rPr lang="el-GR" sz="1200"/>
                        <a:t> δεν επιτρέπει στο Instagram να μοιράζεται προσωπικά δεδομένα με το TikTok χωρίς άδεια</a:t>
                      </a:r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2292">
                <a:tc>
                  <a:txBody>
                    <a:bodyPr/>
                    <a:lstStyle/>
                    <a:p>
                      <a:r>
                        <a:rPr lang="el-GR" sz="1200" b="1"/>
                        <a:t>Οργανωτική (</a:t>
                      </a:r>
                      <a:r>
                        <a:rPr lang="en-US" sz="1200" b="1"/>
                        <a:t>Organisational)</a:t>
                      </a:r>
                      <a:endParaRPr lang="en-US" sz="1200"/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Συμφωνία συνεργασίας ανάμεσα σε φορείς/οργανισμούς</a:t>
                      </a:r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Το σχολείο συνεργάζεται με το </a:t>
                      </a:r>
                      <a:r>
                        <a:rPr lang="el-GR" sz="1200" b="1"/>
                        <a:t>ΚΤΕΛ</a:t>
                      </a:r>
                      <a:r>
                        <a:rPr lang="el-GR" sz="1200"/>
                        <a:t>: στέλνει λίστα μαθητών και εκδίδονται κάρτες μετακίνησης</a:t>
                      </a:r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3707">
                <a:tc>
                  <a:txBody>
                    <a:bodyPr/>
                    <a:lstStyle/>
                    <a:p>
                      <a:r>
                        <a:rPr lang="el-GR" sz="1200" b="1"/>
                        <a:t>Σημασιολογική (</a:t>
                      </a:r>
                      <a:r>
                        <a:rPr lang="en-US" sz="1200" b="1"/>
                        <a:t>Semantic)</a:t>
                      </a:r>
                      <a:endParaRPr lang="en-US" sz="1200"/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Όλοι καταλαβαίνουν </a:t>
                      </a:r>
                      <a:r>
                        <a:rPr lang="el-GR" sz="1200" b="1" dirty="0"/>
                        <a:t>το ίδιο νόημα</a:t>
                      </a:r>
                      <a:r>
                        <a:rPr lang="el-GR" sz="1200" dirty="0"/>
                        <a:t> για τα δεδομένα</a:t>
                      </a:r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Στο ένα σύστημα «Τάξη» = τμήμα (Α3), στο άλλο «Τάξη» = αίθουσα → αν δεν υπάρχει κοινή σημασία, μπερδεύονται</a:t>
                      </a:r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5121">
                <a:tc>
                  <a:txBody>
                    <a:bodyPr/>
                    <a:lstStyle/>
                    <a:p>
                      <a:r>
                        <a:rPr lang="el-GR" sz="1200" b="1"/>
                        <a:t>Τεχνική (</a:t>
                      </a:r>
                      <a:r>
                        <a:rPr lang="en-US" sz="1200" b="1"/>
                        <a:t>Technical)</a:t>
                      </a:r>
                      <a:endParaRPr lang="en-US" sz="1200"/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/>
                        <a:t>Να «μιλάνε» τα συστήματα με τον ίδιο τρόπο τεχνικά</a:t>
                      </a:r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dirty="0"/>
                        <a:t>Το κινητό και το </a:t>
                      </a:r>
                      <a:r>
                        <a:rPr lang="el-GR" sz="1200" dirty="0" err="1"/>
                        <a:t>WiFi</a:t>
                      </a:r>
                      <a:r>
                        <a:rPr lang="el-GR" sz="1200" dirty="0"/>
                        <a:t> χρειάζονται το ίδιο πρωτόκολλο, αλλιώς δεν συνδέονται. Ή: για </a:t>
                      </a:r>
                      <a:r>
                        <a:rPr lang="el-GR" sz="1200" dirty="0" err="1"/>
                        <a:t>online</a:t>
                      </a:r>
                      <a:r>
                        <a:rPr lang="el-GR" sz="1200" dirty="0"/>
                        <a:t> </a:t>
                      </a:r>
                      <a:r>
                        <a:rPr lang="el-GR" sz="1200" dirty="0" err="1"/>
                        <a:t>gaming</a:t>
                      </a:r>
                      <a:r>
                        <a:rPr lang="el-GR" sz="1200" dirty="0"/>
                        <a:t> χρειάζεται ίδιος </a:t>
                      </a:r>
                      <a:r>
                        <a:rPr lang="el-GR" sz="1200" dirty="0" err="1"/>
                        <a:t>server</a:t>
                      </a:r>
                      <a:r>
                        <a:rPr lang="el-GR" sz="1200" dirty="0"/>
                        <a:t>/</a:t>
                      </a:r>
                      <a:r>
                        <a:rPr lang="el-GR" sz="1200" dirty="0" err="1"/>
                        <a:t>protocol</a:t>
                      </a:r>
                      <a:endParaRPr lang="el-GR" sz="1200" dirty="0"/>
                    </a:p>
                  </a:txBody>
                  <a:tcPr marL="29236" marR="29236" marT="14618" marB="146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51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Αντιστοιχείστε τον κάθε όρο με την περιγραφή του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5" t="20074" r="11084"/>
          <a:stretch/>
        </p:blipFill>
        <p:spPr bwMode="auto">
          <a:xfrm>
            <a:off x="323528" y="2276252"/>
            <a:ext cx="8674166" cy="277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294364" y="22762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4</a:t>
            </a:r>
            <a:endParaRPr lang="el-GR" dirty="0"/>
          </a:p>
        </p:txBody>
      </p:sp>
      <p:sp>
        <p:nvSpPr>
          <p:cNvPr id="15" name="TextBox 14"/>
          <p:cNvSpPr txBox="1"/>
          <p:nvPr/>
        </p:nvSpPr>
        <p:spPr>
          <a:xfrm>
            <a:off x="2294364" y="27809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3</a:t>
            </a:r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2339344" y="35730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2</a:t>
            </a:r>
            <a:endParaRPr lang="el-GR" dirty="0"/>
          </a:p>
        </p:txBody>
      </p:sp>
      <p:sp>
        <p:nvSpPr>
          <p:cNvPr id="17" name="TextBox 16"/>
          <p:cNvSpPr txBox="1"/>
          <p:nvPr/>
        </p:nvSpPr>
        <p:spPr>
          <a:xfrm>
            <a:off x="2339344" y="44518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1418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/>
              <a:t>Για την επίτευξη της </a:t>
            </a:r>
            <a:r>
              <a:rPr lang="el-GR" sz="3200" dirty="0" err="1"/>
              <a:t>διαλειτουργικότητας</a:t>
            </a:r>
            <a:r>
              <a:rPr lang="el-GR" sz="3200" dirty="0"/>
              <a:t> συστημάτων ποια από τα παρακάτω χρειάζονται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Θεσμική θωράκιση </a:t>
            </a:r>
            <a:r>
              <a:rPr lang="el-GR" dirty="0" smtClean="0"/>
              <a:t>          Σ </a:t>
            </a:r>
            <a:r>
              <a:rPr lang="el-GR" dirty="0"/>
              <a:t>ή Λ </a:t>
            </a:r>
            <a:endParaRPr lang="el-GR" dirty="0" smtClean="0"/>
          </a:p>
          <a:p>
            <a:r>
              <a:rPr lang="el-GR" dirty="0" smtClean="0"/>
              <a:t>2</a:t>
            </a:r>
            <a:r>
              <a:rPr lang="el-GR" dirty="0"/>
              <a:t>. Πληροφοριακή ανάλυση Σ ή Λ </a:t>
            </a:r>
            <a:endParaRPr lang="el-GR" dirty="0" smtClean="0"/>
          </a:p>
          <a:p>
            <a:r>
              <a:rPr lang="el-GR" dirty="0" smtClean="0"/>
              <a:t>3</a:t>
            </a:r>
            <a:r>
              <a:rPr lang="el-GR" dirty="0"/>
              <a:t>. Στρατηγική στόχευση </a:t>
            </a:r>
            <a:r>
              <a:rPr lang="el-GR" dirty="0" smtClean="0"/>
              <a:t>      Σ </a:t>
            </a:r>
            <a:r>
              <a:rPr lang="el-GR" dirty="0"/>
              <a:t>ή Λ </a:t>
            </a:r>
            <a:endParaRPr lang="el-GR" dirty="0" smtClean="0"/>
          </a:p>
          <a:p>
            <a:r>
              <a:rPr lang="el-GR" dirty="0" smtClean="0"/>
              <a:t>4</a:t>
            </a:r>
            <a:r>
              <a:rPr lang="el-GR" dirty="0"/>
              <a:t>. Δομημένη σχεδίαση </a:t>
            </a:r>
            <a:r>
              <a:rPr lang="el-GR" dirty="0" smtClean="0"/>
              <a:t>        Σ </a:t>
            </a:r>
            <a:r>
              <a:rPr lang="el-GR" dirty="0"/>
              <a:t>ή Λ </a:t>
            </a:r>
            <a:endParaRPr lang="el-GR" dirty="0" smtClean="0"/>
          </a:p>
          <a:p>
            <a:r>
              <a:rPr lang="el-GR" dirty="0" smtClean="0"/>
              <a:t>5</a:t>
            </a:r>
            <a:r>
              <a:rPr lang="el-GR" dirty="0"/>
              <a:t>. Τμηματοποίηση </a:t>
            </a:r>
            <a:r>
              <a:rPr lang="el-GR" dirty="0" smtClean="0"/>
              <a:t>               Σ </a:t>
            </a:r>
            <a:r>
              <a:rPr lang="el-GR" dirty="0"/>
              <a:t>ή Λ</a:t>
            </a:r>
          </a:p>
        </p:txBody>
      </p:sp>
      <p:sp>
        <p:nvSpPr>
          <p:cNvPr id="4" name="Έλλειψη 3"/>
          <p:cNvSpPr/>
          <p:nvPr/>
        </p:nvSpPr>
        <p:spPr>
          <a:xfrm>
            <a:off x="5309447" y="2262100"/>
            <a:ext cx="504056" cy="50405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5878710" y="3665819"/>
            <a:ext cx="504056" cy="50405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5294012" y="3170040"/>
            <a:ext cx="504056" cy="50405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5901680" y="2766156"/>
            <a:ext cx="504056" cy="50405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5876490" y="4122386"/>
            <a:ext cx="504056" cy="50405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007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1074</TotalTime>
  <Words>614</Words>
  <Application>Microsoft Office PowerPoint</Application>
  <PresentationFormat>Προβολή στην οθόνη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Austin</vt:lpstr>
      <vt:lpstr>ΔΙΑΛΕΙΤΟΥΡΓΙΚΟΤΗΤΑ</vt:lpstr>
      <vt:lpstr>Πληροφοριακό Σύστημα</vt:lpstr>
      <vt:lpstr>Παραδείγματα Πληροφοριακών συστημάτων</vt:lpstr>
      <vt:lpstr>Διαλειτουργικότητα</vt:lpstr>
      <vt:lpstr>Πρότυπα</vt:lpstr>
      <vt:lpstr>Πώς πετυχαίνουμε την διαλειτουργικότητα;</vt:lpstr>
      <vt:lpstr>Παρουσίαση του PowerPoint</vt:lpstr>
      <vt:lpstr>Αντιστοιχείστε τον κάθε όρο με την περιγραφή του</vt:lpstr>
      <vt:lpstr>Για την επίτευξη της διαλειτουργικότητας συστημάτων ποια από τα παρακάτω χρειάζονται</vt:lpstr>
      <vt:lpstr>2.1. Να επιλέξετε μία ή περισσότερες σωστές απαντήσεις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ΔΙΑΛΕΙΤΟΥΡΓΙΚΟΤΗΤΑ</dc:title>
  <cp:lastModifiedBy>Evi Karageorgiou</cp:lastModifiedBy>
  <cp:revision>17</cp:revision>
  <dcterms:modified xsi:type="dcterms:W3CDTF">2025-09-29T15:35:19Z</dcterms:modified>
</cp:coreProperties>
</file>