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5" r:id="rId4"/>
    <p:sldId id="259" r:id="rId5"/>
    <p:sldId id="267" r:id="rId6"/>
    <p:sldId id="258" r:id="rId7"/>
    <p:sldId id="265" r:id="rId8"/>
    <p:sldId id="260" r:id="rId9"/>
    <p:sldId id="262" r:id="rId10"/>
    <p:sldId id="261" r:id="rId11"/>
    <p:sldId id="266" r:id="rId12"/>
    <p:sldId id="263" r:id="rId13"/>
    <p:sldId id="284" r:id="rId14"/>
    <p:sldId id="264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63" autoAdjust="0"/>
    <p:restoredTop sz="94660"/>
  </p:normalViewPr>
  <p:slideViewPr>
    <p:cSldViewPr>
      <p:cViewPr>
        <p:scale>
          <a:sx n="90" d="100"/>
          <a:sy n="90" d="100"/>
        </p:scale>
        <p:origin x="-2442" y="-6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8EF61D4-A405-4FCF-A6CF-6AEFF82CCCF4}" type="datetimeFigureOut">
              <a:rPr lang="el-GR" smtClean="0"/>
              <a:t>9/10/2025</a:t>
            </a:fld>
            <a:endParaRPr lang="el-G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20FF728-E816-4DB5-931E-522EDF5012ED}" type="slidenum">
              <a:rPr lang="el-GR" smtClean="0"/>
              <a:t>‹#›</a:t>
            </a:fld>
            <a:endParaRPr lang="el-G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61D4-A405-4FCF-A6CF-6AEFF82CCCF4}" type="datetimeFigureOut">
              <a:rPr lang="el-GR" smtClean="0"/>
              <a:t>9/10/2025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F728-E816-4DB5-931E-522EDF5012E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61D4-A405-4FCF-A6CF-6AEFF82CCCF4}" type="datetimeFigureOut">
              <a:rPr lang="el-GR" smtClean="0"/>
              <a:t>9/10/2025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F728-E816-4DB5-931E-522EDF5012E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61D4-A405-4FCF-A6CF-6AEFF82CCCF4}" type="datetimeFigureOut">
              <a:rPr lang="el-GR" smtClean="0"/>
              <a:t>9/10/2025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F728-E816-4DB5-931E-522EDF5012E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61D4-A405-4FCF-A6CF-6AEFF82CCCF4}" type="datetimeFigureOut">
              <a:rPr lang="el-GR" smtClean="0"/>
              <a:t>9/10/2025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F728-E816-4DB5-931E-522EDF5012E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61D4-A405-4FCF-A6CF-6AEFF82CCCF4}" type="datetimeFigureOut">
              <a:rPr lang="el-GR" smtClean="0"/>
              <a:t>9/10/2025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F728-E816-4DB5-931E-522EDF5012ED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61D4-A405-4FCF-A6CF-6AEFF82CCCF4}" type="datetimeFigureOut">
              <a:rPr lang="el-GR" smtClean="0"/>
              <a:t>9/10/2025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F728-E816-4DB5-931E-522EDF5012E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61D4-A405-4FCF-A6CF-6AEFF82CCCF4}" type="datetimeFigureOut">
              <a:rPr lang="el-GR" smtClean="0"/>
              <a:t>9/10/2025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F728-E816-4DB5-931E-522EDF5012E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61D4-A405-4FCF-A6CF-6AEFF82CCCF4}" type="datetimeFigureOut">
              <a:rPr lang="el-GR" smtClean="0"/>
              <a:t>9/10/2025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F728-E816-4DB5-931E-522EDF5012E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61D4-A405-4FCF-A6CF-6AEFF82CCCF4}" type="datetimeFigureOut">
              <a:rPr lang="el-GR" smtClean="0"/>
              <a:t>9/10/2025</a:t>
            </a:fld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F728-E816-4DB5-931E-522EDF5012ED}" type="slidenum">
              <a:rPr lang="el-GR" smtClean="0"/>
              <a:t>‹#›</a:t>
            </a:fld>
            <a:endParaRPr lang="el-G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F61D4-A405-4FCF-A6CF-6AEFF82CCCF4}" type="datetimeFigureOut">
              <a:rPr lang="el-GR" smtClean="0"/>
              <a:t>9/10/2025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F728-E816-4DB5-931E-522EDF5012E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8EF61D4-A405-4FCF-A6CF-6AEFF82CCCF4}" type="datetimeFigureOut">
              <a:rPr lang="el-GR" smtClean="0"/>
              <a:t>9/10/2025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20FF728-E816-4DB5-931E-522EDF5012ED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4716016" y="2636912"/>
            <a:ext cx="3600400" cy="3141876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Σύγχρονες μεθοδολογίες</a:t>
            </a:r>
            <a:r>
              <a:rPr lang="el-GR" b="1" dirty="0"/>
              <a:t/>
            </a:r>
            <a:br>
              <a:rPr lang="el-GR" b="1" dirty="0"/>
            </a:br>
            <a:r>
              <a:rPr lang="el-GR" b="1" dirty="0" err="1" smtClean="0"/>
              <a:t>ανάπ̟</a:t>
            </a:r>
            <a:r>
              <a:rPr lang="el-GR" b="1" dirty="0" err="1"/>
              <a:t>τυξης</a:t>
            </a:r>
            <a:r>
              <a:rPr lang="el-GR" b="1" dirty="0"/>
              <a:t> </a:t>
            </a:r>
            <a:r>
              <a:rPr lang="el-GR" b="1" dirty="0" smtClean="0"/>
              <a:t>και διαχείρισης</a:t>
            </a:r>
            <a:r>
              <a:rPr lang="el-GR" b="1" dirty="0"/>
              <a:t/>
            </a:r>
            <a:br>
              <a:rPr lang="el-GR" b="1" dirty="0"/>
            </a:br>
            <a:r>
              <a:rPr lang="el-GR" b="1" dirty="0" smtClean="0"/>
              <a:t>Πληροφοριακών Συστημάτων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31640" y="4509120"/>
            <a:ext cx="6400800" cy="1752600"/>
          </a:xfrm>
        </p:spPr>
        <p:txBody>
          <a:bodyPr/>
          <a:lstStyle/>
          <a:p>
            <a:r>
              <a:rPr lang="el-GR" dirty="0" smtClean="0"/>
              <a:t>Κεφάλαιο 2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873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RUP (</a:t>
            </a:r>
            <a:r>
              <a:rPr lang="el-GR" b="1" dirty="0" err="1" smtClean="0"/>
              <a:t>Rational</a:t>
            </a:r>
            <a:r>
              <a:rPr lang="el-GR" b="1" dirty="0" smtClean="0"/>
              <a:t> </a:t>
            </a:r>
            <a:r>
              <a:rPr lang="el-GR" b="1" dirty="0" err="1" smtClean="0"/>
              <a:t>Unified</a:t>
            </a:r>
            <a:r>
              <a:rPr lang="el-GR" b="1" dirty="0" smtClean="0"/>
              <a:t> </a:t>
            </a:r>
            <a:r>
              <a:rPr lang="el-GR" b="1" dirty="0" err="1" smtClean="0"/>
              <a:t>Process</a:t>
            </a:r>
            <a:r>
              <a:rPr lang="en-US" b="1" dirty="0" smtClean="0"/>
              <a:t>)</a:t>
            </a:r>
            <a:r>
              <a:rPr lang="en-US" dirty="0" smtClean="0"/>
              <a:t> -</a:t>
            </a:r>
            <a:r>
              <a:rPr lang="el-GR" dirty="0" smtClean="0"/>
              <a:t>Ενοποιημένη προσέγγιση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l-GR" dirty="0" smtClean="0"/>
              <a:t>Είναι </a:t>
            </a:r>
            <a:r>
              <a:rPr lang="el-GR" dirty="0"/>
              <a:t>πιο σύγχρονη και αναπτύχθηκε προκειμένου </a:t>
            </a:r>
            <a:r>
              <a:rPr lang="el-GR" dirty="0" smtClean="0"/>
              <a:t>να αντιμετωπίσει </a:t>
            </a:r>
            <a:r>
              <a:rPr lang="el-GR" dirty="0"/>
              <a:t>τα προβλήματα της </a:t>
            </a:r>
            <a:r>
              <a:rPr lang="el-GR" b="1" dirty="0"/>
              <a:t>πολυπλοκότητας</a:t>
            </a:r>
            <a:r>
              <a:rPr lang="el-GR" dirty="0"/>
              <a:t> και της επεξεργασίας </a:t>
            </a:r>
            <a:r>
              <a:rPr lang="el-GR" b="1" dirty="0"/>
              <a:t>μεγάλου </a:t>
            </a:r>
            <a:r>
              <a:rPr lang="el-GR" b="1" dirty="0" smtClean="0"/>
              <a:t>όγκου δεδομένων</a:t>
            </a:r>
            <a:r>
              <a:rPr lang="el-GR" dirty="0"/>
              <a:t>. 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Είναι </a:t>
            </a:r>
            <a:r>
              <a:rPr lang="el-GR" dirty="0"/>
              <a:t>μια </a:t>
            </a:r>
            <a:r>
              <a:rPr lang="el-GR" b="1" dirty="0"/>
              <a:t>επαναληπτική</a:t>
            </a:r>
            <a:r>
              <a:rPr lang="el-GR" dirty="0"/>
              <a:t> κι </a:t>
            </a:r>
            <a:r>
              <a:rPr lang="el-GR" b="1" dirty="0" err="1"/>
              <a:t>επαυξητική</a:t>
            </a:r>
            <a:r>
              <a:rPr lang="el-GR" dirty="0"/>
              <a:t> προσέγγιση που σημαίνει ότι χτίζει το </a:t>
            </a:r>
            <a:r>
              <a:rPr lang="el-GR" dirty="0" smtClean="0"/>
              <a:t>τελικό προϊόν ως συσσωρευτικό αποτέλεσμα επαναλήψεων δραστηριοτήτων ανάπτυξης λογισμικού. </a:t>
            </a:r>
          </a:p>
          <a:p>
            <a:pPr marL="0" indent="0">
              <a:buNone/>
            </a:pPr>
            <a:r>
              <a:rPr lang="el-GR" dirty="0" smtClean="0"/>
              <a:t>Η προσέγγιση αυτή αποτελεί </a:t>
            </a:r>
            <a:r>
              <a:rPr lang="el-GR" u="sng" dirty="0" smtClean="0"/>
              <a:t>υπερσύνολο της δομημένης </a:t>
            </a:r>
            <a:r>
              <a:rPr lang="el-GR" dirty="0" smtClean="0"/>
              <a:t>προσέγγισης και παρέχει το πλεονέκτημα της καλύτερης μοντελοποίησης της επιχειρησιακής λογικής (</a:t>
            </a:r>
            <a:r>
              <a:rPr lang="el-GR" b="1" dirty="0" smtClean="0"/>
              <a:t>οντοτήτων και σχέσεων μεταξύ τους</a:t>
            </a:r>
            <a:r>
              <a:rPr lang="el-GR" dirty="0" smtClean="0"/>
              <a:t>) αλλά και της </a:t>
            </a:r>
            <a:r>
              <a:rPr lang="el-GR" b="1" dirty="0" smtClean="0"/>
              <a:t>επαναχρησιμοποίησης</a:t>
            </a:r>
            <a:r>
              <a:rPr lang="el-GR" dirty="0" smtClean="0"/>
              <a:t> </a:t>
            </a:r>
            <a:r>
              <a:rPr lang="el-GR" b="1" dirty="0" smtClean="0"/>
              <a:t>μονάδων</a:t>
            </a:r>
            <a:r>
              <a:rPr lang="el-GR" dirty="0" smtClean="0"/>
              <a:t> </a:t>
            </a:r>
            <a:r>
              <a:rPr lang="el-GR" b="1" dirty="0" smtClean="0"/>
              <a:t>λογισμικού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dirty="0" smtClean="0"/>
              <a:t> Έχει καθιερωθεί να καλείται </a:t>
            </a:r>
            <a:r>
              <a:rPr lang="el-GR" b="1" dirty="0" err="1" smtClean="0"/>
              <a:t>Rational</a:t>
            </a:r>
            <a:r>
              <a:rPr lang="el-GR" b="1" dirty="0" smtClean="0"/>
              <a:t> </a:t>
            </a:r>
            <a:r>
              <a:rPr lang="el-GR" b="1" dirty="0" err="1" smtClean="0"/>
              <a:t>Unified</a:t>
            </a:r>
            <a:r>
              <a:rPr lang="el-GR" b="1" dirty="0" smtClean="0"/>
              <a:t> </a:t>
            </a:r>
            <a:r>
              <a:rPr lang="el-GR" b="1" dirty="0" err="1" smtClean="0"/>
              <a:t>Process</a:t>
            </a:r>
            <a:r>
              <a:rPr lang="el-GR" b="1" dirty="0" smtClean="0"/>
              <a:t> </a:t>
            </a:r>
            <a:r>
              <a:rPr lang="el-GR" dirty="0" smtClean="0"/>
              <a:t>(RUP) όπως ήταν η ονομασία του τμήματος της εταιρείας που την ανέπτυξε.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511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 κύκλος ζωής του λογισμικού στην RUP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Υ</a:t>
            </a:r>
            <a:r>
              <a:rPr lang="el-GR" dirty="0" smtClean="0"/>
              <a:t>ποδιαιρείται σε </a:t>
            </a:r>
            <a:r>
              <a:rPr lang="el-GR" dirty="0" smtClean="0"/>
              <a:t>τέσσερις (4) </a:t>
            </a:r>
            <a:r>
              <a:rPr lang="el-GR" dirty="0" smtClean="0"/>
              <a:t>συνεχόμενες φάσεις. Οι τέσσερις φάσεις είναι: </a:t>
            </a:r>
          </a:p>
          <a:p>
            <a:pPr marL="0" indent="0">
              <a:buNone/>
            </a:pPr>
            <a:r>
              <a:rPr lang="el-GR" dirty="0" smtClean="0"/>
              <a:t>• Η Φάση Σύλληψης (</a:t>
            </a:r>
            <a:r>
              <a:rPr lang="el-GR" dirty="0" err="1" smtClean="0"/>
              <a:t>Inception</a:t>
            </a:r>
            <a:r>
              <a:rPr lang="el-GR" dirty="0" smtClean="0"/>
              <a:t> </a:t>
            </a:r>
            <a:r>
              <a:rPr lang="el-GR" dirty="0" err="1" smtClean="0"/>
              <a:t>Phase</a:t>
            </a:r>
            <a:r>
              <a:rPr lang="el-GR" dirty="0" smtClean="0"/>
              <a:t>),</a:t>
            </a:r>
          </a:p>
          <a:p>
            <a:pPr marL="0" indent="0">
              <a:buNone/>
            </a:pPr>
            <a:r>
              <a:rPr lang="el-GR" dirty="0" smtClean="0"/>
              <a:t>• Η Φάση Επεξεργασίας (</a:t>
            </a:r>
            <a:r>
              <a:rPr lang="el-GR" dirty="0" err="1" smtClean="0"/>
              <a:t>Elaboration</a:t>
            </a:r>
            <a:r>
              <a:rPr lang="el-GR" dirty="0" smtClean="0"/>
              <a:t> </a:t>
            </a:r>
            <a:r>
              <a:rPr lang="el-GR" dirty="0" err="1" smtClean="0"/>
              <a:t>Phase</a:t>
            </a:r>
            <a:r>
              <a:rPr lang="el-GR" dirty="0" smtClean="0"/>
              <a:t>), </a:t>
            </a:r>
          </a:p>
          <a:p>
            <a:pPr marL="0" indent="0">
              <a:buNone/>
            </a:pPr>
            <a:r>
              <a:rPr lang="el-GR" dirty="0" smtClean="0"/>
              <a:t>• Η Φάση Κατασκευής (</a:t>
            </a:r>
            <a:r>
              <a:rPr lang="el-GR" dirty="0" err="1" smtClean="0"/>
              <a:t>Construction</a:t>
            </a:r>
            <a:r>
              <a:rPr lang="el-GR" dirty="0" smtClean="0"/>
              <a:t> </a:t>
            </a:r>
            <a:r>
              <a:rPr lang="el-GR" dirty="0" err="1" smtClean="0"/>
              <a:t>Phase</a:t>
            </a:r>
            <a:r>
              <a:rPr lang="el-GR" dirty="0" smtClean="0"/>
              <a:t>) και 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• </a:t>
            </a:r>
            <a:r>
              <a:rPr lang="el-GR" dirty="0" smtClean="0"/>
              <a:t>Η Φάση Μετάβασης (</a:t>
            </a:r>
            <a:r>
              <a:rPr lang="el-GR" dirty="0" err="1" smtClean="0"/>
              <a:t>Transition</a:t>
            </a:r>
            <a:r>
              <a:rPr lang="el-GR" dirty="0" smtClean="0"/>
              <a:t> </a:t>
            </a:r>
            <a:r>
              <a:rPr lang="el-GR" dirty="0" err="1" smtClean="0"/>
              <a:t>Phase</a:t>
            </a:r>
            <a:r>
              <a:rPr lang="el-GR" dirty="0" smtClean="0"/>
              <a:t>).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5749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760"/>
            <a:ext cx="9181924" cy="5019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Τίτλος 1"/>
          <p:cNvSpPr>
            <a:spLocks noGrp="1"/>
          </p:cNvSpPr>
          <p:nvPr>
            <p:ph type="title"/>
          </p:nvPr>
        </p:nvSpPr>
        <p:spPr>
          <a:xfrm>
            <a:off x="827584" y="128807"/>
            <a:ext cx="8064896" cy="1143000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Γενικές φάσεις ενοποιημένης προσέγγισης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130442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341784"/>
            <a:ext cx="7024744" cy="1143000"/>
          </a:xfrm>
        </p:spPr>
        <p:txBody>
          <a:bodyPr/>
          <a:lstStyle/>
          <a:p>
            <a:r>
              <a:rPr lang="el-GR" dirty="0" smtClean="0"/>
              <a:t>Ανάλυση Φάσεων </a:t>
            </a:r>
            <a:r>
              <a:rPr lang="en-US" dirty="0" smtClean="0"/>
              <a:t>RUP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43492" y="1628800"/>
            <a:ext cx="6777317" cy="4059813"/>
          </a:xfrm>
        </p:spPr>
        <p:txBody>
          <a:bodyPr>
            <a:noAutofit/>
          </a:bodyPr>
          <a:lstStyle/>
          <a:p>
            <a:r>
              <a:rPr lang="el-GR" sz="1600" b="1" dirty="0" smtClean="0"/>
              <a:t>Στάδιο Έναρξης </a:t>
            </a:r>
            <a:r>
              <a:rPr lang="el-GR" sz="1600" dirty="0" smtClean="0"/>
              <a:t>(</a:t>
            </a:r>
            <a:r>
              <a:rPr lang="el-GR" sz="1600" dirty="0" err="1" smtClean="0"/>
              <a:t>Inception</a:t>
            </a:r>
            <a:r>
              <a:rPr lang="el-GR" sz="1600" dirty="0" smtClean="0"/>
              <a:t> </a:t>
            </a:r>
            <a:r>
              <a:rPr lang="el-GR" sz="1600" dirty="0" err="1" smtClean="0"/>
              <a:t>Phase</a:t>
            </a:r>
            <a:r>
              <a:rPr lang="el-GR" sz="1600" dirty="0" smtClean="0"/>
              <a:t>): Καθορισμός του οράματος (τελικό σύστημα) και του επιχειρησιακού περιβάλλοντος που θα λειτουργήσει, καθώς επίσης και των γενικών &amp; επιμέρους στόχων του έργου </a:t>
            </a:r>
          </a:p>
          <a:p>
            <a:r>
              <a:rPr lang="el-GR" sz="1600" b="1" dirty="0" smtClean="0"/>
              <a:t>Στάδιο Ανάπτυξης </a:t>
            </a:r>
            <a:r>
              <a:rPr lang="el-GR" sz="1600" dirty="0" smtClean="0"/>
              <a:t>(</a:t>
            </a:r>
            <a:r>
              <a:rPr lang="el-GR" sz="1600" dirty="0" err="1" smtClean="0"/>
              <a:t>Elaboration</a:t>
            </a:r>
            <a:r>
              <a:rPr lang="el-GR" sz="1600" dirty="0" smtClean="0"/>
              <a:t> </a:t>
            </a:r>
            <a:r>
              <a:rPr lang="el-GR" sz="1600" dirty="0" err="1" smtClean="0"/>
              <a:t>Phase</a:t>
            </a:r>
            <a:r>
              <a:rPr lang="el-GR" sz="1600" dirty="0" smtClean="0"/>
              <a:t>): Αναλυτικός προσδιορισμός των χαρακτηριστικών του τελικού συστήματος/</a:t>
            </a:r>
            <a:r>
              <a:rPr lang="el-GR" sz="1600" dirty="0" err="1" smtClean="0"/>
              <a:t>προιόντος</a:t>
            </a:r>
            <a:r>
              <a:rPr lang="el-GR" sz="1600" dirty="0" smtClean="0"/>
              <a:t>, τεχνολογική ανάλυση &amp; σχεδιασμός της αρχιτεκτονικής του, τελικός προγραμματισμός των ενεργειών / επαναλήψεων υλοποίησης </a:t>
            </a:r>
          </a:p>
          <a:p>
            <a:r>
              <a:rPr lang="el-GR" sz="1600" b="1" dirty="0" smtClean="0"/>
              <a:t>Στάδιο Κατασκευής </a:t>
            </a:r>
            <a:r>
              <a:rPr lang="el-GR" sz="1600" dirty="0" smtClean="0"/>
              <a:t>(</a:t>
            </a:r>
            <a:r>
              <a:rPr lang="el-GR" sz="1600" dirty="0" err="1" smtClean="0"/>
              <a:t>Construction</a:t>
            </a:r>
            <a:r>
              <a:rPr lang="el-GR" sz="1600" dirty="0" smtClean="0"/>
              <a:t> </a:t>
            </a:r>
            <a:r>
              <a:rPr lang="el-GR" sz="1600" dirty="0" err="1" smtClean="0"/>
              <a:t>Phase</a:t>
            </a:r>
            <a:r>
              <a:rPr lang="el-GR" sz="1600" dirty="0" smtClean="0"/>
              <a:t>): Υλοποίηση &amp; ολοκλήρωση των συστατικών και υποσυστημάτων του τελικού συστήματος/</a:t>
            </a:r>
            <a:r>
              <a:rPr lang="el-GR" sz="1600" dirty="0" err="1" smtClean="0"/>
              <a:t>προιόντος</a:t>
            </a:r>
            <a:r>
              <a:rPr lang="el-GR" sz="1600" dirty="0" smtClean="0"/>
              <a:t>/υπηρεσίας/έργου και επικύρωση του πλάνου μετάβασης του συστήματος σε πραγματικές συνθήκες</a:t>
            </a:r>
          </a:p>
          <a:p>
            <a:r>
              <a:rPr lang="el-GR" sz="1600" b="1" dirty="0" smtClean="0"/>
              <a:t>Στάδιο Μετάβασης </a:t>
            </a:r>
            <a:r>
              <a:rPr lang="el-GR" sz="1600" dirty="0" smtClean="0"/>
              <a:t>(</a:t>
            </a:r>
            <a:r>
              <a:rPr lang="el-GR" sz="1600" dirty="0" err="1" smtClean="0"/>
              <a:t>Transition</a:t>
            </a:r>
            <a:r>
              <a:rPr lang="el-GR" sz="1600" dirty="0" smtClean="0"/>
              <a:t> </a:t>
            </a:r>
            <a:r>
              <a:rPr lang="el-GR" sz="1600" dirty="0" err="1" smtClean="0"/>
              <a:t>Phase</a:t>
            </a:r>
            <a:r>
              <a:rPr lang="el-GR" sz="1600" dirty="0" smtClean="0"/>
              <a:t>): Μετάβαση του συστήματος σε πραγματικές συνθήκες. Περιλαμβάνονται εργασίες όπως εγκατάσταση, εκπαίδευση &amp; υποστήριξη χρηστών και ρυθμίσεις / μικροεπεμβάσεις μέχρι οι χρήστες να είναι πλήρως ικανοποιημένοι. </a:t>
            </a: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114718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Στην ενοποιημένη προσέγγιση </a:t>
            </a:r>
            <a:r>
              <a:rPr lang="el-GR" dirty="0" smtClean="0"/>
              <a:t>ορίζονται </a:t>
            </a:r>
            <a:r>
              <a:rPr lang="el-GR" dirty="0"/>
              <a:t>από πολύ νωρίς </a:t>
            </a:r>
            <a:r>
              <a:rPr lang="el-GR" b="1" dirty="0"/>
              <a:t>οντότητες</a:t>
            </a:r>
            <a:r>
              <a:rPr lang="el-GR" dirty="0"/>
              <a:t> (αντικείμενα) </a:t>
            </a:r>
            <a:r>
              <a:rPr lang="el-GR" dirty="0" smtClean="0"/>
              <a:t>που</a:t>
            </a:r>
            <a:r>
              <a:rPr lang="en-US" dirty="0" smtClean="0"/>
              <a:t> </a:t>
            </a:r>
            <a:r>
              <a:rPr lang="el-GR" dirty="0" smtClean="0"/>
              <a:t>επικοινωνούν </a:t>
            </a:r>
            <a:r>
              <a:rPr lang="el-GR" dirty="0"/>
              <a:t>μεταξύ τους και στην τελική τους μορφή (κατά τη σχεδίαση-υλοποίηση</a:t>
            </a:r>
            <a:r>
              <a:rPr lang="el-GR" dirty="0" smtClean="0"/>
              <a:t>)</a:t>
            </a:r>
            <a:r>
              <a:rPr lang="en-US" dirty="0" smtClean="0"/>
              <a:t> </a:t>
            </a:r>
            <a:r>
              <a:rPr lang="el-GR" dirty="0" smtClean="0"/>
              <a:t>περιλαμβάνουν </a:t>
            </a:r>
            <a:r>
              <a:rPr lang="el-GR" dirty="0"/>
              <a:t>τόσο τις διαδικασίες λογισμικού όσο και τα δεδομένα πάνω στα οποία </a:t>
            </a:r>
            <a:r>
              <a:rPr lang="el-GR" dirty="0" smtClean="0"/>
              <a:t>αυτές</a:t>
            </a:r>
            <a:r>
              <a:rPr lang="en-US" dirty="0" smtClean="0"/>
              <a:t> </a:t>
            </a:r>
            <a:r>
              <a:rPr lang="el-GR" dirty="0" smtClean="0"/>
              <a:t>επιδρούν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Η </a:t>
            </a:r>
            <a:r>
              <a:rPr lang="el-GR" dirty="0"/>
              <a:t>ενοποιημένη προσέγγιση αντιμετωπίζει τις </a:t>
            </a:r>
            <a:r>
              <a:rPr lang="el-GR" u="sng" dirty="0"/>
              <a:t>λειτουργικές απαιτήσεις</a:t>
            </a:r>
            <a:r>
              <a:rPr lang="el-GR" dirty="0"/>
              <a:t> ως </a:t>
            </a:r>
            <a:r>
              <a:rPr lang="el-GR" dirty="0" smtClean="0"/>
              <a:t>σύνολο</a:t>
            </a:r>
            <a:r>
              <a:rPr lang="en-US" dirty="0" smtClean="0"/>
              <a:t> </a:t>
            </a:r>
            <a:r>
              <a:rPr lang="el-GR" dirty="0" smtClean="0"/>
              <a:t>από </a:t>
            </a:r>
            <a:r>
              <a:rPr lang="el-GR" b="1" i="1" dirty="0"/>
              <a:t>περιπτώσεις χρήσης </a:t>
            </a:r>
            <a:r>
              <a:rPr lang="el-GR" dirty="0"/>
              <a:t>και το περιβάλλον λειτουργίας ως σύνολο από </a:t>
            </a:r>
            <a:r>
              <a:rPr lang="el-GR" b="1" i="1" dirty="0"/>
              <a:t>χειριστές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Με </a:t>
            </a:r>
            <a:r>
              <a:rPr lang="el-GR" dirty="0"/>
              <a:t>βάση </a:t>
            </a:r>
            <a:r>
              <a:rPr lang="el-GR" dirty="0" smtClean="0"/>
              <a:t>τις απαιτήσεις</a:t>
            </a:r>
            <a:r>
              <a:rPr lang="el-GR" dirty="0"/>
              <a:t>, δημιουργούνται στην τυποποιημένη </a:t>
            </a:r>
            <a:r>
              <a:rPr lang="el-GR" b="1" i="1" dirty="0"/>
              <a:t>γλώσσα UML </a:t>
            </a:r>
            <a:r>
              <a:rPr lang="el-GR" dirty="0"/>
              <a:t>διαγράμματα </a:t>
            </a:r>
            <a:r>
              <a:rPr lang="el-GR" dirty="0" smtClean="0"/>
              <a:t>περιπτώσεων χρήσης</a:t>
            </a:r>
            <a:r>
              <a:rPr lang="el-GR" dirty="0"/>
              <a:t>, που αποτελούν το μοντέλο περιπτώσεων χρήσης (</a:t>
            </a:r>
            <a:r>
              <a:rPr lang="el-GR" dirty="0" err="1"/>
              <a:t>UseCase</a:t>
            </a:r>
            <a:r>
              <a:rPr lang="el-GR" dirty="0"/>
              <a:t>), αλλά και </a:t>
            </a:r>
            <a:r>
              <a:rPr lang="el-GR" dirty="0" smtClean="0"/>
              <a:t>διαγράμματα </a:t>
            </a:r>
            <a:r>
              <a:rPr lang="el-GR" dirty="0"/>
              <a:t>δ</a:t>
            </a:r>
            <a:r>
              <a:rPr lang="el-GR" dirty="0" smtClean="0"/>
              <a:t>ραστηριότητας </a:t>
            </a:r>
            <a:r>
              <a:rPr lang="el-GR" dirty="0"/>
              <a:t>και συνεργασίας. </a:t>
            </a:r>
            <a:endParaRPr lang="el-GR" dirty="0" smtClean="0"/>
          </a:p>
          <a:p>
            <a:r>
              <a:rPr lang="el-GR" dirty="0" smtClean="0"/>
              <a:t>Στη </a:t>
            </a:r>
            <a:r>
              <a:rPr lang="el-GR" dirty="0"/>
              <a:t>συνέχεια προκύπτει το </a:t>
            </a:r>
            <a:r>
              <a:rPr lang="el-GR" b="1" i="1" dirty="0"/>
              <a:t>μοντέλο ανάλυσης </a:t>
            </a:r>
            <a:r>
              <a:rPr lang="el-GR" dirty="0"/>
              <a:t>που </a:t>
            </a:r>
            <a:r>
              <a:rPr lang="el-GR" dirty="0" smtClean="0"/>
              <a:t>καθορίζει με </a:t>
            </a:r>
            <a:r>
              <a:rPr lang="el-GR" dirty="0"/>
              <a:t>μια αρχική προσέγγιση τις κλάσεις αντικειμένων που θα αποτελέσουν την </a:t>
            </a:r>
            <a:r>
              <a:rPr lang="el-GR" dirty="0" smtClean="0"/>
              <a:t>εφαρμογή λογισμικού</a:t>
            </a:r>
            <a:r>
              <a:rPr lang="el-GR" dirty="0"/>
              <a:t>, την ομαδοποίησή τους σε πακέτα ανάλυσης και τις συσχετίσεις μεταξύ τους.</a:t>
            </a:r>
          </a:p>
        </p:txBody>
      </p:sp>
    </p:spTree>
    <p:extLst>
      <p:ext uri="{BB962C8B-B14F-4D97-AF65-F5344CB8AC3E}">
        <p14:creationId xmlns:p14="http://schemas.microsoft.com/office/powerpoint/2010/main" val="196559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Περίπτωση χρήσης </a:t>
            </a:r>
            <a:r>
              <a:rPr lang="en-US" dirty="0" smtClean="0"/>
              <a:t>UML</a:t>
            </a:r>
            <a:endParaRPr lang="el-G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2858" y="1628800"/>
            <a:ext cx="7380171" cy="4416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91880" y="6092863"/>
            <a:ext cx="2113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Περιπτώσεις χρήσης</a:t>
            </a:r>
            <a:endParaRPr lang="el-GR" dirty="0"/>
          </a:p>
        </p:txBody>
      </p:sp>
      <p:sp>
        <p:nvSpPr>
          <p:cNvPr id="6" name="TextBox 5"/>
          <p:cNvSpPr txBox="1"/>
          <p:nvPr/>
        </p:nvSpPr>
        <p:spPr>
          <a:xfrm>
            <a:off x="7111893" y="4186193"/>
            <a:ext cx="1047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χειριστές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8611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ΦΑΣΗ ΣΧΕΔΙΑΣΗΣ ΛΟΓΙΣΜΙΚΟΥ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Μετά την προδιαγραφή των απαιτήσεων, ακολουθεί η δραστηριότητα της ανάπτυξης </a:t>
            </a:r>
            <a:r>
              <a:rPr lang="el-GR" dirty="0" smtClean="0"/>
              <a:t>του λογισμικού </a:t>
            </a:r>
            <a:r>
              <a:rPr lang="el-GR" dirty="0"/>
              <a:t>που περιλαμβάνει τις φάσεις της </a:t>
            </a:r>
            <a:r>
              <a:rPr lang="el-GR" b="1" i="1" dirty="0"/>
              <a:t>σχεδίασης </a:t>
            </a:r>
            <a:r>
              <a:rPr lang="el-GR" dirty="0"/>
              <a:t>και της </a:t>
            </a:r>
            <a:r>
              <a:rPr lang="el-GR" b="1" i="1" dirty="0"/>
              <a:t>κωδικοποίησης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469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/>
              <a:t>Στη φάση </a:t>
            </a:r>
            <a:r>
              <a:rPr lang="el-GR" dirty="0" smtClean="0"/>
              <a:t>της σχεδίασης</a:t>
            </a:r>
            <a:r>
              <a:rPr lang="el-GR" dirty="0"/>
              <a:t>, </a:t>
            </a:r>
            <a:endParaRPr lang="el-GR" dirty="0" smtClean="0"/>
          </a:p>
          <a:p>
            <a:r>
              <a:rPr lang="el-GR" dirty="0" smtClean="0"/>
              <a:t>θεωρείται </a:t>
            </a:r>
            <a:r>
              <a:rPr lang="el-GR" dirty="0"/>
              <a:t>γνωστό το τι θα κάνει το λογισμικό και αντιμετωπίζεται το πρόβλημα </a:t>
            </a:r>
            <a:r>
              <a:rPr lang="el-GR" dirty="0" smtClean="0"/>
              <a:t>του </a:t>
            </a:r>
            <a:r>
              <a:rPr lang="el-GR" dirty="0"/>
              <a:t>πώς θα το κάνει</a:t>
            </a:r>
            <a:r>
              <a:rPr lang="el-GR" dirty="0" smtClean="0"/>
              <a:t>. </a:t>
            </a:r>
          </a:p>
          <a:p>
            <a:r>
              <a:rPr lang="el-GR" dirty="0" smtClean="0"/>
              <a:t>Περιγράφονται </a:t>
            </a:r>
            <a:r>
              <a:rPr lang="el-GR" dirty="0"/>
              <a:t>τεκμηριωμένα οι μονάδες που αποτελούν το λογισμικό, </a:t>
            </a:r>
            <a:r>
              <a:rPr lang="el-GR" dirty="0" smtClean="0"/>
              <a:t>οι συσχετίσεις </a:t>
            </a:r>
            <a:r>
              <a:rPr lang="el-GR" dirty="0"/>
              <a:t>μεταξύ τους, η διάταξή τους καθώς και η εσωτερική τους λειτουργία. </a:t>
            </a:r>
            <a:endParaRPr lang="el-GR" dirty="0" smtClean="0"/>
          </a:p>
          <a:p>
            <a:r>
              <a:rPr lang="el-GR" dirty="0" smtClean="0"/>
              <a:t>Τα προϊόντα της </a:t>
            </a:r>
            <a:r>
              <a:rPr lang="el-GR" dirty="0"/>
              <a:t>σχεδίασης επαληθεύονται σε σχέση με το έγγραφο των προδιαγραφών των απαιτήσεων.</a:t>
            </a:r>
          </a:p>
        </p:txBody>
      </p:sp>
    </p:spTree>
    <p:extLst>
      <p:ext uri="{BB962C8B-B14F-4D97-AF65-F5344CB8AC3E}">
        <p14:creationId xmlns:p14="http://schemas.microsoft.com/office/powerpoint/2010/main" val="143455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Δομημένη σχεδίαση (</a:t>
            </a:r>
            <a:r>
              <a:rPr lang="el-GR" b="1" i="1" dirty="0"/>
              <a:t>από πάνω προς τα κάτω </a:t>
            </a:r>
            <a:r>
              <a:rPr lang="el-GR" dirty="0"/>
              <a:t>(</a:t>
            </a:r>
            <a:r>
              <a:rPr lang="el-GR" dirty="0" err="1"/>
              <a:t>top</a:t>
            </a:r>
            <a:r>
              <a:rPr lang="el-GR" dirty="0"/>
              <a:t>-</a:t>
            </a:r>
            <a:r>
              <a:rPr lang="el-GR" dirty="0" err="1"/>
              <a:t>down</a:t>
            </a:r>
            <a:r>
              <a:rPr lang="el-GR" dirty="0"/>
              <a:t>) προσέγγιση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Αρχιτεκτονική </a:t>
            </a:r>
            <a:r>
              <a:rPr lang="el-GR" dirty="0" smtClean="0"/>
              <a:t>σχεδίαση</a:t>
            </a:r>
          </a:p>
          <a:p>
            <a:r>
              <a:rPr lang="el-GR" dirty="0"/>
              <a:t>Σχεδίαση </a:t>
            </a:r>
            <a:r>
              <a:rPr lang="el-GR" dirty="0" err="1" smtClean="0"/>
              <a:t>διεπαφών</a:t>
            </a:r>
            <a:endParaRPr lang="el-GR" dirty="0" smtClean="0"/>
          </a:p>
          <a:p>
            <a:r>
              <a:rPr lang="el-GR" dirty="0"/>
              <a:t>Λεπτομερής σχεδίαση </a:t>
            </a:r>
            <a:r>
              <a:rPr lang="el-GR" dirty="0" smtClean="0"/>
              <a:t>μονάδων</a:t>
            </a:r>
          </a:p>
          <a:p>
            <a:r>
              <a:rPr lang="el-GR" dirty="0"/>
              <a:t>Σχεδίαση </a:t>
            </a:r>
            <a:r>
              <a:rPr lang="el-GR" dirty="0" smtClean="0"/>
              <a:t>δεδομένων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429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Αρχιτεκτονική σχεδίαση: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Προσδιορίζει ποιες είναι οι μονάδες που συγκροτούν </a:t>
            </a:r>
            <a:r>
              <a:rPr lang="el-GR" dirty="0" smtClean="0"/>
              <a:t>το σύστημα </a:t>
            </a:r>
            <a:r>
              <a:rPr lang="el-GR" dirty="0"/>
              <a:t>λογισμικού και πώς αυτές διατάσσονται στις υπολογιστικές μονάδες που </a:t>
            </a:r>
            <a:r>
              <a:rPr lang="el-GR" dirty="0" smtClean="0"/>
              <a:t>είναι διαθέσιμες</a:t>
            </a:r>
            <a:r>
              <a:rPr lang="el-GR" dirty="0"/>
              <a:t>. Το αρχιτεκτονικό σχέδιο αποτυπώνεται σε ιεραρχικό διάγραμμα </a:t>
            </a:r>
            <a:r>
              <a:rPr lang="el-GR" dirty="0" smtClean="0"/>
              <a:t>δομής προγράμματος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649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Τεχνολογία Λογισμικού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Η </a:t>
            </a:r>
            <a:r>
              <a:rPr lang="el-GR" b="1" i="1" dirty="0"/>
              <a:t>Τεχνολογία Λογισμικού </a:t>
            </a:r>
            <a:r>
              <a:rPr lang="el-GR" dirty="0"/>
              <a:t>είναι ο κλάδος εκείνος της επιστήμης της πληροφορικής </a:t>
            </a:r>
            <a:r>
              <a:rPr lang="el-GR" dirty="0" smtClean="0"/>
              <a:t>που ασχολείται </a:t>
            </a:r>
            <a:r>
              <a:rPr lang="el-GR" dirty="0"/>
              <a:t>με την </a:t>
            </a:r>
            <a:r>
              <a:rPr lang="el-GR" b="1" dirty="0"/>
              <a:t>εύρεση</a:t>
            </a:r>
            <a:r>
              <a:rPr lang="el-GR" dirty="0"/>
              <a:t> και </a:t>
            </a:r>
            <a:r>
              <a:rPr lang="el-GR" b="1" dirty="0"/>
              <a:t>θεμελίωση</a:t>
            </a:r>
            <a:r>
              <a:rPr lang="el-GR" dirty="0"/>
              <a:t> </a:t>
            </a:r>
            <a:r>
              <a:rPr lang="el-GR" b="1" dirty="0"/>
              <a:t>μεθόδων</a:t>
            </a:r>
            <a:r>
              <a:rPr lang="el-GR" dirty="0"/>
              <a:t> για να </a:t>
            </a:r>
            <a:r>
              <a:rPr lang="el-GR" u="sng" dirty="0"/>
              <a:t>περιγράφεται</a:t>
            </a:r>
            <a:r>
              <a:rPr lang="el-GR" dirty="0"/>
              <a:t>, να </a:t>
            </a:r>
            <a:r>
              <a:rPr lang="el-GR" u="sng" dirty="0" smtClean="0"/>
              <a:t>κατασκευάζεται</a:t>
            </a:r>
            <a:r>
              <a:rPr lang="el-GR" dirty="0" smtClean="0"/>
              <a:t> και </a:t>
            </a:r>
            <a:r>
              <a:rPr lang="el-GR" dirty="0"/>
              <a:t>να </a:t>
            </a:r>
            <a:r>
              <a:rPr lang="el-GR" u="sng" dirty="0"/>
              <a:t>συντηρείται</a:t>
            </a:r>
            <a:r>
              <a:rPr lang="el-GR" dirty="0"/>
              <a:t> </a:t>
            </a:r>
            <a:r>
              <a:rPr lang="el-GR" dirty="0" smtClean="0"/>
              <a:t>λογισμικό </a:t>
            </a:r>
            <a:endParaRPr lang="el-GR" dirty="0" smtClean="0"/>
          </a:p>
          <a:p>
            <a:r>
              <a:rPr lang="el-GR" dirty="0" smtClean="0"/>
              <a:t>(</a:t>
            </a:r>
            <a:r>
              <a:rPr lang="el-GR" dirty="0"/>
              <a:t>Ως λογισμικό δεν νοείται μόνο ο </a:t>
            </a:r>
            <a:r>
              <a:rPr lang="el-GR" dirty="0" smtClean="0"/>
              <a:t>εκτελέσιμος κώδικας</a:t>
            </a:r>
            <a:r>
              <a:rPr lang="el-GR" dirty="0"/>
              <a:t>, αλλά και ένα </a:t>
            </a:r>
            <a:r>
              <a:rPr lang="el-GR" dirty="0" smtClean="0"/>
              <a:t>σύνολο </a:t>
            </a:r>
            <a:r>
              <a:rPr lang="el-GR" dirty="0"/>
              <a:t>ενδιάμεσων προϊόντων, όπως </a:t>
            </a:r>
            <a:r>
              <a:rPr lang="el-GR" dirty="0" smtClean="0"/>
              <a:t>προδιαγραφές</a:t>
            </a:r>
            <a:r>
              <a:rPr lang="el-GR" dirty="0"/>
              <a:t>, σχέδια, </a:t>
            </a:r>
            <a:r>
              <a:rPr lang="el-GR" dirty="0" smtClean="0"/>
              <a:t>πηγαίος κώδικας</a:t>
            </a:r>
            <a:r>
              <a:rPr lang="el-GR" dirty="0"/>
              <a:t>, εκθέσεις ελέγχου κ.ά</a:t>
            </a:r>
            <a:r>
              <a:rPr lang="el-GR" dirty="0" smtClean="0"/>
              <a:t>.).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7260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Σχεδίαση </a:t>
            </a:r>
            <a:r>
              <a:rPr lang="el-GR" dirty="0" err="1"/>
              <a:t>διεπαφών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Αφορά την επικοινωνία των χειριστών ή των συσκευών με </a:t>
            </a:r>
            <a:r>
              <a:rPr lang="el-GR" dirty="0" smtClean="0"/>
              <a:t>τις μονάδες </a:t>
            </a:r>
            <a:r>
              <a:rPr lang="el-GR" dirty="0"/>
              <a:t>λογισμικού, αλλά και των μονάδων μεταξύ τους. Καθορίζει τις </a:t>
            </a:r>
            <a:r>
              <a:rPr lang="el-GR" dirty="0" smtClean="0"/>
              <a:t>παραμέτρους της </a:t>
            </a:r>
            <a:r>
              <a:rPr lang="el-GR" dirty="0"/>
              <a:t>κάθε τέτοιας επικοινωνίας και τις αποτυπώνει στο διάγραμμα </a:t>
            </a:r>
            <a:r>
              <a:rPr lang="el-GR" dirty="0" smtClean="0"/>
              <a:t>δομής προγράμματος</a:t>
            </a:r>
            <a:r>
              <a:rPr lang="el-GR" dirty="0"/>
              <a:t>. Οι </a:t>
            </a:r>
            <a:r>
              <a:rPr lang="el-GR" dirty="0" err="1"/>
              <a:t>διεπαφές</a:t>
            </a:r>
            <a:r>
              <a:rPr lang="el-GR" dirty="0"/>
              <a:t> των χρηστών πρέπει να σχεδιάζονται με γνώμονα </a:t>
            </a:r>
            <a:r>
              <a:rPr lang="el-GR" dirty="0" smtClean="0"/>
              <a:t>την φιλικότητα </a:t>
            </a:r>
            <a:r>
              <a:rPr lang="el-GR" dirty="0"/>
              <a:t>προς το χρήστη (</a:t>
            </a:r>
            <a:r>
              <a:rPr lang="el-GR" dirty="0" err="1"/>
              <a:t>user</a:t>
            </a:r>
            <a:r>
              <a:rPr lang="el-GR" dirty="0"/>
              <a:t> </a:t>
            </a:r>
            <a:r>
              <a:rPr lang="el-GR" dirty="0" err="1"/>
              <a:t>friendliness</a:t>
            </a:r>
            <a:r>
              <a:rPr lang="el-GR" dirty="0"/>
              <a:t>) γιατί σε αντίθετη περίπτωση ένα </a:t>
            </a:r>
            <a:r>
              <a:rPr lang="el-GR" dirty="0" smtClean="0"/>
              <a:t>καλά σχεδιασμένο </a:t>
            </a:r>
            <a:r>
              <a:rPr lang="el-GR" dirty="0"/>
              <a:t>σύστημα μπορεί να μην αποδώσει τα αναμενόμενα.</a:t>
            </a:r>
          </a:p>
        </p:txBody>
      </p:sp>
    </p:spTree>
    <p:extLst>
      <p:ext uri="{BB962C8B-B14F-4D97-AF65-F5344CB8AC3E}">
        <p14:creationId xmlns:p14="http://schemas.microsoft.com/office/powerpoint/2010/main" val="98108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Λεπτομερής σχεδίαση </a:t>
            </a:r>
            <a:r>
              <a:rPr lang="el-GR" dirty="0" smtClean="0"/>
              <a:t>μονάδων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Αφορά τον καθορισμό της εσωτερικής δομής </a:t>
            </a:r>
            <a:r>
              <a:rPr lang="el-GR" dirty="0" smtClean="0"/>
              <a:t>κάθε μονάδας </a:t>
            </a:r>
            <a:r>
              <a:rPr lang="el-GR" dirty="0"/>
              <a:t>και παράγει το λεπτομερές σχέδιο μονάδων με τη μορφή </a:t>
            </a:r>
            <a:r>
              <a:rPr lang="el-GR" dirty="0" err="1"/>
              <a:t>ψευδοκώδικα</a:t>
            </a:r>
            <a:r>
              <a:rPr lang="el-GR" dirty="0"/>
              <a:t> (</a:t>
            </a:r>
            <a:r>
              <a:rPr lang="el-GR" dirty="0" smtClean="0"/>
              <a:t>ή άλλης </a:t>
            </a:r>
            <a:r>
              <a:rPr lang="el-GR" dirty="0" err="1"/>
              <a:t>≪γλώσσας≫</a:t>
            </a:r>
            <a:r>
              <a:rPr lang="el-GR" dirty="0"/>
              <a:t> σχεδίασης</a:t>
            </a:r>
            <a:r>
              <a:rPr lang="el-GR" dirty="0" smtClean="0"/>
              <a:t>).</a:t>
            </a:r>
            <a:r>
              <a:rPr lang="el-GR" dirty="0"/>
              <a:t> εσωτερικής δομής κάθε μονάδας και παράγει το λεπτομερές σχέδιο μονάδων με τη μορφή </a:t>
            </a:r>
            <a:r>
              <a:rPr lang="el-GR" dirty="0" err="1"/>
              <a:t>ψευδοκώδικα</a:t>
            </a:r>
            <a:r>
              <a:rPr lang="el-GR" dirty="0"/>
              <a:t> (ή άλλης </a:t>
            </a:r>
            <a:r>
              <a:rPr lang="el-GR" dirty="0" err="1"/>
              <a:t>≪γλώσσας≫</a:t>
            </a:r>
            <a:r>
              <a:rPr lang="el-GR" dirty="0"/>
              <a:t> σχεδίασης).</a:t>
            </a:r>
          </a:p>
          <a:p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3135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Σχεδίαση </a:t>
            </a:r>
            <a:r>
              <a:rPr lang="el-GR" dirty="0" smtClean="0"/>
              <a:t>δεδομένων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Πρόκειται για την λεπτομερή σχεδίαση της δομής που </a:t>
            </a:r>
            <a:r>
              <a:rPr lang="el-GR" dirty="0" smtClean="0"/>
              <a:t>θα έχουν </a:t>
            </a:r>
            <a:r>
              <a:rPr lang="el-GR" dirty="0"/>
              <a:t>τα δεδομένα στη βάση δεδομένων χρησιμοποιώντας το μοντέλο </a:t>
            </a:r>
            <a:r>
              <a:rPr lang="el-GR" dirty="0" smtClean="0"/>
              <a:t>οντοτήτων-συσχετίσεων </a:t>
            </a:r>
            <a:r>
              <a:rPr lang="el-GR" dirty="0"/>
              <a:t>(ER), έτσι ώστε να εξασφαλίζεται η ανεξαρτησία των δεδομένων από </a:t>
            </a:r>
            <a:r>
              <a:rPr lang="el-GR" dirty="0" smtClean="0"/>
              <a:t>τις μονάδες </a:t>
            </a:r>
            <a:r>
              <a:rPr lang="el-GR" dirty="0"/>
              <a:t>λογισμικού.</a:t>
            </a:r>
          </a:p>
        </p:txBody>
      </p:sp>
    </p:spTree>
    <p:extLst>
      <p:ext uri="{BB962C8B-B14F-4D97-AF65-F5344CB8AC3E}">
        <p14:creationId xmlns:p14="http://schemas.microsoft.com/office/powerpoint/2010/main" val="281247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033" y="1340768"/>
            <a:ext cx="9856827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284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διαδικασία της σχεδίασης καταλήγει στη σύνταξη του εγγράφου περιγραφής του </a:t>
            </a:r>
            <a:r>
              <a:rPr lang="el-GR" dirty="0" smtClean="0"/>
              <a:t>σχεδίου του </a:t>
            </a:r>
            <a:r>
              <a:rPr lang="el-GR" dirty="0"/>
              <a:t>λογισμικού. </a:t>
            </a:r>
            <a:endParaRPr lang="el-GR" dirty="0" smtClean="0"/>
          </a:p>
          <a:p>
            <a:r>
              <a:rPr lang="el-GR" dirty="0" smtClean="0"/>
              <a:t>Ακολουθεί </a:t>
            </a:r>
            <a:r>
              <a:rPr lang="el-GR" dirty="0"/>
              <a:t>η κωδικοποίηση σε προγραμματιστικό περιβάλλον, ο έλεγχος και </a:t>
            </a:r>
            <a:r>
              <a:rPr lang="el-GR" dirty="0" smtClean="0"/>
              <a:t>η διόρθωση </a:t>
            </a:r>
            <a:r>
              <a:rPr lang="el-GR" dirty="0"/>
              <a:t>σφαλμάτων.</a:t>
            </a:r>
          </a:p>
        </p:txBody>
      </p:sp>
    </p:spTree>
    <p:extLst>
      <p:ext uri="{BB962C8B-B14F-4D97-AF65-F5344CB8AC3E}">
        <p14:creationId xmlns:p14="http://schemas.microsoft.com/office/powerpoint/2010/main" val="363183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ΕΡΓΑΛΕΙΟ </a:t>
            </a:r>
            <a:r>
              <a:rPr lang="en-US" dirty="0" smtClean="0"/>
              <a:t>CASE (Computer </a:t>
            </a:r>
            <a:r>
              <a:rPr lang="en-US" dirty="0"/>
              <a:t>Aided Software Engineering</a:t>
            </a:r>
            <a:r>
              <a:rPr lang="en-US" dirty="0" smtClean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Τα εργαλεία CASE, είναι εργαλεία λογισμικού</a:t>
            </a:r>
          </a:p>
          <a:p>
            <a:pPr marL="0" indent="0">
              <a:buNone/>
            </a:pPr>
            <a:r>
              <a:rPr lang="el-GR" dirty="0"/>
              <a:t>που στοχεύουν στην υποστήριξη ή και αυτοματοποίηση της ίδιας της κατασκευής λογισμικού</a:t>
            </a:r>
            <a:r>
              <a:rPr lang="el-GR" dirty="0" smtClean="0"/>
              <a:t>.</a:t>
            </a:r>
            <a:r>
              <a:rPr lang="en-US" dirty="0" smtClean="0"/>
              <a:t> </a:t>
            </a:r>
            <a:r>
              <a:rPr lang="el-GR" dirty="0" smtClean="0"/>
              <a:t>Τα </a:t>
            </a:r>
            <a:r>
              <a:rPr lang="el-GR" dirty="0"/>
              <a:t>εργαλεία αυτά κρατάνε την συνέπεια μεταξύ των προδιαγραφών στις φάσεις </a:t>
            </a:r>
            <a:r>
              <a:rPr lang="el-GR" dirty="0" smtClean="0"/>
              <a:t>ανάπτυξης</a:t>
            </a:r>
            <a:r>
              <a:rPr lang="en-US" dirty="0" smtClean="0"/>
              <a:t> </a:t>
            </a:r>
            <a:r>
              <a:rPr lang="el-GR" dirty="0" smtClean="0"/>
              <a:t>διευκολύνοντας </a:t>
            </a:r>
            <a:r>
              <a:rPr lang="el-GR" dirty="0"/>
              <a:t>της επαλήθευση και περιορίζοντας σημαντικά την ασυνέπεια και </a:t>
            </a:r>
            <a:r>
              <a:rPr lang="el-GR" dirty="0" smtClean="0"/>
              <a:t>την</a:t>
            </a:r>
            <a:r>
              <a:rPr lang="en-US" dirty="0" smtClean="0"/>
              <a:t> </a:t>
            </a:r>
            <a:r>
              <a:rPr lang="el-GR" dirty="0" smtClean="0"/>
              <a:t>εμφάνιση </a:t>
            </a:r>
            <a:r>
              <a:rPr lang="el-GR" dirty="0"/>
              <a:t>λαθών.</a:t>
            </a:r>
          </a:p>
        </p:txBody>
      </p:sp>
    </p:spTree>
    <p:extLst>
      <p:ext uri="{BB962C8B-B14F-4D97-AF65-F5344CB8AC3E}">
        <p14:creationId xmlns:p14="http://schemas.microsoft.com/office/powerpoint/2010/main" val="81976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 smtClean="0"/>
              <a:t>Ποια είναι η διαφορά μεταξύ της Μεθοδολογίας Καταρράκτη και του RUP;</a:t>
            </a:r>
            <a:br>
              <a:rPr lang="el-GR" sz="3200" dirty="0" smtClean="0"/>
            </a:b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l-GR" dirty="0" smtClean="0"/>
              <a:t>Αν </a:t>
            </a:r>
            <a:r>
              <a:rPr lang="el-GR" dirty="0"/>
              <a:t>και η μεθοδολογία </a:t>
            </a:r>
            <a:r>
              <a:rPr lang="el-GR" dirty="0" err="1"/>
              <a:t>Waterfall</a:t>
            </a:r>
            <a:r>
              <a:rPr lang="el-GR" dirty="0"/>
              <a:t> και η RUP έχουν καθορίσει σταθερές φάσεις, υπάρχουν βασικές διαφορές μεταξύ αυτών των δύο μοντέλων. 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Η </a:t>
            </a:r>
            <a:r>
              <a:rPr lang="el-GR" dirty="0"/>
              <a:t>κύρια εκτίμηση είναι ότι ενώ η μεθοδολογία </a:t>
            </a:r>
            <a:r>
              <a:rPr lang="el-GR" dirty="0" err="1"/>
              <a:t>Waterfall</a:t>
            </a:r>
            <a:r>
              <a:rPr lang="el-GR" dirty="0"/>
              <a:t> είναι </a:t>
            </a:r>
            <a:r>
              <a:rPr lang="el-GR" b="1" dirty="0"/>
              <a:t>σαφώς μια διαδοχική διαδικασία με προκαθορισμένα βήματα </a:t>
            </a:r>
            <a:r>
              <a:rPr lang="el-GR" dirty="0"/>
              <a:t>στα οποία ολοκληρώνεται η τρέχουσα φάση πριν προχωρήσουμε στην επόμενη φάση, </a:t>
            </a:r>
            <a:r>
              <a:rPr lang="el-GR" b="1" dirty="0"/>
              <a:t>το RUP είναι μια επαναληπτική διαδικασία</a:t>
            </a:r>
            <a:r>
              <a:rPr lang="el-GR" dirty="0"/>
              <a:t>. 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Σε </a:t>
            </a:r>
            <a:r>
              <a:rPr lang="el-GR" dirty="0"/>
              <a:t>αντίθεση με τη μεθοδολογία καταρράκτη, η RUP αναπτύσσει το προϊόν σε διάφορα στάδια με βάση την ανατροφοδότηση από τους μετόχους. 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Επειδή </a:t>
            </a:r>
            <a:r>
              <a:rPr lang="el-GR" dirty="0"/>
              <a:t>κάθε επανάληψη RUP παράγει μια εκτελέσιμη έκδοση, οι πελάτες παίρνουν να συνειδητοποιήσουν τα οφέλη πολύ νωρίτερα από το </a:t>
            </a:r>
            <a:r>
              <a:rPr lang="el-GR" dirty="0" err="1"/>
              <a:t>Waterfall</a:t>
            </a:r>
            <a:r>
              <a:rPr lang="el-GR" dirty="0"/>
              <a:t>. 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Τέλος</a:t>
            </a:r>
            <a:r>
              <a:rPr lang="el-GR" dirty="0"/>
              <a:t>, η μεθοδολογία </a:t>
            </a:r>
            <a:r>
              <a:rPr lang="el-GR" dirty="0" err="1"/>
              <a:t>Waterfall</a:t>
            </a:r>
            <a:r>
              <a:rPr lang="el-GR" dirty="0"/>
              <a:t> είναι μια καθοριστική συγκεκριμένη διαδικασία, ενώ το RUP είναι ένα προσαρμόσιμο πλαίσιο των διαδικασιών λογισμικού.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8952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i="1" dirty="0"/>
              <a:t>Ερώτηση 1: Αναφέρετε 5 μοντέλα κύκλου ζωής λογισμικού: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του καταρράκτη, </a:t>
            </a:r>
            <a:endParaRPr lang="el-GR" dirty="0" smtClean="0"/>
          </a:p>
          <a:p>
            <a:r>
              <a:rPr lang="el-GR" dirty="0" smtClean="0"/>
              <a:t>της </a:t>
            </a:r>
            <a:r>
              <a:rPr lang="el-GR" dirty="0"/>
              <a:t>προτυποποίησης, </a:t>
            </a:r>
            <a:endParaRPr lang="el-GR" dirty="0" smtClean="0"/>
          </a:p>
          <a:p>
            <a:r>
              <a:rPr lang="el-GR" dirty="0" smtClean="0"/>
              <a:t>της </a:t>
            </a:r>
            <a:r>
              <a:rPr lang="el-GR" dirty="0"/>
              <a:t>λειτουργικής επαύξησης, </a:t>
            </a:r>
            <a:endParaRPr lang="el-GR" dirty="0" smtClean="0"/>
          </a:p>
          <a:p>
            <a:r>
              <a:rPr lang="el-GR" dirty="0" smtClean="0"/>
              <a:t>το </a:t>
            </a:r>
            <a:r>
              <a:rPr lang="el-GR" dirty="0"/>
              <a:t>σπειροειδές, </a:t>
            </a:r>
            <a:endParaRPr lang="el-GR" dirty="0" smtClean="0"/>
          </a:p>
          <a:p>
            <a:r>
              <a:rPr lang="el-GR" dirty="0" smtClean="0"/>
              <a:t>του </a:t>
            </a:r>
            <a:r>
              <a:rPr lang="el-GR" dirty="0"/>
              <a:t>πίδακα (επαναχρησιμοποίησης), </a:t>
            </a:r>
            <a:endParaRPr lang="el-GR" dirty="0" smtClean="0"/>
          </a:p>
          <a:p>
            <a:r>
              <a:rPr lang="el-GR" dirty="0" smtClean="0"/>
              <a:t>γενικά </a:t>
            </a:r>
            <a:r>
              <a:rPr lang="el-GR" dirty="0"/>
              <a:t>μοντέλα (π.χ. </a:t>
            </a:r>
            <a:r>
              <a:rPr lang="el-GR" dirty="0" err="1"/>
              <a:t>Rational</a:t>
            </a:r>
            <a:r>
              <a:rPr lang="el-GR" dirty="0"/>
              <a:t> </a:t>
            </a:r>
            <a:r>
              <a:rPr lang="el-GR" dirty="0" err="1"/>
              <a:t>Unified</a:t>
            </a:r>
            <a:r>
              <a:rPr lang="el-GR" dirty="0"/>
              <a:t> </a:t>
            </a:r>
            <a:r>
              <a:rPr lang="el-GR" dirty="0" err="1"/>
              <a:t>Process</a:t>
            </a:r>
            <a:r>
              <a:rPr lang="el-GR" dirty="0" smtClean="0"/>
              <a:t>),</a:t>
            </a:r>
          </a:p>
          <a:p>
            <a:r>
              <a:rPr lang="el-GR" dirty="0" smtClean="0"/>
              <a:t> </a:t>
            </a:r>
            <a:r>
              <a:rPr lang="el-GR" dirty="0"/>
              <a:t>εύκαμπτης ανάπτυξης </a:t>
            </a:r>
          </a:p>
        </p:txBody>
      </p:sp>
    </p:spTree>
    <p:extLst>
      <p:ext uri="{BB962C8B-B14F-4D97-AF65-F5344CB8AC3E}">
        <p14:creationId xmlns:p14="http://schemas.microsoft.com/office/powerpoint/2010/main" val="855629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i="1" dirty="0"/>
              <a:t>Ερώτηση 2: Βάλτε στη σωστή σειρά τις παρακάτω γενικές δραστηριότητες του κύκλου ζωής λογισμικού: 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Ανάπτυξη</a:t>
            </a:r>
          </a:p>
          <a:p>
            <a:r>
              <a:rPr lang="el-GR" dirty="0" smtClean="0"/>
              <a:t>Προδιαγραφή </a:t>
            </a:r>
          </a:p>
          <a:p>
            <a:r>
              <a:rPr lang="el-GR" dirty="0" smtClean="0"/>
              <a:t>Εξέλιξη </a:t>
            </a:r>
          </a:p>
          <a:p>
            <a:r>
              <a:rPr lang="el-GR" dirty="0" smtClean="0"/>
              <a:t>Επαλήθευση</a:t>
            </a:r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5220072" y="1556792"/>
            <a:ext cx="280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/>
              <a:t>Προδιαγραφή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20072" y="2204864"/>
            <a:ext cx="280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 smtClean="0"/>
              <a:t>Ανάπτυξη</a:t>
            </a:r>
            <a:endParaRPr lang="el-GR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220072" y="2822250"/>
            <a:ext cx="280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 smtClean="0"/>
              <a:t>Επαλήθευση</a:t>
            </a:r>
            <a:endParaRPr lang="el-GR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5220072" y="3407025"/>
            <a:ext cx="280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 smtClean="0"/>
              <a:t>Εξέλιξη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1979769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i="1" dirty="0"/>
              <a:t>Ερώτηση 3: Επιλέξτε Σ (Σωστό) ή Λ (Λάθος) για καθεμιά από τις παρακάτω φράσεις: 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l-GR" dirty="0"/>
          </a:p>
          <a:p>
            <a:pPr marL="0" indent="0">
              <a:buNone/>
            </a:pPr>
            <a:r>
              <a:rPr lang="el-GR" dirty="0"/>
              <a:t>1. Ο προσδιορισμός των απαιτήσεων λογισμικού προηγείται της μελέτης σκοπιμότητας Σ ή Λ </a:t>
            </a:r>
          </a:p>
          <a:p>
            <a:pPr marL="0" indent="0">
              <a:buNone/>
            </a:pPr>
            <a:r>
              <a:rPr lang="el-GR" dirty="0"/>
              <a:t>2. Η δομημένη ανάλυση είναι πιο σύγχρονη από την ανάλυση με βάση την ενοποιημένη προσέγγιση και αναπτύχθηκε προκειμένου να αντιμετωπίσει τα προβλήματα της πολυπλοκότητας και της επεξεργασίας μεγάλου όγκου δεδομένων Σ ή Λ </a:t>
            </a:r>
          </a:p>
          <a:p>
            <a:pPr marL="0" indent="0">
              <a:buNone/>
            </a:pPr>
            <a:r>
              <a:rPr lang="el-GR" dirty="0"/>
              <a:t>3. Η ενοποιημένη προσέγγιση είναι επαναληπτική και αυξητική. Σ ή Λ </a:t>
            </a:r>
          </a:p>
          <a:p>
            <a:pPr marL="0" indent="0">
              <a:buNone/>
            </a:pPr>
            <a:r>
              <a:rPr lang="el-GR" dirty="0"/>
              <a:t>4. Η RUP χρησιμοποιεί διαγράμματα ροής για την αναπαράσταση των απαιτήσεων από το λογισμικό Σ ή Λ </a:t>
            </a:r>
          </a:p>
          <a:p>
            <a:pPr marL="0" indent="0">
              <a:buNone/>
            </a:pPr>
            <a:r>
              <a:rPr lang="el-GR" dirty="0"/>
              <a:t>5. Η RUP πλεονεκτεί στην επαναχρησιμοποίηση μονάδων λογισμικού Σ ή Λ </a:t>
            </a:r>
          </a:p>
          <a:p>
            <a:pPr marL="0" indent="0">
              <a:buNone/>
            </a:pPr>
            <a:r>
              <a:rPr lang="el-GR" dirty="0"/>
              <a:t>6. Για την καταγραφή περιπτώσεων χρήσης σύμφωνα με την RUP, χρησιμοποιείται η γλώσσα UML Σ ή Λ </a:t>
            </a:r>
          </a:p>
          <a:p>
            <a:endParaRPr lang="el-GR" dirty="0"/>
          </a:p>
        </p:txBody>
      </p:sp>
      <p:sp>
        <p:nvSpPr>
          <p:cNvPr id="4" name="Έλλειψη 3"/>
          <p:cNvSpPr/>
          <p:nvPr/>
        </p:nvSpPr>
        <p:spPr>
          <a:xfrm>
            <a:off x="3491880" y="2132856"/>
            <a:ext cx="432048" cy="432048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Έλλειψη 4"/>
          <p:cNvSpPr/>
          <p:nvPr/>
        </p:nvSpPr>
        <p:spPr>
          <a:xfrm>
            <a:off x="5652120" y="3284984"/>
            <a:ext cx="432048" cy="432048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Έλλειψη 5"/>
          <p:cNvSpPr/>
          <p:nvPr/>
        </p:nvSpPr>
        <p:spPr>
          <a:xfrm>
            <a:off x="7740352" y="3653408"/>
            <a:ext cx="432048" cy="432048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Έλλειψη 6"/>
          <p:cNvSpPr/>
          <p:nvPr/>
        </p:nvSpPr>
        <p:spPr>
          <a:xfrm>
            <a:off x="4355976" y="4286484"/>
            <a:ext cx="432048" cy="432048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4067944" y="5445224"/>
            <a:ext cx="432048" cy="432048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395536" y="4869160"/>
            <a:ext cx="432048" cy="432048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2087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Κύκλος ζωής λογισμικού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</a:t>
            </a:r>
            <a:r>
              <a:rPr lang="el-GR" b="1" dirty="0"/>
              <a:t>κύκλος ζωής λογισμικού</a:t>
            </a:r>
            <a:r>
              <a:rPr lang="el-GR" dirty="0"/>
              <a:t> (</a:t>
            </a:r>
            <a:r>
              <a:rPr lang="el-GR" dirty="0" err="1"/>
              <a:t>Software</a:t>
            </a:r>
            <a:r>
              <a:rPr lang="el-GR" dirty="0"/>
              <a:t> </a:t>
            </a:r>
            <a:r>
              <a:rPr lang="el-GR" dirty="0" err="1"/>
              <a:t>Development</a:t>
            </a:r>
            <a:r>
              <a:rPr lang="el-GR" dirty="0"/>
              <a:t> </a:t>
            </a:r>
            <a:r>
              <a:rPr lang="el-GR" dirty="0" err="1"/>
              <a:t>Life</a:t>
            </a:r>
            <a:r>
              <a:rPr lang="el-GR" dirty="0"/>
              <a:t> </a:t>
            </a:r>
            <a:r>
              <a:rPr lang="el-GR" dirty="0" err="1"/>
              <a:t>Cycle</a:t>
            </a:r>
            <a:r>
              <a:rPr lang="el-GR" dirty="0"/>
              <a:t> – </a:t>
            </a:r>
            <a:r>
              <a:rPr lang="el-GR" b="1" dirty="0"/>
              <a:t>SDLC</a:t>
            </a:r>
            <a:r>
              <a:rPr lang="el-GR" dirty="0"/>
              <a:t>) είναι η </a:t>
            </a:r>
            <a:r>
              <a:rPr lang="el-GR" b="1" dirty="0"/>
              <a:t>διαδικασία</a:t>
            </a:r>
            <a:r>
              <a:rPr lang="el-GR" dirty="0"/>
              <a:t> που ακολουθείται για την </a:t>
            </a:r>
            <a:r>
              <a:rPr lang="el-GR" b="1" dirty="0"/>
              <a:t>ανάπτυξη, συντήρηση και αντικατάσταση</a:t>
            </a:r>
            <a:r>
              <a:rPr lang="el-GR" dirty="0"/>
              <a:t> ενός λογισμικού με οργανωμένο και αποδοτικό τρόπο. Περιγράφει όλα τα </a:t>
            </a:r>
            <a:r>
              <a:rPr lang="el-GR" b="1" dirty="0"/>
              <a:t>στάδια</a:t>
            </a:r>
            <a:r>
              <a:rPr lang="el-GR" dirty="0"/>
              <a:t> από τη σύλληψη της ιδέας μέχρι την απόσυρσή του.</a:t>
            </a:r>
          </a:p>
        </p:txBody>
      </p:sp>
    </p:spTree>
    <p:extLst>
      <p:ext uri="{BB962C8B-B14F-4D97-AF65-F5344CB8AC3E}">
        <p14:creationId xmlns:p14="http://schemas.microsoft.com/office/powerpoint/2010/main" val="15684210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400" i="1" dirty="0"/>
              <a:t>Ερώτηση 4: Ποιές οι βασικές διαφορές μεταξύ της δομημένης και της ενοποιημένης προσέγγισης κατά την ανάπτυξη λογισμικού; </a:t>
            </a:r>
            <a:endParaRPr lang="el-GR" sz="24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l-GR" dirty="0"/>
          </a:p>
          <a:p>
            <a:r>
              <a:rPr lang="el-GR" dirty="0" smtClean="0"/>
              <a:t>Η </a:t>
            </a:r>
            <a:r>
              <a:rPr lang="el-GR" dirty="0"/>
              <a:t>καταγραφή των απαιτήσεων και η επαλήθευσή τους όμως διαφέρει μεταξύ των μοντέλων </a:t>
            </a:r>
          </a:p>
          <a:p>
            <a:r>
              <a:rPr lang="el-GR" dirty="0" smtClean="0"/>
              <a:t>Η </a:t>
            </a:r>
            <a:r>
              <a:rPr lang="el-GR" dirty="0"/>
              <a:t>ενοποιημένη προσέγγιση o είναι πιο σύγχρονη </a:t>
            </a:r>
          </a:p>
          <a:p>
            <a:r>
              <a:rPr lang="el-GR" dirty="0" smtClean="0"/>
              <a:t>Είναι </a:t>
            </a:r>
            <a:r>
              <a:rPr lang="el-GR" dirty="0"/>
              <a:t>μια επαναληπτική κι </a:t>
            </a:r>
            <a:r>
              <a:rPr lang="el-GR" dirty="0" err="1"/>
              <a:t>επαυξητική</a:t>
            </a:r>
            <a:r>
              <a:rPr lang="el-GR" dirty="0"/>
              <a:t> προσέγγιση που σημαίνει ότι χτίζει το τελικό προϊόν ως συσσωρευτικό αποτέλεσμα επαναλήψεων δραστηριοτήτων ανάπτυξης λογισμικού. 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01026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10051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Μοντέλα κύκλου ζωής λογισμικού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55576" y="16288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Μοντέλα: </a:t>
            </a:r>
          </a:p>
          <a:p>
            <a:r>
              <a:rPr lang="el-GR" dirty="0" smtClean="0"/>
              <a:t>του </a:t>
            </a:r>
            <a:r>
              <a:rPr lang="el-GR" b="1" dirty="0"/>
              <a:t>καταρράκτη</a:t>
            </a:r>
            <a:r>
              <a:rPr lang="el-GR" dirty="0"/>
              <a:t>, </a:t>
            </a:r>
            <a:endParaRPr lang="el-GR" dirty="0" smtClean="0"/>
          </a:p>
          <a:p>
            <a:r>
              <a:rPr lang="el-GR" dirty="0" smtClean="0"/>
              <a:t>της </a:t>
            </a:r>
            <a:r>
              <a:rPr lang="el-GR" dirty="0"/>
              <a:t>προτυποποίησης, </a:t>
            </a:r>
            <a:endParaRPr lang="el-GR" dirty="0" smtClean="0"/>
          </a:p>
          <a:p>
            <a:r>
              <a:rPr lang="el-GR" dirty="0" smtClean="0"/>
              <a:t>της </a:t>
            </a:r>
            <a:r>
              <a:rPr lang="el-GR" dirty="0"/>
              <a:t>λειτουργικής επαύξησης, </a:t>
            </a:r>
            <a:endParaRPr lang="el-GR" dirty="0" smtClean="0"/>
          </a:p>
          <a:p>
            <a:r>
              <a:rPr lang="el-GR" dirty="0" smtClean="0"/>
              <a:t>το σπειροειδές</a:t>
            </a:r>
            <a:r>
              <a:rPr lang="el-GR" dirty="0"/>
              <a:t>, </a:t>
            </a:r>
            <a:endParaRPr lang="el-GR" dirty="0" smtClean="0"/>
          </a:p>
          <a:p>
            <a:r>
              <a:rPr lang="el-GR" dirty="0" smtClean="0"/>
              <a:t>του πίδακα</a:t>
            </a:r>
            <a:r>
              <a:rPr lang="en-US" dirty="0" smtClean="0"/>
              <a:t> </a:t>
            </a:r>
            <a:r>
              <a:rPr lang="el-GR" dirty="0" smtClean="0"/>
              <a:t>(επαναχρησιμοποίησης</a:t>
            </a:r>
            <a:r>
              <a:rPr lang="el-GR" dirty="0"/>
              <a:t>), </a:t>
            </a:r>
            <a:endParaRPr lang="el-GR" dirty="0" smtClean="0"/>
          </a:p>
          <a:p>
            <a:r>
              <a:rPr lang="el-GR" b="1" dirty="0" smtClean="0"/>
              <a:t>γενικά </a:t>
            </a:r>
            <a:r>
              <a:rPr lang="el-GR" b="1" dirty="0"/>
              <a:t>μοντέλα </a:t>
            </a:r>
            <a:r>
              <a:rPr lang="el-GR" dirty="0"/>
              <a:t>(π.χ. </a:t>
            </a:r>
            <a:r>
              <a:rPr lang="el-GR" dirty="0" err="1"/>
              <a:t>Rational</a:t>
            </a:r>
            <a:r>
              <a:rPr lang="el-GR" dirty="0"/>
              <a:t> </a:t>
            </a:r>
            <a:r>
              <a:rPr lang="el-GR" dirty="0" err="1" smtClean="0"/>
              <a:t>Unified</a:t>
            </a:r>
            <a:r>
              <a:rPr lang="el-GR" dirty="0" smtClean="0"/>
              <a:t> </a:t>
            </a:r>
            <a:r>
              <a:rPr lang="el-GR" dirty="0" err="1" smtClean="0"/>
              <a:t>Process</a:t>
            </a:r>
            <a:r>
              <a:rPr lang="el-GR" dirty="0"/>
              <a:t>), </a:t>
            </a:r>
            <a:endParaRPr lang="el-GR" dirty="0" smtClean="0"/>
          </a:p>
          <a:p>
            <a:r>
              <a:rPr lang="el-GR" dirty="0" smtClean="0"/>
              <a:t>εύκαμπτης </a:t>
            </a:r>
            <a:r>
              <a:rPr lang="el-GR" dirty="0"/>
              <a:t>ανάπτυξης (π.χ. XP) κ.ά</a:t>
            </a:r>
            <a:r>
              <a:rPr lang="el-GR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Μπορούν να χρησιμοποιηθούν και συνδυαστικά.</a:t>
            </a:r>
          </a:p>
        </p:txBody>
      </p:sp>
    </p:spTree>
    <p:extLst>
      <p:ext uri="{BB962C8B-B14F-4D97-AF65-F5344CB8AC3E}">
        <p14:creationId xmlns:p14="http://schemas.microsoft.com/office/powerpoint/2010/main" val="247066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Waterfall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μεθοδολογία ανάπτυξης του λογισμικού </a:t>
            </a:r>
            <a:r>
              <a:rPr lang="el-GR" dirty="0" err="1"/>
              <a:t>Waterfall</a:t>
            </a:r>
            <a:r>
              <a:rPr lang="el-GR" dirty="0"/>
              <a:t> είναι ένα </a:t>
            </a:r>
            <a:r>
              <a:rPr lang="el-GR" b="1" dirty="0"/>
              <a:t>διαδοχικό μοντέλο </a:t>
            </a:r>
            <a:r>
              <a:rPr lang="el-GR" dirty="0"/>
              <a:t>στο οποίο κάθε φάση ολοκληρώνεται </a:t>
            </a:r>
            <a:r>
              <a:rPr lang="el-GR" b="1" dirty="0"/>
              <a:t>πλήρως</a:t>
            </a:r>
            <a:r>
              <a:rPr lang="el-GR" dirty="0"/>
              <a:t> και ακολουθείται σε σταθερή σειρά</a:t>
            </a:r>
          </a:p>
        </p:txBody>
      </p:sp>
    </p:spTree>
    <p:extLst>
      <p:ext uri="{BB962C8B-B14F-4D97-AF65-F5344CB8AC3E}">
        <p14:creationId xmlns:p14="http://schemas.microsoft.com/office/powerpoint/2010/main" val="292747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Κύκλος ζωής Λογισμικού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72816"/>
            <a:ext cx="9036496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513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55576" y="1196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Κοινές Δραστηριότητες ανάπτυξης λογισμικού: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43492" y="1988840"/>
            <a:ext cx="6777317" cy="3508977"/>
          </a:xfrm>
        </p:spPr>
        <p:txBody>
          <a:bodyPr/>
          <a:lstStyle/>
          <a:p>
            <a:r>
              <a:rPr lang="el-GR" dirty="0" smtClean="0"/>
              <a:t>προδιαγραφή (ορισμός προβλήματος, μελέτη σκοπιμότητας, ανάλυση απαιτήσεων), </a:t>
            </a:r>
          </a:p>
          <a:p>
            <a:r>
              <a:rPr lang="el-GR" dirty="0" smtClean="0"/>
              <a:t>η ανάπτυξη (</a:t>
            </a:r>
            <a:r>
              <a:rPr lang="el-GR" dirty="0" err="1" smtClean="0"/>
              <a:t>σχεδίαση,κωδικοποίηση</a:t>
            </a:r>
            <a:r>
              <a:rPr lang="el-GR" dirty="0" smtClean="0"/>
              <a:t>),</a:t>
            </a:r>
          </a:p>
          <a:p>
            <a:r>
              <a:rPr lang="el-GR" dirty="0" smtClean="0"/>
              <a:t> η επαλήθευση και </a:t>
            </a:r>
          </a:p>
          <a:p>
            <a:r>
              <a:rPr lang="el-GR" dirty="0" smtClean="0"/>
              <a:t>η εξέλιξη.</a:t>
            </a:r>
          </a:p>
          <a:p>
            <a:endParaRPr lang="el-G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855339"/>
            <a:ext cx="7599649" cy="997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818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Καταγραφή απαιτήσεων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Διαφοροποιείται ανά μοντέλο ανάλογα με το αν ακολουθούν τη </a:t>
            </a:r>
            <a:r>
              <a:rPr lang="el-GR" b="1" dirty="0" smtClean="0"/>
              <a:t>δομημένη</a:t>
            </a:r>
            <a:r>
              <a:rPr lang="el-GR" dirty="0" smtClean="0"/>
              <a:t> </a:t>
            </a:r>
            <a:r>
              <a:rPr lang="el-GR" b="1" dirty="0" smtClean="0"/>
              <a:t>ανάλυση</a:t>
            </a:r>
            <a:r>
              <a:rPr lang="el-GR" dirty="0" smtClean="0"/>
              <a:t> ή την </a:t>
            </a:r>
            <a:r>
              <a:rPr lang="el-GR" b="1" dirty="0" smtClean="0"/>
              <a:t>ενοποιημένη</a:t>
            </a:r>
            <a:r>
              <a:rPr lang="el-GR" dirty="0" smtClean="0"/>
              <a:t> (αντικειμενοστραφή) προσέγγιση.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4493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Δομημένη ανάλυση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Για τη δημιουργία μοντέλων απαιτήσεων στην περίπτωση της δομημένης </a:t>
            </a:r>
            <a:r>
              <a:rPr lang="el-GR" dirty="0" smtClean="0"/>
              <a:t>ανάλυσης χρησιμοποιούνται </a:t>
            </a:r>
            <a:r>
              <a:rPr lang="el-GR" dirty="0"/>
              <a:t>διαγραμματικές τεχνικές όπως τα </a:t>
            </a:r>
            <a:r>
              <a:rPr lang="el-GR" b="1" dirty="0"/>
              <a:t>διαγράμματα ροής δεδομένων</a:t>
            </a:r>
            <a:r>
              <a:rPr lang="el-GR" dirty="0" smtClean="0"/>
              <a:t>, οντοτήτων-συσχετίσεων</a:t>
            </a:r>
            <a:r>
              <a:rPr lang="el-GR" dirty="0"/>
              <a:t>, μετάβασης καταστάσεων και λεξικά δεδομένων.</a:t>
            </a:r>
          </a:p>
        </p:txBody>
      </p:sp>
    </p:spTree>
    <p:extLst>
      <p:ext uri="{BB962C8B-B14F-4D97-AF65-F5344CB8AC3E}">
        <p14:creationId xmlns:p14="http://schemas.microsoft.com/office/powerpoint/2010/main" val="145243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2343</TotalTime>
  <Words>1455</Words>
  <Application>Microsoft Office PowerPoint</Application>
  <PresentationFormat>Προβολή στην οθόνη (4:3)</PresentationFormat>
  <Paragraphs>114</Paragraphs>
  <Slides>30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30</vt:i4>
      </vt:variant>
    </vt:vector>
  </HeadingPairs>
  <TitlesOfParts>
    <vt:vector size="31" baseType="lpstr">
      <vt:lpstr>Austin</vt:lpstr>
      <vt:lpstr>Σύγχρονες μεθοδολογίες ανάπ̟τυξης και διαχείρισης Πληροφοριακών Συστημάτων</vt:lpstr>
      <vt:lpstr>Τεχνολογία Λογισμικού</vt:lpstr>
      <vt:lpstr>Κύκλος ζωής λογισμικού</vt:lpstr>
      <vt:lpstr>Μοντέλα κύκλου ζωής λογισμικού</vt:lpstr>
      <vt:lpstr>Waterfall</vt:lpstr>
      <vt:lpstr>Κύκλος ζωής Λογισμικού</vt:lpstr>
      <vt:lpstr>Κοινές Δραστηριότητες ανάπτυξης λογισμικού: </vt:lpstr>
      <vt:lpstr>Καταγραφή απαιτήσεων</vt:lpstr>
      <vt:lpstr>Δομημένη ανάλυση</vt:lpstr>
      <vt:lpstr>RUP (Rational Unified Process) -Ενοποιημένη προσέγγιση</vt:lpstr>
      <vt:lpstr>Ο κύκλος ζωής του λογισμικού στην RUP</vt:lpstr>
      <vt:lpstr>Γενικές φάσεις ενοποιημένης προσέγγισης</vt:lpstr>
      <vt:lpstr>Ανάλυση Φάσεων RUP</vt:lpstr>
      <vt:lpstr>Παρουσίαση του PowerPoint</vt:lpstr>
      <vt:lpstr>Περίπτωση χρήσης UML</vt:lpstr>
      <vt:lpstr>ΦΑΣΗ ΣΧΕΔΙΑΣΗΣ ΛΟΓΙΣΜΙΚΟΥ</vt:lpstr>
      <vt:lpstr>Παρουσίαση του PowerPoint</vt:lpstr>
      <vt:lpstr>Δομημένη σχεδίαση (από πάνω προς τα κάτω (top-down) προσέγγιση)</vt:lpstr>
      <vt:lpstr>Αρχιτεκτονική σχεδίαση:</vt:lpstr>
      <vt:lpstr>Σχεδίαση διεπαφών</vt:lpstr>
      <vt:lpstr>Λεπτομερής σχεδίαση μονάδων</vt:lpstr>
      <vt:lpstr>Σχεδίαση δεδομένων</vt:lpstr>
      <vt:lpstr>Παρουσίαση του PowerPoint</vt:lpstr>
      <vt:lpstr>Παρουσίαση του PowerPoint</vt:lpstr>
      <vt:lpstr>ΕΡΓΑΛΕΙΟ CASE (Computer Aided Software Engineering)</vt:lpstr>
      <vt:lpstr>Ποια είναι η διαφορά μεταξύ της Μεθοδολογίας Καταρράκτη και του RUP; </vt:lpstr>
      <vt:lpstr>Ερώτηση 1: Αναφέρετε 5 μοντέλα κύκλου ζωής λογισμικού: </vt:lpstr>
      <vt:lpstr>Ερώτηση 2: Βάλτε στη σωστή σειρά τις παρακάτω γενικές δραστηριότητες του κύκλου ζωής λογισμικού: </vt:lpstr>
      <vt:lpstr>Ερώτηση 3: Επιλέξτε Σ (Σωστό) ή Λ (Λάθος) για καθεμιά από τις παρακάτω φράσεις: </vt:lpstr>
      <vt:lpstr>Ερώτηση 4: Ποιές οι βασικές διαφορές μεταξύ της δομημένης και της ενοποιημένης προσέγγισης κατά την ανάπτυξη λογισμικού;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Evi Karageorgiou</dc:creator>
  <cp:lastModifiedBy>Evi Karageorgiou</cp:lastModifiedBy>
  <cp:revision>63</cp:revision>
  <dcterms:created xsi:type="dcterms:W3CDTF">2020-09-28T14:02:22Z</dcterms:created>
  <dcterms:modified xsi:type="dcterms:W3CDTF">2025-10-10T09:53:55Z</dcterms:modified>
</cp:coreProperties>
</file>