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2A54C80-263E-416B-A8E0-580EDEADCBDC}"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B444F5-5EC1-6528-F1B2-5756FAAF0513}"/>
              </a:ext>
            </a:extLst>
          </p:cNvPr>
          <p:cNvSpPr>
            <a:spLocks noGrp="1"/>
          </p:cNvSpPr>
          <p:nvPr>
            <p:ph type="ctrTitle"/>
          </p:nvPr>
        </p:nvSpPr>
        <p:spPr/>
        <p:txBody>
          <a:bodyPr/>
          <a:lstStyle/>
          <a:p>
            <a:r>
              <a:rPr lang="el-GR" dirty="0"/>
              <a:t>Τουρισμός</a:t>
            </a:r>
          </a:p>
        </p:txBody>
      </p:sp>
      <p:sp>
        <p:nvSpPr>
          <p:cNvPr id="3" name="Υπότιτλος 2">
            <a:extLst>
              <a:ext uri="{FF2B5EF4-FFF2-40B4-BE49-F238E27FC236}">
                <a16:creationId xmlns:a16="http://schemas.microsoft.com/office/drawing/2014/main" id="{2BE7636B-DFEA-5B3D-B02C-A6E861580476}"/>
              </a:ext>
            </a:extLst>
          </p:cNvPr>
          <p:cNvSpPr>
            <a:spLocks noGrp="1"/>
          </p:cNvSpPr>
          <p:nvPr>
            <p:ph type="subTitle" idx="1"/>
          </p:nvPr>
        </p:nvSpPr>
        <p:spPr/>
        <p:txBody>
          <a:bodyPr/>
          <a:lstStyle/>
          <a:p>
            <a:r>
              <a:rPr lang="el-GR" dirty="0"/>
              <a:t>Έννοια και διακρίσεις </a:t>
            </a:r>
          </a:p>
        </p:txBody>
      </p:sp>
    </p:spTree>
    <p:extLst>
      <p:ext uri="{BB962C8B-B14F-4D97-AF65-F5344CB8AC3E}">
        <p14:creationId xmlns:p14="http://schemas.microsoft.com/office/powerpoint/2010/main" val="3009160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F37F6D-59CA-F716-0F36-E02851F3C440}"/>
              </a:ext>
            </a:extLst>
          </p:cNvPr>
          <p:cNvSpPr>
            <a:spLocks noGrp="1"/>
          </p:cNvSpPr>
          <p:nvPr>
            <p:ph type="title"/>
          </p:nvPr>
        </p:nvSpPr>
        <p:spPr/>
        <p:txBody>
          <a:bodyPr/>
          <a:lstStyle/>
          <a:p>
            <a:r>
              <a:rPr lang="el-GR" dirty="0"/>
              <a:t>Έννοια</a:t>
            </a:r>
          </a:p>
        </p:txBody>
      </p:sp>
      <p:sp>
        <p:nvSpPr>
          <p:cNvPr id="3" name="Θέση περιεχομένου 2">
            <a:extLst>
              <a:ext uri="{FF2B5EF4-FFF2-40B4-BE49-F238E27FC236}">
                <a16:creationId xmlns:a16="http://schemas.microsoft.com/office/drawing/2014/main" id="{8E4DCF8C-929B-176C-8A85-367A58EC3173}"/>
              </a:ext>
            </a:extLst>
          </p:cNvPr>
          <p:cNvSpPr>
            <a:spLocks noGrp="1"/>
          </p:cNvSpPr>
          <p:nvPr>
            <p:ph idx="1"/>
          </p:nvPr>
        </p:nvSpPr>
        <p:spPr>
          <a:xfrm>
            <a:off x="677334" y="1930401"/>
            <a:ext cx="8596668" cy="4110962"/>
          </a:xfrm>
        </p:spPr>
        <p:txBody>
          <a:bodyPr>
            <a:normAutofit/>
          </a:bodyPr>
          <a:lstStyle/>
          <a:p>
            <a:pPr marL="0" indent="0">
              <a:buNone/>
            </a:pPr>
            <a:r>
              <a:rPr lang="el-GR" sz="2000" dirty="0"/>
              <a:t>Ο τουρισμός με τη σύγχρονή του μορφή προσδιορίζεται ως μια πρόσκαιρη μετακίνηση ανθρώπων από τον τόπο της μόνιμης διαμονής τους σ’ έναν άλλο, με σκοπό την αναψυχή, την ανάπαυση, την ανύψωση του μορφωτικού επιπέδου και τη διεκπεραίωση εμπορικών και επαγγελματικών συναλλαγών.</a:t>
            </a:r>
          </a:p>
          <a:p>
            <a:pPr marL="0" indent="0">
              <a:buNone/>
            </a:pPr>
            <a:endParaRPr lang="el-GR" sz="2000" dirty="0"/>
          </a:p>
          <a:p>
            <a:pPr marL="0" indent="0">
              <a:buNone/>
            </a:pPr>
            <a:r>
              <a:rPr lang="el-GR" sz="2000" dirty="0"/>
              <a:t>Ο τουρισμός, αν και ανήκει στον τριτογενή τομέα παραγωγής, στηρίζει άμεσα και τον πρωτογενή και το δευτερογενή τομέα. Επίσης παίζει σημαντικό ρόλο στην περιφερειακή ανάπτυξη.</a:t>
            </a:r>
          </a:p>
        </p:txBody>
      </p:sp>
    </p:spTree>
    <p:extLst>
      <p:ext uri="{BB962C8B-B14F-4D97-AF65-F5344CB8AC3E}">
        <p14:creationId xmlns:p14="http://schemas.microsoft.com/office/powerpoint/2010/main" val="287867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6A475A-F8C1-0430-D800-05221358B1EF}"/>
              </a:ext>
            </a:extLst>
          </p:cNvPr>
          <p:cNvSpPr>
            <a:spLocks noGrp="1"/>
          </p:cNvSpPr>
          <p:nvPr>
            <p:ph type="title"/>
          </p:nvPr>
        </p:nvSpPr>
        <p:spPr/>
        <p:txBody>
          <a:bodyPr/>
          <a:lstStyle/>
          <a:p>
            <a:r>
              <a:rPr lang="el-GR" dirty="0"/>
              <a:t>Προέλευση της λέξης «Τουρισμός»</a:t>
            </a:r>
          </a:p>
        </p:txBody>
      </p:sp>
      <p:sp>
        <p:nvSpPr>
          <p:cNvPr id="3" name="Θέση περιεχομένου 2">
            <a:extLst>
              <a:ext uri="{FF2B5EF4-FFF2-40B4-BE49-F238E27FC236}">
                <a16:creationId xmlns:a16="http://schemas.microsoft.com/office/drawing/2014/main" id="{9F2F95E6-8C54-F202-EEDC-795882BCA38E}"/>
              </a:ext>
            </a:extLst>
          </p:cNvPr>
          <p:cNvSpPr>
            <a:spLocks noGrp="1"/>
          </p:cNvSpPr>
          <p:nvPr>
            <p:ph idx="1"/>
          </p:nvPr>
        </p:nvSpPr>
        <p:spPr/>
        <p:txBody>
          <a:bodyPr>
            <a:normAutofit/>
          </a:bodyPr>
          <a:lstStyle/>
          <a:p>
            <a:r>
              <a:rPr lang="el-GR" sz="2000" dirty="0"/>
              <a:t>Η λέξη «</a:t>
            </a:r>
            <a:r>
              <a:rPr lang="el-GR" sz="2000" dirty="0" err="1"/>
              <a:t>tour</a:t>
            </a:r>
            <a:r>
              <a:rPr lang="el-GR" sz="2000" dirty="0"/>
              <a:t>» χρησιμοποιείται στη Γαλλία το 18</a:t>
            </a:r>
            <a:r>
              <a:rPr lang="el-GR" sz="2000" baseline="30000" dirty="0"/>
              <a:t>ο</a:t>
            </a:r>
            <a:r>
              <a:rPr lang="el-GR" sz="2000" dirty="0"/>
              <a:t> αιώνα και σημαίνει ένα κυκλικό ταξίδι. Η προέλευση της λέξης είναι από τη λατινική «</a:t>
            </a:r>
            <a:r>
              <a:rPr lang="el-GR" sz="2000" dirty="0" err="1"/>
              <a:t>tornus</a:t>
            </a:r>
            <a:r>
              <a:rPr lang="el-GR" sz="2000" dirty="0"/>
              <a:t>», που υποδηλώνει ένα περιστρεφόμενο εργαλείο, δηλαδή τον τόρνο, για να φθάσουμε στην ελληνική ρίζα. </a:t>
            </a:r>
          </a:p>
          <a:p>
            <a:r>
              <a:rPr lang="el-GR" sz="2000" dirty="0"/>
              <a:t>Αν και η λέξη «τουρισμός» εμφανίστηκε το 18</a:t>
            </a:r>
            <a:r>
              <a:rPr lang="el-GR" sz="2000" baseline="30000" dirty="0"/>
              <a:t>ο</a:t>
            </a:r>
            <a:r>
              <a:rPr lang="el-GR" sz="2000" dirty="0"/>
              <a:t> αιώνα, ο τουρισμός ως δραστηριότητα ανάγεται στην αρχαιότητα, ιδίως με τη μορφή θρησκευτικού προσκυνήματος.</a:t>
            </a:r>
          </a:p>
          <a:p>
            <a:r>
              <a:rPr lang="el-GR" sz="2000" dirty="0"/>
              <a:t>Για ποιους λόγους πιστεύετε ότι αναπτύχθηκε ο τουρισμός μετά τον 19</a:t>
            </a:r>
            <a:r>
              <a:rPr lang="el-GR" sz="2000" baseline="30000" dirty="0"/>
              <a:t>ο</a:t>
            </a:r>
            <a:r>
              <a:rPr lang="el-GR" sz="2000" dirty="0"/>
              <a:t> αιώνα και ιδιαίτερα στις μέρες μας;</a:t>
            </a:r>
          </a:p>
        </p:txBody>
      </p:sp>
    </p:spTree>
    <p:extLst>
      <p:ext uri="{BB962C8B-B14F-4D97-AF65-F5344CB8AC3E}">
        <p14:creationId xmlns:p14="http://schemas.microsoft.com/office/powerpoint/2010/main" val="1281430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40316F-1E2B-531C-F849-6FEECC256B28}"/>
              </a:ext>
            </a:extLst>
          </p:cNvPr>
          <p:cNvSpPr>
            <a:spLocks noGrp="1"/>
          </p:cNvSpPr>
          <p:nvPr>
            <p:ph type="title"/>
          </p:nvPr>
        </p:nvSpPr>
        <p:spPr/>
        <p:txBody>
          <a:bodyPr/>
          <a:lstStyle/>
          <a:p>
            <a:r>
              <a:rPr lang="el-GR" dirty="0"/>
              <a:t>Παράγοντες που έχουν συμβάλλει στην ανάπτυξη του τουρισμού</a:t>
            </a:r>
          </a:p>
        </p:txBody>
      </p:sp>
      <p:sp>
        <p:nvSpPr>
          <p:cNvPr id="3" name="Θέση περιεχομένου 2">
            <a:extLst>
              <a:ext uri="{FF2B5EF4-FFF2-40B4-BE49-F238E27FC236}">
                <a16:creationId xmlns:a16="http://schemas.microsoft.com/office/drawing/2014/main" id="{C4393ECD-77F4-6273-3372-12EF84E89DF6}"/>
              </a:ext>
            </a:extLst>
          </p:cNvPr>
          <p:cNvSpPr>
            <a:spLocks noGrp="1"/>
          </p:cNvSpPr>
          <p:nvPr>
            <p:ph idx="1"/>
          </p:nvPr>
        </p:nvSpPr>
        <p:spPr/>
        <p:txBody>
          <a:bodyPr>
            <a:normAutofit/>
          </a:bodyPr>
          <a:lstStyle/>
          <a:p>
            <a:r>
              <a:rPr lang="el-GR" sz="2000" dirty="0"/>
              <a:t>Η αύξηση του εισοδήματος των νοικοκυριών.</a:t>
            </a:r>
          </a:p>
          <a:p>
            <a:r>
              <a:rPr lang="el-GR" sz="2000" dirty="0"/>
              <a:t>Η μείωση των ωρών εργασίας και η αύξηση του ελεύθερου χρόνου.</a:t>
            </a:r>
          </a:p>
          <a:p>
            <a:r>
              <a:rPr lang="el-GR" sz="2000" dirty="0"/>
              <a:t>Η βελτίωση των μεταφορικών μέσων. (Οι αεροπορικές μεταφορές επέτρεψαν τα ταξίδια σε μακρινούς τουριστικούς προορισμούς.</a:t>
            </a:r>
          </a:p>
          <a:p>
            <a:r>
              <a:rPr lang="el-GR" sz="2000" dirty="0"/>
              <a:t>Η βαθμιαία ανάπτυξη (ποσοτική και ποιοτική) των τουριστικών καταλυμάτων (Ξενοδοχεία - Ενοικιαζόμενα Δωμάτια - Διαμερίσματα – Κάμπινγκ κ.ά.).</a:t>
            </a:r>
          </a:p>
          <a:p>
            <a:r>
              <a:rPr lang="el-GR" sz="2000" dirty="0"/>
              <a:t>Η κατάσταση διαρκούς ειρήνης που υφίσταται τα πενήντα τελευταία χρόνια, με εξαίρεση τους τοπικούς πολέμους.</a:t>
            </a:r>
          </a:p>
        </p:txBody>
      </p:sp>
    </p:spTree>
    <p:extLst>
      <p:ext uri="{BB962C8B-B14F-4D97-AF65-F5344CB8AC3E}">
        <p14:creationId xmlns:p14="http://schemas.microsoft.com/office/powerpoint/2010/main" val="2340531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47A294-C380-AC6C-043A-B9C7C45BFE99}"/>
              </a:ext>
            </a:extLst>
          </p:cNvPr>
          <p:cNvSpPr>
            <a:spLocks noGrp="1"/>
          </p:cNvSpPr>
          <p:nvPr>
            <p:ph type="title"/>
          </p:nvPr>
        </p:nvSpPr>
        <p:spPr/>
        <p:txBody>
          <a:bodyPr/>
          <a:lstStyle/>
          <a:p>
            <a:r>
              <a:rPr lang="el-GR" dirty="0"/>
              <a:t>Τουριστική προσφορά</a:t>
            </a:r>
          </a:p>
        </p:txBody>
      </p:sp>
      <p:sp>
        <p:nvSpPr>
          <p:cNvPr id="3" name="Θέση περιεχομένου 2">
            <a:extLst>
              <a:ext uri="{FF2B5EF4-FFF2-40B4-BE49-F238E27FC236}">
                <a16:creationId xmlns:a16="http://schemas.microsoft.com/office/drawing/2014/main" id="{D178994A-3753-EE40-6799-37C6F4C43D41}"/>
              </a:ext>
            </a:extLst>
          </p:cNvPr>
          <p:cNvSpPr>
            <a:spLocks noGrp="1"/>
          </p:cNvSpPr>
          <p:nvPr>
            <p:ph idx="1"/>
          </p:nvPr>
        </p:nvSpPr>
        <p:spPr>
          <a:xfrm>
            <a:off x="677334" y="2043953"/>
            <a:ext cx="8596668" cy="3997409"/>
          </a:xfrm>
        </p:spPr>
        <p:txBody>
          <a:bodyPr>
            <a:normAutofit/>
          </a:bodyPr>
          <a:lstStyle/>
          <a:p>
            <a:pPr marL="0" indent="0">
              <a:buNone/>
            </a:pPr>
            <a:r>
              <a:rPr lang="el-GR" sz="2000" dirty="0"/>
              <a:t>Το τουριστικό φαινόμενο συνδυάζει διάφορα αγαθά και υπηρεσίες, κατάλληλα για την ικανοποίηση των επιθυμιών των καταναλωτών. Έτσι, η τουριστική προσφορά περιλαμβάνει τις παρακάτω κατηγορίες: </a:t>
            </a:r>
            <a:endParaRPr lang="en-US" sz="2000" dirty="0"/>
          </a:p>
          <a:p>
            <a:pPr marL="0" indent="0">
              <a:buNone/>
            </a:pPr>
            <a:r>
              <a:rPr lang="el-GR" sz="2000" dirty="0"/>
              <a:t>α. </a:t>
            </a:r>
            <a:r>
              <a:rPr lang="el-GR" sz="2000" b="1" dirty="0"/>
              <a:t>Θέλγητρα</a:t>
            </a:r>
            <a:r>
              <a:rPr lang="el-GR" sz="2000" dirty="0"/>
              <a:t>: τοπίο, μόρφωση, παράδοση, κλίμα κ.ά. </a:t>
            </a:r>
            <a:endParaRPr lang="en-US" sz="2000" dirty="0"/>
          </a:p>
          <a:p>
            <a:pPr marL="0" indent="0">
              <a:buNone/>
            </a:pPr>
            <a:r>
              <a:rPr lang="el-GR" sz="2000" dirty="0"/>
              <a:t>β. </a:t>
            </a:r>
            <a:r>
              <a:rPr lang="el-GR" sz="2000" b="1" dirty="0"/>
              <a:t>Εγκαταστάσεις</a:t>
            </a:r>
            <a:r>
              <a:rPr lang="el-GR" sz="2000" dirty="0"/>
              <a:t>: υποδομές, καταλύματα. </a:t>
            </a:r>
            <a:endParaRPr lang="en-US" sz="2000" dirty="0"/>
          </a:p>
          <a:p>
            <a:pPr marL="0" indent="0">
              <a:buNone/>
            </a:pPr>
            <a:r>
              <a:rPr lang="el-GR" sz="2000" dirty="0"/>
              <a:t>γ. </a:t>
            </a:r>
            <a:r>
              <a:rPr lang="el-GR" sz="2000" b="1" dirty="0"/>
              <a:t>Πρόσβαση</a:t>
            </a:r>
            <a:r>
              <a:rPr lang="el-GR" sz="2000" dirty="0"/>
              <a:t>: μεταφορές (ποιότητα - κόστος). </a:t>
            </a:r>
            <a:endParaRPr lang="en-US" sz="2000" dirty="0"/>
          </a:p>
          <a:p>
            <a:pPr marL="0" indent="0">
              <a:buNone/>
            </a:pPr>
            <a:r>
              <a:rPr lang="el-GR" sz="2000" dirty="0"/>
              <a:t>δ. </a:t>
            </a:r>
            <a:r>
              <a:rPr lang="el-GR" sz="2000" b="1" dirty="0"/>
              <a:t>Ψυχαγωγία</a:t>
            </a:r>
            <a:r>
              <a:rPr lang="el-GR" sz="2000" dirty="0"/>
              <a:t>: θεάματα, βραδινή ζωή, περίπατοι, πολιτιστικές και αθλητικές δραστηριότητες κ.λπ.).</a:t>
            </a:r>
          </a:p>
        </p:txBody>
      </p:sp>
    </p:spTree>
    <p:extLst>
      <p:ext uri="{BB962C8B-B14F-4D97-AF65-F5344CB8AC3E}">
        <p14:creationId xmlns:p14="http://schemas.microsoft.com/office/powerpoint/2010/main" val="2405084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2C929D-B912-A677-B040-D8C318AAC4C0}"/>
              </a:ext>
            </a:extLst>
          </p:cNvPr>
          <p:cNvSpPr>
            <a:spLocks noGrp="1"/>
          </p:cNvSpPr>
          <p:nvPr>
            <p:ph type="title"/>
          </p:nvPr>
        </p:nvSpPr>
        <p:spPr/>
        <p:txBody>
          <a:bodyPr/>
          <a:lstStyle/>
          <a:p>
            <a:r>
              <a:rPr lang="el-GR" dirty="0"/>
              <a:t>Τουριστική προσφορά</a:t>
            </a:r>
          </a:p>
        </p:txBody>
      </p:sp>
      <p:sp>
        <p:nvSpPr>
          <p:cNvPr id="3" name="Θέση περιεχομένου 2">
            <a:extLst>
              <a:ext uri="{FF2B5EF4-FFF2-40B4-BE49-F238E27FC236}">
                <a16:creationId xmlns:a16="http://schemas.microsoft.com/office/drawing/2014/main" id="{1421F4DB-1B86-016F-341B-E1E0BB818CC0}"/>
              </a:ext>
            </a:extLst>
          </p:cNvPr>
          <p:cNvSpPr>
            <a:spLocks noGrp="1"/>
          </p:cNvSpPr>
          <p:nvPr>
            <p:ph idx="1"/>
          </p:nvPr>
        </p:nvSpPr>
        <p:spPr>
          <a:xfrm>
            <a:off x="677334" y="2057401"/>
            <a:ext cx="8596668" cy="3983962"/>
          </a:xfrm>
        </p:spPr>
        <p:txBody>
          <a:bodyPr>
            <a:normAutofit/>
          </a:bodyPr>
          <a:lstStyle/>
          <a:p>
            <a:pPr algn="l"/>
            <a:r>
              <a:rPr lang="el-GR" sz="2000" b="0" i="0" dirty="0">
                <a:solidFill>
                  <a:schemeClr val="tx1">
                    <a:lumMod val="95000"/>
                    <a:lumOff val="5000"/>
                  </a:schemeClr>
                </a:solidFill>
                <a:effectLst/>
              </a:rPr>
              <a:t>Τουριστική προσφορά είναι το σύνολο των τελικών αγαθών και υπηρεσιών που προτείνεται από τον τουριστικό τομέα στους καταναλωτές σε συγκεκριμένη τιμή.</a:t>
            </a:r>
          </a:p>
          <a:p>
            <a:pPr algn="l"/>
            <a:r>
              <a:rPr lang="el-GR" sz="2000" b="0" i="0" dirty="0">
                <a:solidFill>
                  <a:schemeClr val="tx1">
                    <a:lumMod val="95000"/>
                    <a:lumOff val="5000"/>
                  </a:schemeClr>
                </a:solidFill>
                <a:effectLst/>
              </a:rPr>
              <a:t>Το τουριστικό προϊόν είναι σύνθετο και χαρακτηρίζεται συχνά ως </a:t>
            </a:r>
            <a:r>
              <a:rPr lang="el-GR" sz="2000" b="0" i="0" dirty="0" err="1">
                <a:solidFill>
                  <a:schemeClr val="tx1">
                    <a:lumMod val="95000"/>
                    <a:lumOff val="5000"/>
                  </a:schemeClr>
                </a:solidFill>
                <a:effectLst/>
              </a:rPr>
              <a:t>compack</a:t>
            </a:r>
            <a:r>
              <a:rPr lang="el-GR" sz="2000" b="0" i="0" dirty="0">
                <a:solidFill>
                  <a:schemeClr val="tx1">
                    <a:lumMod val="95000"/>
                    <a:lumOff val="5000"/>
                  </a:schemeClr>
                </a:solidFill>
                <a:effectLst/>
              </a:rPr>
              <a:t> (σύνθετο πακέτο). Η τουριστική υπηρεσία θεωρείται υπηρεσία μικτού χαρακτήρα.</a:t>
            </a:r>
          </a:p>
          <a:p>
            <a:pPr algn="l"/>
            <a:r>
              <a:rPr lang="el-GR" sz="2000" b="0" i="0" dirty="0">
                <a:solidFill>
                  <a:schemeClr val="tx1">
                    <a:lumMod val="95000"/>
                    <a:lumOff val="5000"/>
                  </a:schemeClr>
                </a:solidFill>
                <a:effectLst/>
              </a:rPr>
              <a:t>Κύρια χαρακτηριστικά του τουριστικού προϊόντος είναι οι φυσικοί πόροι, οι πολιτιστικοί πόροι, ο πληθυσμός υποδοχής, η αισθητική υποδοχή και η </a:t>
            </a:r>
            <a:r>
              <a:rPr lang="el-GR" sz="2000" b="0" i="0" dirty="0" err="1">
                <a:solidFill>
                  <a:schemeClr val="tx1">
                    <a:lumMod val="95000"/>
                    <a:lumOff val="5000"/>
                  </a:schemeClr>
                </a:solidFill>
                <a:effectLst/>
              </a:rPr>
              <a:t>animation</a:t>
            </a:r>
            <a:r>
              <a:rPr lang="el-GR" sz="2000" b="0" i="0" dirty="0">
                <a:solidFill>
                  <a:schemeClr val="tx1">
                    <a:lumMod val="95000"/>
                    <a:lumOff val="5000"/>
                  </a:schemeClr>
                </a:solidFill>
                <a:effectLst/>
              </a:rPr>
              <a:t> (διασκέδαση και δημιουργία ευφορίας), οι συμπληρωματικές εγκαταστάσεις και οι υποδομές μεταφορικών μέσων.</a:t>
            </a:r>
          </a:p>
          <a:p>
            <a:endParaRPr lang="el-GR" dirty="0"/>
          </a:p>
        </p:txBody>
      </p:sp>
    </p:spTree>
    <p:extLst>
      <p:ext uri="{BB962C8B-B14F-4D97-AF65-F5344CB8AC3E}">
        <p14:creationId xmlns:p14="http://schemas.microsoft.com/office/powerpoint/2010/main" val="3039017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B97C81-E873-592A-0E12-5D323EB39364}"/>
              </a:ext>
            </a:extLst>
          </p:cNvPr>
          <p:cNvSpPr>
            <a:spLocks noGrp="1"/>
          </p:cNvSpPr>
          <p:nvPr>
            <p:ph type="title"/>
          </p:nvPr>
        </p:nvSpPr>
        <p:spPr>
          <a:xfrm>
            <a:off x="677334" y="609600"/>
            <a:ext cx="8596668" cy="869576"/>
          </a:xfrm>
        </p:spPr>
        <p:txBody>
          <a:bodyPr/>
          <a:lstStyle/>
          <a:p>
            <a:r>
              <a:rPr lang="el-GR" dirty="0"/>
              <a:t>Διακρίσεις Τουρισμού</a:t>
            </a:r>
          </a:p>
        </p:txBody>
      </p:sp>
      <p:sp>
        <p:nvSpPr>
          <p:cNvPr id="3" name="Θέση περιεχομένου 2">
            <a:extLst>
              <a:ext uri="{FF2B5EF4-FFF2-40B4-BE49-F238E27FC236}">
                <a16:creationId xmlns:a16="http://schemas.microsoft.com/office/drawing/2014/main" id="{4B08803A-BA69-CA05-4E12-EA2D59CC5A6E}"/>
              </a:ext>
            </a:extLst>
          </p:cNvPr>
          <p:cNvSpPr>
            <a:spLocks noGrp="1"/>
          </p:cNvSpPr>
          <p:nvPr>
            <p:ph idx="1"/>
          </p:nvPr>
        </p:nvSpPr>
        <p:spPr>
          <a:xfrm>
            <a:off x="677334" y="1573307"/>
            <a:ext cx="8596668" cy="4468056"/>
          </a:xfrm>
        </p:spPr>
        <p:txBody>
          <a:bodyPr>
            <a:normAutofit lnSpcReduction="10000"/>
          </a:bodyPr>
          <a:lstStyle/>
          <a:p>
            <a:pPr marL="0" indent="0">
              <a:buNone/>
            </a:pPr>
            <a:r>
              <a:rPr lang="el-GR" dirty="0"/>
              <a:t>Ο τουρισμός σε σχέση με τα κίνητρα - ενδιαφέροντα που προκαλούν την τουριστική μετακίνηση διακρίνεται στα εξής: </a:t>
            </a:r>
          </a:p>
          <a:p>
            <a:pPr marL="0" indent="0">
              <a:buNone/>
            </a:pPr>
            <a:r>
              <a:rPr lang="el-GR" dirty="0"/>
              <a:t>• Σε σχέση με τον </a:t>
            </a:r>
            <a:r>
              <a:rPr lang="el-GR" b="1" dirty="0"/>
              <a:t>αριθμό των τουριστών</a:t>
            </a:r>
            <a:r>
              <a:rPr lang="el-GR" dirty="0"/>
              <a:t>: σε ατομικό, οικογενειακό και σε ομαδικό (γκρουπ) τουρισμό. </a:t>
            </a:r>
          </a:p>
          <a:p>
            <a:pPr marL="0" indent="0">
              <a:buNone/>
            </a:pPr>
            <a:r>
              <a:rPr lang="el-GR" dirty="0"/>
              <a:t>• Σε σχέση με τα </a:t>
            </a:r>
            <a:r>
              <a:rPr lang="el-GR" b="1" dirty="0"/>
              <a:t>φυσικά όρια μιας χώρας</a:t>
            </a:r>
            <a:r>
              <a:rPr lang="el-GR" dirty="0"/>
              <a:t>: σε εσωτερικό και σε εξωτερικό τουρισμό. </a:t>
            </a:r>
          </a:p>
          <a:p>
            <a:pPr marL="0" indent="0">
              <a:buNone/>
            </a:pPr>
            <a:r>
              <a:rPr lang="el-GR" dirty="0"/>
              <a:t>• Σε σχέση με τον </a:t>
            </a:r>
            <a:r>
              <a:rPr lang="el-GR" b="1" dirty="0"/>
              <a:t>επιδιωκόμενο σκοπό</a:t>
            </a:r>
            <a:r>
              <a:rPr lang="el-GR" dirty="0"/>
              <a:t>: σε τουρισμό αναψυχής, πολιτιστικό, αθλητικό, θρησκευτικό, φυσιολατρικό, θεραπευτικό και συνεδριακό κ.λπ. </a:t>
            </a:r>
          </a:p>
          <a:p>
            <a:pPr marL="0" indent="0">
              <a:buNone/>
            </a:pPr>
            <a:r>
              <a:rPr lang="el-GR" dirty="0"/>
              <a:t>• Σε σχέση με τα </a:t>
            </a:r>
            <a:r>
              <a:rPr lang="el-GR" b="1" dirty="0"/>
              <a:t>μέσα μεταφοράς </a:t>
            </a:r>
            <a:r>
              <a:rPr lang="el-GR" dirty="0"/>
              <a:t>που χρησιμοποιούνται: σε οδικό, θαλάσσιο, αεροπορικό, μικτό κ.λπ. </a:t>
            </a:r>
          </a:p>
          <a:p>
            <a:pPr marL="0" indent="0">
              <a:buNone/>
            </a:pPr>
            <a:r>
              <a:rPr lang="el-GR" dirty="0"/>
              <a:t>• Σε σχέση με τον </a:t>
            </a:r>
            <a:r>
              <a:rPr lang="el-GR" b="1" dirty="0"/>
              <a:t>προορισμό</a:t>
            </a:r>
            <a:r>
              <a:rPr lang="el-GR" dirty="0"/>
              <a:t>: σε ορεινό, αστικό, υπαίθριο, παραθαλάσσιο, θαλάσσιο, περιπατητικό κ.ά. </a:t>
            </a:r>
          </a:p>
          <a:p>
            <a:pPr marL="0" indent="0">
              <a:buNone/>
            </a:pPr>
            <a:r>
              <a:rPr lang="el-GR" dirty="0"/>
              <a:t>• Σε σχέση με την </a:t>
            </a:r>
            <a:r>
              <a:rPr lang="el-GR" b="1" dirty="0"/>
              <a:t>ηλικία</a:t>
            </a:r>
            <a:r>
              <a:rPr lang="el-GR" dirty="0"/>
              <a:t> (μαθητικές εκδρομές, κοινωνικός τουρισμός, τουρισμός τρίτης ηλικίας κ.τ.λ.).</a:t>
            </a:r>
          </a:p>
        </p:txBody>
      </p:sp>
    </p:spTree>
    <p:extLst>
      <p:ext uri="{BB962C8B-B14F-4D97-AF65-F5344CB8AC3E}">
        <p14:creationId xmlns:p14="http://schemas.microsoft.com/office/powerpoint/2010/main" val="3140149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C56C6435-2052-84FB-253E-FECE549AB7B2}"/>
              </a:ext>
            </a:extLst>
          </p:cNvPr>
          <p:cNvPicPr>
            <a:picLocks noGrp="1" noChangeAspect="1"/>
          </p:cNvPicPr>
          <p:nvPr>
            <p:ph idx="1"/>
          </p:nvPr>
        </p:nvPicPr>
        <p:blipFill>
          <a:blip r:embed="rId2"/>
          <a:stretch>
            <a:fillRect/>
          </a:stretch>
        </p:blipFill>
        <p:spPr>
          <a:xfrm>
            <a:off x="457200" y="231202"/>
            <a:ext cx="8511988" cy="6268341"/>
          </a:xfrm>
        </p:spPr>
      </p:pic>
    </p:spTree>
    <p:extLst>
      <p:ext uri="{BB962C8B-B14F-4D97-AF65-F5344CB8AC3E}">
        <p14:creationId xmlns:p14="http://schemas.microsoft.com/office/powerpoint/2010/main" val="2836775292"/>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44</TotalTime>
  <Words>581</Words>
  <Application>Microsoft Office PowerPoint</Application>
  <PresentationFormat>Ευρεία οθόνη</PresentationFormat>
  <Paragraphs>34</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Trebuchet MS</vt:lpstr>
      <vt:lpstr>Wingdings 3</vt:lpstr>
      <vt:lpstr>Όψη</vt:lpstr>
      <vt:lpstr>Τουρισμός</vt:lpstr>
      <vt:lpstr>Έννοια</vt:lpstr>
      <vt:lpstr>Προέλευση της λέξης «Τουρισμός»</vt:lpstr>
      <vt:lpstr>Παράγοντες που έχουν συμβάλλει στην ανάπτυξη του τουρισμού</vt:lpstr>
      <vt:lpstr>Τουριστική προσφορά</vt:lpstr>
      <vt:lpstr>Τουριστική προσφορά</vt:lpstr>
      <vt:lpstr>Διακρίσεις Τουρισμού</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Τουρισμός</dc:title>
  <dc:creator>User</dc:creator>
  <cp:lastModifiedBy>User</cp:lastModifiedBy>
  <cp:revision>2</cp:revision>
  <dcterms:created xsi:type="dcterms:W3CDTF">2023-10-01T18:28:27Z</dcterms:created>
  <dcterms:modified xsi:type="dcterms:W3CDTF">2023-10-01T19:25:32Z</dcterms:modified>
</cp:coreProperties>
</file>