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8" d="100"/>
          <a:sy n="68" d="100"/>
        </p:scale>
        <p:origin x="7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Κάντε κλικ για να επεξεργαστείτε τον τίτλο υποδείγματος</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a:t>Στυλ κειμένου υποδείγματος</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10/31/2023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10/31/2023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796027F-7875-4030-9381-8BD8C4F21935}"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10/31/2023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10/31/2023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7" name="Date Placeholder 4"/>
          <p:cNvSpPr>
            <a:spLocks noGrp="1"/>
          </p:cNvSpPr>
          <p:nvPr>
            <p:ph type="dt" sz="half" idx="10"/>
          </p:nvPr>
        </p:nvSpPr>
        <p:spPr/>
        <p:txBody>
          <a:bodyPr/>
          <a:lstStyle/>
          <a:p>
            <a:fld id="{4509A250-FF31-4206-8172-F9D3106AACB1}" type="datetimeFigureOut">
              <a:rPr lang="en-US" dirty="0"/>
              <a:t>10/31/2023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10/31/2023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bg2">
                <a:shade val="69000"/>
                <a:hueMod val="108000"/>
                <a:satMod val="164000"/>
                <a:lumMod val="74000"/>
              </a:schemeClr>
              <a:schemeClr val="bg2">
                <a:tint val="96000"/>
                <a:hueMod val="88000"/>
                <a:satMod val="140000"/>
                <a:lumMod val="132000"/>
              </a:schemeClr>
            </a:duotone>
            <a:lum/>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01E74A-B741-79E4-A555-B1B12D3FB70E}"/>
              </a:ext>
            </a:extLst>
          </p:cNvPr>
          <p:cNvSpPr>
            <a:spLocks noGrp="1"/>
          </p:cNvSpPr>
          <p:nvPr>
            <p:ph type="ctrTitle"/>
          </p:nvPr>
        </p:nvSpPr>
        <p:spPr/>
        <p:txBody>
          <a:bodyPr/>
          <a:lstStyle/>
          <a:p>
            <a:r>
              <a:rPr lang="el-GR" dirty="0"/>
              <a:t>Μορφές τουρισμού</a:t>
            </a:r>
          </a:p>
        </p:txBody>
      </p:sp>
      <p:sp>
        <p:nvSpPr>
          <p:cNvPr id="3" name="Υπότιτλος 2">
            <a:extLst>
              <a:ext uri="{FF2B5EF4-FFF2-40B4-BE49-F238E27FC236}">
                <a16:creationId xmlns:a16="http://schemas.microsoft.com/office/drawing/2014/main" id="{F162AEB0-609A-F948-E41A-A9BBBBED23E6}"/>
              </a:ext>
            </a:extLst>
          </p:cNvPr>
          <p:cNvSpPr>
            <a:spLocks noGrp="1"/>
          </p:cNvSpPr>
          <p:nvPr>
            <p:ph type="subTitle" idx="1"/>
          </p:nvPr>
        </p:nvSpPr>
        <p:spPr/>
        <p:txBody>
          <a:bodyPr/>
          <a:lstStyle/>
          <a:p>
            <a:r>
              <a:rPr lang="el-GR" dirty="0" err="1"/>
              <a:t>Ατομικοσ</a:t>
            </a:r>
            <a:r>
              <a:rPr lang="el-GR" dirty="0"/>
              <a:t> </a:t>
            </a:r>
            <a:r>
              <a:rPr lang="el-GR" dirty="0" err="1"/>
              <a:t>τουρισμοσ</a:t>
            </a:r>
            <a:r>
              <a:rPr lang="el-GR" dirty="0"/>
              <a:t>, ΟΙΚΟΓΕΝΕΙΑΚΟΣ ΤΟΥΡΙΣΜΟΣ, </a:t>
            </a:r>
            <a:r>
              <a:rPr lang="el-GR" dirty="0" err="1"/>
              <a:t>μαζικοσ</a:t>
            </a:r>
            <a:r>
              <a:rPr lang="el-GR" dirty="0"/>
              <a:t> </a:t>
            </a:r>
            <a:r>
              <a:rPr lang="el-GR" dirty="0" err="1"/>
              <a:t>τουρισμοσ</a:t>
            </a:r>
            <a:endParaRPr lang="el-GR" dirty="0"/>
          </a:p>
        </p:txBody>
      </p:sp>
    </p:spTree>
    <p:extLst>
      <p:ext uri="{BB962C8B-B14F-4D97-AF65-F5344CB8AC3E}">
        <p14:creationId xmlns:p14="http://schemas.microsoft.com/office/powerpoint/2010/main" val="322573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BAFF9D-B9C9-997B-ABB3-721022925FCE}"/>
              </a:ext>
            </a:extLst>
          </p:cNvPr>
          <p:cNvSpPr>
            <a:spLocks noGrp="1"/>
          </p:cNvSpPr>
          <p:nvPr>
            <p:ph type="title"/>
          </p:nvPr>
        </p:nvSpPr>
        <p:spPr/>
        <p:txBody>
          <a:bodyPr/>
          <a:lstStyle/>
          <a:p>
            <a:r>
              <a:rPr lang="el-GR" dirty="0"/>
              <a:t>ΑΤΟΜΙΚΟΣ ΤΟΥΡΙΣΜΟΣ</a:t>
            </a:r>
          </a:p>
        </p:txBody>
      </p:sp>
      <p:sp>
        <p:nvSpPr>
          <p:cNvPr id="3" name="Θέση περιεχομένου 2">
            <a:extLst>
              <a:ext uri="{FF2B5EF4-FFF2-40B4-BE49-F238E27FC236}">
                <a16:creationId xmlns:a16="http://schemas.microsoft.com/office/drawing/2014/main" id="{167FBE3A-CE10-583C-1315-DD80371331B1}"/>
              </a:ext>
            </a:extLst>
          </p:cNvPr>
          <p:cNvSpPr>
            <a:spLocks noGrp="1"/>
          </p:cNvSpPr>
          <p:nvPr>
            <p:ph idx="1"/>
          </p:nvPr>
        </p:nvSpPr>
        <p:spPr>
          <a:xfrm>
            <a:off x="1012874" y="1575583"/>
            <a:ext cx="9404723" cy="4642338"/>
          </a:xfrm>
        </p:spPr>
        <p:txBody>
          <a:bodyPr>
            <a:normAutofit/>
          </a:bodyPr>
          <a:lstStyle/>
          <a:p>
            <a:pPr marL="0" indent="0">
              <a:buNone/>
            </a:pPr>
            <a:r>
              <a:rPr lang="el-GR" dirty="0"/>
              <a:t>Είναι η αντίθετη κατηγορία του μαζικού τουρισμού και χαρακτηρίζεται από την ανεξάρτητη, ατομική οργάνωση και εκτέλεση του ταξιδιού εκ μέρους των τουριστών. </a:t>
            </a:r>
          </a:p>
          <a:p>
            <a:pPr marL="0" indent="0">
              <a:buNone/>
            </a:pPr>
            <a:r>
              <a:rPr lang="el-GR" dirty="0"/>
              <a:t>Οι άνθρωποι ταξιδεύουν ατομικά γιατί:</a:t>
            </a:r>
          </a:p>
          <a:p>
            <a:pPr marL="0" indent="0">
              <a:buNone/>
            </a:pPr>
            <a:r>
              <a:rPr lang="el-GR" dirty="0"/>
              <a:t>• αναζητούν την ησυχία και την ανάπαυση.</a:t>
            </a:r>
          </a:p>
          <a:p>
            <a:pPr marL="0" indent="0">
              <a:buNone/>
            </a:pPr>
            <a:r>
              <a:rPr lang="el-GR" dirty="0"/>
              <a:t>• προτιμούν να ταξιδεύουν σε τόπους που διαθέτουν ιστορικό, θρησκευτικό</a:t>
            </a:r>
          </a:p>
          <a:p>
            <a:pPr marL="0" indent="0">
              <a:buNone/>
            </a:pPr>
            <a:r>
              <a:rPr lang="el-GR" dirty="0"/>
              <a:t>	και πολιτιστικό ενδιαφέρον.</a:t>
            </a:r>
          </a:p>
          <a:p>
            <a:pPr marL="0" indent="0">
              <a:buNone/>
            </a:pPr>
            <a:r>
              <a:rPr lang="el-GR" dirty="0"/>
              <a:t>• θέλουν να τους δοθεί η δυνατότητα να «μιλήσουν» μόνοι με τον εαυτό 	τους ή να εμβαθύνουν τις γνώσεις τους σ’ ένα θέμα.</a:t>
            </a:r>
          </a:p>
          <a:p>
            <a:pPr marL="0" indent="0">
              <a:buNone/>
            </a:pPr>
            <a:r>
              <a:rPr lang="el-GR" dirty="0"/>
              <a:t>• θέλουν να γνωρίσουν άλλους ανθρώπους.</a:t>
            </a:r>
          </a:p>
        </p:txBody>
      </p:sp>
    </p:spTree>
    <p:extLst>
      <p:ext uri="{BB962C8B-B14F-4D97-AF65-F5344CB8AC3E}">
        <p14:creationId xmlns:p14="http://schemas.microsoft.com/office/powerpoint/2010/main" val="3987813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503C8D-653F-2979-7DFD-EF9399C4E151}"/>
              </a:ext>
            </a:extLst>
          </p:cNvPr>
          <p:cNvSpPr>
            <a:spLocks noGrp="1"/>
          </p:cNvSpPr>
          <p:nvPr>
            <p:ph type="title"/>
          </p:nvPr>
        </p:nvSpPr>
        <p:spPr/>
        <p:txBody>
          <a:bodyPr/>
          <a:lstStyle/>
          <a:p>
            <a:r>
              <a:rPr lang="el-GR" dirty="0"/>
              <a:t>ΟΙΚΟΓΕΝΕΙΑΚΟΣ ΤΟΥΡΙΣΜΟΣ</a:t>
            </a:r>
          </a:p>
        </p:txBody>
      </p:sp>
      <p:sp>
        <p:nvSpPr>
          <p:cNvPr id="3" name="Θέση περιεχομένου 2">
            <a:extLst>
              <a:ext uri="{FF2B5EF4-FFF2-40B4-BE49-F238E27FC236}">
                <a16:creationId xmlns:a16="http://schemas.microsoft.com/office/drawing/2014/main" id="{6741C420-B96F-3BA3-5DEB-9C6C6B3FA817}"/>
              </a:ext>
            </a:extLst>
          </p:cNvPr>
          <p:cNvSpPr>
            <a:spLocks noGrp="1"/>
          </p:cNvSpPr>
          <p:nvPr>
            <p:ph idx="1"/>
          </p:nvPr>
        </p:nvSpPr>
        <p:spPr/>
        <p:txBody>
          <a:bodyPr>
            <a:normAutofit/>
          </a:bodyPr>
          <a:lstStyle/>
          <a:p>
            <a:pPr marL="0" indent="0">
              <a:buNone/>
            </a:pPr>
            <a:r>
              <a:rPr lang="el-GR" dirty="0"/>
              <a:t>Ο οικογενειακός τουρισμός γίνεται συνήθως από οικογένειες με παιδιά σχολικής ηλικίας. Οι Έλληνες είναι από αυτούς που προτιμούν τις οικογενειακές διακοπές.</a:t>
            </a:r>
          </a:p>
          <a:p>
            <a:pPr marL="0" indent="0">
              <a:buNone/>
            </a:pPr>
            <a:endParaRPr lang="el-GR" dirty="0"/>
          </a:p>
          <a:p>
            <a:pPr marL="0" indent="0">
              <a:buNone/>
            </a:pPr>
            <a:r>
              <a:rPr lang="el-GR" dirty="0"/>
              <a:t>Ο τουρίστας με οικογένεια επιθυμεί την ξεκούραση, τη χαλάρωση, την ανακάλυψη της φύσης και την αναψυχή. Πρωταρχικό ρόλο στην επιλογή του τόπου των διακοπών παίζει ο παράγων τιμή και οι ειδικές προσφορές για παιδιά. Τέλος, σημασία γι’ αυτόν τον τουρίστα έχει η φιλική διάθεση και η κατανόηση της ιδιαιτερότητας των παιδιών, το φαγητό, τα ωράρια καταστημάτων, οι δυνατότητες αθλοπαιδιών και η όμορφη φύση.</a:t>
            </a:r>
          </a:p>
        </p:txBody>
      </p:sp>
    </p:spTree>
    <p:extLst>
      <p:ext uri="{BB962C8B-B14F-4D97-AF65-F5344CB8AC3E}">
        <p14:creationId xmlns:p14="http://schemas.microsoft.com/office/powerpoint/2010/main" val="3145891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733966-B782-40A3-8227-23DB4D8634A6}"/>
              </a:ext>
            </a:extLst>
          </p:cNvPr>
          <p:cNvSpPr>
            <a:spLocks noGrp="1"/>
          </p:cNvSpPr>
          <p:nvPr>
            <p:ph type="title"/>
          </p:nvPr>
        </p:nvSpPr>
        <p:spPr/>
        <p:txBody>
          <a:bodyPr/>
          <a:lstStyle/>
          <a:p>
            <a:r>
              <a:rPr lang="el-GR" dirty="0"/>
              <a:t>ΜΑΖΙΚΟΣ ΤΟΥΡΙΣΜΟΣ</a:t>
            </a:r>
          </a:p>
        </p:txBody>
      </p:sp>
      <p:sp>
        <p:nvSpPr>
          <p:cNvPr id="3" name="Θέση περιεχομένου 2">
            <a:extLst>
              <a:ext uri="{FF2B5EF4-FFF2-40B4-BE49-F238E27FC236}">
                <a16:creationId xmlns:a16="http://schemas.microsoft.com/office/drawing/2014/main" id="{73E7DEA9-649B-11B2-AA37-89587E87FD70}"/>
              </a:ext>
            </a:extLst>
          </p:cNvPr>
          <p:cNvSpPr>
            <a:spLocks noGrp="1"/>
          </p:cNvSpPr>
          <p:nvPr>
            <p:ph idx="1"/>
          </p:nvPr>
        </p:nvSpPr>
        <p:spPr>
          <a:xfrm>
            <a:off x="1103312" y="1997612"/>
            <a:ext cx="9404723" cy="4250787"/>
          </a:xfrm>
        </p:spPr>
        <p:txBody>
          <a:bodyPr/>
          <a:lstStyle/>
          <a:p>
            <a:pPr marL="0" indent="0">
              <a:buNone/>
            </a:pPr>
            <a:r>
              <a:rPr lang="el-GR" dirty="0"/>
              <a:t>Μαζικός τουρισμός είναι η μετακίνηση μεγάλου αριθμού τουριστών. Η αρχή του είναι στη δεκαετία του 1960 από τις αναπτυγμένες χώρες της Βόρειας Ευρώπης προς τις Μεσογειακές χώρες. </a:t>
            </a:r>
          </a:p>
          <a:p>
            <a:pPr marL="0" indent="0">
              <a:buNone/>
            </a:pPr>
            <a:r>
              <a:rPr lang="el-GR" dirty="0"/>
              <a:t>Η βάση ανάπτυξης του μαζικού τουρισμού είναι το σύστημα </a:t>
            </a:r>
            <a:r>
              <a:rPr lang="el-GR" b="1" dirty="0"/>
              <a:t>GIT (</a:t>
            </a:r>
            <a:r>
              <a:rPr lang="el-GR" b="1" dirty="0" err="1"/>
              <a:t>group</a:t>
            </a:r>
            <a:r>
              <a:rPr lang="el-GR" b="1" dirty="0"/>
              <a:t> </a:t>
            </a:r>
            <a:r>
              <a:rPr lang="el-GR" b="1" dirty="0" err="1"/>
              <a:t>inclusive</a:t>
            </a:r>
            <a:r>
              <a:rPr lang="el-GR" b="1" dirty="0"/>
              <a:t> </a:t>
            </a:r>
            <a:r>
              <a:rPr lang="el-GR" b="1" dirty="0" err="1"/>
              <a:t>tours</a:t>
            </a:r>
            <a:r>
              <a:rPr lang="el-GR" b="1" dirty="0"/>
              <a:t> = οργανωμένο ταξίδι</a:t>
            </a:r>
            <a:r>
              <a:rPr lang="el-GR" dirty="0"/>
              <a:t>), το οποίο προσφέρει ολοκληρωμένες υπηρεσίες, δηλαδή πακέτα.</a:t>
            </a:r>
          </a:p>
          <a:p>
            <a:pPr marL="0" indent="0">
              <a:buNone/>
            </a:pPr>
            <a:endParaRPr lang="el-GR" dirty="0"/>
          </a:p>
          <a:p>
            <a:pPr marL="0" indent="0">
              <a:buNone/>
            </a:pPr>
            <a:endParaRPr lang="el-GR" dirty="0"/>
          </a:p>
          <a:p>
            <a:pPr marL="0" indent="0">
              <a:buNone/>
            </a:pPr>
            <a:r>
              <a:rPr lang="el-GR" dirty="0"/>
              <a:t>Τι περιλαμβάνει ένα οργανωμένο ταξίδι;</a:t>
            </a:r>
          </a:p>
        </p:txBody>
      </p:sp>
    </p:spTree>
    <p:extLst>
      <p:ext uri="{BB962C8B-B14F-4D97-AF65-F5344CB8AC3E}">
        <p14:creationId xmlns:p14="http://schemas.microsoft.com/office/powerpoint/2010/main" val="633063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4D0ADC-84E5-38A4-DBC8-60CFD5AC364E}"/>
              </a:ext>
            </a:extLst>
          </p:cNvPr>
          <p:cNvSpPr>
            <a:spLocks noGrp="1"/>
          </p:cNvSpPr>
          <p:nvPr>
            <p:ph type="title"/>
          </p:nvPr>
        </p:nvSpPr>
        <p:spPr/>
        <p:txBody>
          <a:bodyPr/>
          <a:lstStyle/>
          <a:p>
            <a:r>
              <a:rPr lang="el-GR" dirty="0"/>
              <a:t>ΜΑΖΙΚΟΣ ΤΟΥΡΙΣΜΟΣ</a:t>
            </a:r>
          </a:p>
        </p:txBody>
      </p:sp>
      <p:sp>
        <p:nvSpPr>
          <p:cNvPr id="3" name="Θέση περιεχομένου 2">
            <a:extLst>
              <a:ext uri="{FF2B5EF4-FFF2-40B4-BE49-F238E27FC236}">
                <a16:creationId xmlns:a16="http://schemas.microsoft.com/office/drawing/2014/main" id="{5C6B974F-6725-70A2-8F2D-A90B0172F293}"/>
              </a:ext>
            </a:extLst>
          </p:cNvPr>
          <p:cNvSpPr>
            <a:spLocks noGrp="1"/>
          </p:cNvSpPr>
          <p:nvPr>
            <p:ph idx="1"/>
          </p:nvPr>
        </p:nvSpPr>
        <p:spPr>
          <a:xfrm>
            <a:off x="646111" y="1630889"/>
            <a:ext cx="9806184" cy="4347881"/>
          </a:xfrm>
        </p:spPr>
        <p:txBody>
          <a:bodyPr>
            <a:normAutofit/>
          </a:bodyPr>
          <a:lstStyle/>
          <a:p>
            <a:pPr marL="0" indent="0">
              <a:buNone/>
            </a:pPr>
            <a:r>
              <a:rPr lang="el-GR" dirty="0"/>
              <a:t>Ένα οργανωμένο ταξίδι, που αγοράζει ο τουρίστας, συνήθως περιλαμβάνει τα εξής:</a:t>
            </a:r>
          </a:p>
          <a:p>
            <a:r>
              <a:rPr lang="el-GR" dirty="0"/>
              <a:t>Μεταφορά (μετάβαση και επιστροφή) στον τόπο προορισμού και στο κατάλυμα.</a:t>
            </a:r>
          </a:p>
          <a:p>
            <a:r>
              <a:rPr lang="el-GR" dirty="0"/>
              <a:t>Διαμονή σε ξενοδοχείο ή άλλο κατάλυμα.</a:t>
            </a:r>
          </a:p>
          <a:p>
            <a:r>
              <a:rPr lang="el-GR" dirty="0"/>
              <a:t>Διατροφή (πλήρης ή ορισμένα γεύματα).</a:t>
            </a:r>
          </a:p>
          <a:p>
            <a:r>
              <a:rPr lang="el-GR" dirty="0"/>
              <a:t>Διασκέδαση.</a:t>
            </a:r>
          </a:p>
          <a:p>
            <a:r>
              <a:rPr lang="el-GR" dirty="0"/>
              <a:t>Ξεναγήσεις σε μουσεία και αξιοθέατα.</a:t>
            </a:r>
          </a:p>
          <a:p>
            <a:pPr marL="0" indent="0">
              <a:buNone/>
            </a:pPr>
            <a:endParaRPr lang="el-GR" dirty="0"/>
          </a:p>
          <a:p>
            <a:pPr marL="0" indent="0">
              <a:buNone/>
            </a:pPr>
            <a:r>
              <a:rPr lang="el-GR" dirty="0"/>
              <a:t>Πολλές φορές στην τιμή περιλαμβάνονται και άλλες υπηρεσίες όπως: οι εκδρομές, η ενοικίαση αυτοκινήτων, η συμμετοχή σε πολιτιστικές εκδηλώσεις. </a:t>
            </a:r>
          </a:p>
        </p:txBody>
      </p:sp>
    </p:spTree>
    <p:extLst>
      <p:ext uri="{BB962C8B-B14F-4D97-AF65-F5344CB8AC3E}">
        <p14:creationId xmlns:p14="http://schemas.microsoft.com/office/powerpoint/2010/main" val="67087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2402A9-635C-6882-9536-DED2CA0E11F8}"/>
              </a:ext>
            </a:extLst>
          </p:cNvPr>
          <p:cNvSpPr>
            <a:spLocks noGrp="1"/>
          </p:cNvSpPr>
          <p:nvPr>
            <p:ph type="title"/>
          </p:nvPr>
        </p:nvSpPr>
        <p:spPr/>
        <p:txBody>
          <a:bodyPr/>
          <a:lstStyle/>
          <a:p>
            <a:r>
              <a:rPr lang="el-GR" dirty="0"/>
              <a:t>ΜΑΖΙΚΟΣ ΤΟΥΡΙΣΜΟΣ</a:t>
            </a:r>
          </a:p>
        </p:txBody>
      </p:sp>
      <p:sp>
        <p:nvSpPr>
          <p:cNvPr id="3" name="Θέση περιεχομένου 2">
            <a:extLst>
              <a:ext uri="{FF2B5EF4-FFF2-40B4-BE49-F238E27FC236}">
                <a16:creationId xmlns:a16="http://schemas.microsoft.com/office/drawing/2014/main" id="{1F2AF024-AAA6-C5C9-B837-3E43D9574CB0}"/>
              </a:ext>
            </a:extLst>
          </p:cNvPr>
          <p:cNvSpPr>
            <a:spLocks noGrp="1"/>
          </p:cNvSpPr>
          <p:nvPr>
            <p:ph idx="1"/>
          </p:nvPr>
        </p:nvSpPr>
        <p:spPr>
          <a:xfrm>
            <a:off x="1103312" y="2052918"/>
            <a:ext cx="9404723" cy="4195481"/>
          </a:xfrm>
        </p:spPr>
        <p:txBody>
          <a:bodyPr/>
          <a:lstStyle/>
          <a:p>
            <a:pPr marL="0" indent="0">
              <a:buNone/>
            </a:pPr>
            <a:r>
              <a:rPr lang="el-GR" dirty="0"/>
              <a:t>Οι εταιρείες που προσφέρουν τις παραπάνω υπηρεσίες είναι γραφεία ταξιδιών του εξωτερικού που ονομάζονται </a:t>
            </a:r>
            <a:r>
              <a:rPr lang="el-GR" dirty="0" err="1"/>
              <a:t>tour</a:t>
            </a:r>
            <a:r>
              <a:rPr lang="el-GR" dirty="0"/>
              <a:t> </a:t>
            </a:r>
            <a:r>
              <a:rPr lang="el-GR" dirty="0" err="1"/>
              <a:t>operators</a:t>
            </a:r>
            <a:r>
              <a:rPr lang="el-GR" dirty="0"/>
              <a:t>. Στην Ελλάδα υπάρχουν τουριστικά γραφεία, στα μεγάλα αστικά κέντρα, που προωθούν οργανωμένα ταξίδια είτε στο εσωτερικό είτε στο εξωτερικό.</a:t>
            </a:r>
          </a:p>
          <a:p>
            <a:pPr marL="0" indent="0">
              <a:buNone/>
            </a:pPr>
            <a:endParaRPr lang="el-GR" dirty="0"/>
          </a:p>
          <a:p>
            <a:pPr marL="0" indent="0">
              <a:buNone/>
            </a:pPr>
            <a:r>
              <a:rPr lang="el-GR" dirty="0"/>
              <a:t>Σήμερα ο μαζικός τουρισμός κατηγορείται και χαρακτηρίζεται ως τερατούργημα και ως μια τουριστική τακτική που δεν έχει στην ουσία κανένα αντισταθμιστικό όφελος για τον τουριστικό προορισμό, τον ντόπιο πληθυσμό και το φυσικό και ανθρωπογενές περιβάλλον. Οι φυσικοί και οι πολιτιστικοί πόροι εμπορευματοποιούνται και </a:t>
            </a:r>
            <a:r>
              <a:rPr lang="el-GR" dirty="0" err="1"/>
              <a:t>υπερεκμεταλλεύονται</a:t>
            </a:r>
            <a:r>
              <a:rPr lang="el-GR" dirty="0"/>
              <a:t> χωρίς να λαμβάνονται μέτρα προστασίας και βιωσιμότητάς τους</a:t>
            </a:r>
          </a:p>
        </p:txBody>
      </p:sp>
    </p:spTree>
    <p:extLst>
      <p:ext uri="{BB962C8B-B14F-4D97-AF65-F5344CB8AC3E}">
        <p14:creationId xmlns:p14="http://schemas.microsoft.com/office/powerpoint/2010/main" val="2702497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B3360F-7DF6-E20E-0676-C14BD2545FF7}"/>
              </a:ext>
            </a:extLst>
          </p:cNvPr>
          <p:cNvSpPr>
            <a:spLocks noGrp="1"/>
          </p:cNvSpPr>
          <p:nvPr>
            <p:ph type="title"/>
          </p:nvPr>
        </p:nvSpPr>
        <p:spPr/>
        <p:txBody>
          <a:bodyPr/>
          <a:lstStyle/>
          <a:p>
            <a:r>
              <a:rPr lang="el-GR" dirty="0"/>
              <a:t>ΜΑΖΙΚΟΣ ΤΟΥΡΙΣΜΟΣ</a:t>
            </a:r>
          </a:p>
        </p:txBody>
      </p:sp>
      <p:sp>
        <p:nvSpPr>
          <p:cNvPr id="3" name="Θέση περιεχομένου 2">
            <a:extLst>
              <a:ext uri="{FF2B5EF4-FFF2-40B4-BE49-F238E27FC236}">
                <a16:creationId xmlns:a16="http://schemas.microsoft.com/office/drawing/2014/main" id="{6464BD34-607A-35C0-09B2-088D1DE4DE57}"/>
              </a:ext>
            </a:extLst>
          </p:cNvPr>
          <p:cNvSpPr>
            <a:spLocks noGrp="1"/>
          </p:cNvSpPr>
          <p:nvPr>
            <p:ph idx="1"/>
          </p:nvPr>
        </p:nvSpPr>
        <p:spPr>
          <a:xfrm>
            <a:off x="984738" y="1364566"/>
            <a:ext cx="9762979" cy="5040716"/>
          </a:xfrm>
        </p:spPr>
        <p:txBody>
          <a:bodyPr>
            <a:normAutofit lnSpcReduction="10000"/>
          </a:bodyPr>
          <a:lstStyle/>
          <a:p>
            <a:endParaRPr lang="el-GR" dirty="0"/>
          </a:p>
          <a:p>
            <a:pPr marL="0" indent="0">
              <a:buNone/>
            </a:pPr>
            <a:r>
              <a:rPr lang="el-GR" dirty="0"/>
              <a:t>Οι βασικοί παράγοντες που επηρέασαν και επηρεάζουν την ανάπτυξη του μαζικού τουρισμού στην Ελλάδα είναι εσωτερικοί και εξωτερικοί. </a:t>
            </a:r>
          </a:p>
          <a:p>
            <a:pPr marL="0" indent="0">
              <a:buNone/>
            </a:pPr>
            <a:r>
              <a:rPr lang="el-GR" b="1" dirty="0"/>
              <a:t>Εσωτερικοί παράγοντες </a:t>
            </a:r>
            <a:r>
              <a:rPr lang="el-GR" dirty="0"/>
              <a:t>είναι: • η θέσπιση κινήτρων για προσέλκυση επενδυτών στον τουριστικό τομέα. • η βελτίωση της γενικής υποδομής της χώρας (αεροδρόμια, λιμάνια, δρόμοι) αλλά και της τουριστικής (ξενοδοχεία, τουριστικά γραφεία, εστιατόρια). • η αξιοποίηση του ιστορικού και αρχαιολογικού πλούτου και της πολιτιστικής κληρονομιάς. • η εκμετάλλευση του κλίματος, της φυσικής ομορφιάς και των ακτών του τόπου. </a:t>
            </a:r>
          </a:p>
          <a:p>
            <a:pPr marL="0" indent="0">
              <a:buNone/>
            </a:pPr>
            <a:r>
              <a:rPr lang="el-GR" b="1" dirty="0"/>
              <a:t>Εξωτερικοί παράγοντες </a:t>
            </a:r>
            <a:r>
              <a:rPr lang="el-GR" dirty="0"/>
              <a:t>που συντελούν στην τουριστική ανάπτυξη είναι: • Η δημιουργία μεγάλων ταξιδιωτικών οργανισμών (</a:t>
            </a:r>
            <a:r>
              <a:rPr lang="el-GR" dirty="0" err="1"/>
              <a:t>tour</a:t>
            </a:r>
            <a:r>
              <a:rPr lang="el-GR" dirty="0"/>
              <a:t> </a:t>
            </a:r>
            <a:r>
              <a:rPr lang="el-GR" dirty="0" err="1"/>
              <a:t>operators</a:t>
            </a:r>
            <a:r>
              <a:rPr lang="el-GR" dirty="0"/>
              <a:t>) οι οποίοι παίζουν σημαντικό ρόλο στη μαζικοποίηση του τουρισμού. • Οι πτήσεις </a:t>
            </a:r>
            <a:r>
              <a:rPr lang="el-GR" dirty="0" err="1"/>
              <a:t>charters</a:t>
            </a:r>
            <a:r>
              <a:rPr lang="el-GR" dirty="0"/>
              <a:t> που επιδρούν στη μείωση του κόστους του ταξιδιού. • Η αύξηση του ελεύθερου χρόνου των εργαζομένων. • Η ανάγκη απόδρασης από τις καθημερινές ασχολίες και η αναζήτηση νέων ενδιαφερόντων.</a:t>
            </a:r>
          </a:p>
        </p:txBody>
      </p:sp>
    </p:spTree>
    <p:extLst>
      <p:ext uri="{BB962C8B-B14F-4D97-AF65-F5344CB8AC3E}">
        <p14:creationId xmlns:p14="http://schemas.microsoft.com/office/powerpoint/2010/main" val="2423190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2C2DAF-3F0A-CAB5-2ECA-8D6480A72069}"/>
              </a:ext>
            </a:extLst>
          </p:cNvPr>
          <p:cNvSpPr>
            <a:spLocks noGrp="1"/>
          </p:cNvSpPr>
          <p:nvPr>
            <p:ph type="title"/>
          </p:nvPr>
        </p:nvSpPr>
        <p:spPr/>
        <p:txBody>
          <a:bodyPr/>
          <a:lstStyle/>
          <a:p>
            <a:r>
              <a:rPr lang="en-US" dirty="0"/>
              <a:t>ANA</a:t>
            </a:r>
            <a:r>
              <a:rPr lang="el-GR" dirty="0"/>
              <a:t>ΠΤΥΞΗ ΜΑΖΙΚΟΥ ΤΟΥΡΙΣΜΟΥ</a:t>
            </a:r>
          </a:p>
        </p:txBody>
      </p:sp>
      <p:sp>
        <p:nvSpPr>
          <p:cNvPr id="3" name="Θέση περιεχομένου 2">
            <a:extLst>
              <a:ext uri="{FF2B5EF4-FFF2-40B4-BE49-F238E27FC236}">
                <a16:creationId xmlns:a16="http://schemas.microsoft.com/office/drawing/2014/main" id="{F2EE0CA9-B23D-11ED-9707-B4F3CC551098}"/>
              </a:ext>
            </a:extLst>
          </p:cNvPr>
          <p:cNvSpPr>
            <a:spLocks noGrp="1"/>
          </p:cNvSpPr>
          <p:nvPr>
            <p:ph idx="1"/>
          </p:nvPr>
        </p:nvSpPr>
        <p:spPr>
          <a:xfrm>
            <a:off x="1103312" y="1674056"/>
            <a:ext cx="9813217" cy="4574344"/>
          </a:xfrm>
        </p:spPr>
        <p:txBody>
          <a:bodyPr>
            <a:normAutofit fontScale="92500" lnSpcReduction="20000"/>
          </a:bodyPr>
          <a:lstStyle/>
          <a:p>
            <a:pPr marL="0" indent="0">
              <a:buNone/>
            </a:pPr>
            <a:r>
              <a:rPr lang="el-GR" dirty="0"/>
              <a:t>Τα θετικά αποτελέσματα είναι ότι:</a:t>
            </a:r>
          </a:p>
          <a:p>
            <a:r>
              <a:rPr lang="el-GR" dirty="0"/>
              <a:t>Συμβάλλει άμεσα ή έμμεσα στο ΑΕΠ (Ακαθάριστο Εγχώριο Προϊόν).</a:t>
            </a:r>
          </a:p>
          <a:p>
            <a:r>
              <a:rPr lang="el-GR" dirty="0"/>
              <a:t>Συμβάλλει στην αύξηση της απασχόλησης.</a:t>
            </a:r>
          </a:p>
          <a:p>
            <a:r>
              <a:rPr lang="el-GR" dirty="0"/>
              <a:t>Ο τουρισμός καθίσταται το «κλειδί» για την περιφερειακή ανάπτυξη.</a:t>
            </a:r>
          </a:p>
          <a:p>
            <a:endParaRPr lang="el-GR" dirty="0"/>
          </a:p>
          <a:p>
            <a:pPr marL="0" indent="0">
              <a:buNone/>
            </a:pPr>
            <a:r>
              <a:rPr lang="el-GR" dirty="0"/>
              <a:t>Ως αρνητικά αποτελέσματα της τουριστικής ανάπτυξης θεωρούνται:</a:t>
            </a:r>
          </a:p>
          <a:p>
            <a:r>
              <a:rPr lang="el-GR" dirty="0"/>
              <a:t>Η </a:t>
            </a:r>
            <a:r>
              <a:rPr lang="el-GR" dirty="0" err="1"/>
              <a:t>υπερσυγκέντρωση</a:t>
            </a:r>
            <a:r>
              <a:rPr lang="el-GR" dirty="0"/>
              <a:t> της τουριστικής προσφοράς σ’ ορισμένους πόλους έλξης.</a:t>
            </a:r>
          </a:p>
          <a:p>
            <a:r>
              <a:rPr lang="el-GR" dirty="0"/>
              <a:t>Η υψηλή εποχικότητα της ζήτησης.</a:t>
            </a:r>
          </a:p>
          <a:p>
            <a:r>
              <a:rPr lang="el-GR" dirty="0"/>
              <a:t>Η εγκατάλειψη του πρωτογενούς τομέα της παραγωγής.</a:t>
            </a:r>
          </a:p>
          <a:p>
            <a:r>
              <a:rPr lang="el-GR" dirty="0"/>
              <a:t>Η άναρχη αστικοποίηση και δόμηση πολλών κυρίως παράκτιων περιοχών.</a:t>
            </a:r>
          </a:p>
          <a:p>
            <a:r>
              <a:rPr lang="el-GR" dirty="0"/>
              <a:t>Η </a:t>
            </a:r>
            <a:r>
              <a:rPr lang="el-GR" dirty="0" err="1"/>
              <a:t>υπερεκμετάλλευση</a:t>
            </a:r>
            <a:r>
              <a:rPr lang="el-GR" dirty="0"/>
              <a:t> και καταστροφή του φυσικού περιβάλλοντος.</a:t>
            </a:r>
          </a:p>
          <a:p>
            <a:r>
              <a:rPr lang="el-GR" dirty="0"/>
              <a:t>Η υποβάθμιση της τουριστικής προσφοράς και των υπηρεσιών.</a:t>
            </a:r>
          </a:p>
        </p:txBody>
      </p:sp>
    </p:spTree>
    <p:extLst>
      <p:ext uri="{BB962C8B-B14F-4D97-AF65-F5344CB8AC3E}">
        <p14:creationId xmlns:p14="http://schemas.microsoft.com/office/powerpoint/2010/main" val="27474114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23</TotalTime>
  <Words>687</Words>
  <Application>Microsoft Office PowerPoint</Application>
  <PresentationFormat>Ευρεία οθόνη</PresentationFormat>
  <Paragraphs>51</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Century Gothic</vt:lpstr>
      <vt:lpstr>Wingdings 3</vt:lpstr>
      <vt:lpstr>Ιόν</vt:lpstr>
      <vt:lpstr>Μορφές τουρισμού</vt:lpstr>
      <vt:lpstr>ΑΤΟΜΙΚΟΣ ΤΟΥΡΙΣΜΟΣ</vt:lpstr>
      <vt:lpstr>ΟΙΚΟΓΕΝΕΙΑΚΟΣ ΤΟΥΡΙΣΜΟΣ</vt:lpstr>
      <vt:lpstr>ΜΑΖΙΚΟΣ ΤΟΥΡΙΣΜΟΣ</vt:lpstr>
      <vt:lpstr>ΜΑΖΙΚΟΣ ΤΟΥΡΙΣΜΟΣ</vt:lpstr>
      <vt:lpstr>ΜΑΖΙΚΟΣ ΤΟΥΡΙΣΜΟΣ</vt:lpstr>
      <vt:lpstr>ΜΑΖΙΚΟΣ ΤΟΥΡΙΣΜΟΣ</vt:lpstr>
      <vt:lpstr>ANAΠΤΥΞΗ ΜΑΖΙΚΟΥ ΤΟΥΡΙΣΜΟΥ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Μορφές τουρισμού</dc:title>
  <dc:creator>User</dc:creator>
  <cp:lastModifiedBy>User</cp:lastModifiedBy>
  <cp:revision>1</cp:revision>
  <dcterms:created xsi:type="dcterms:W3CDTF">2023-10-31T19:54:39Z</dcterms:created>
  <dcterms:modified xsi:type="dcterms:W3CDTF">2023-10-31T20:18:14Z</dcterms:modified>
</cp:coreProperties>
</file>