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56" r:id="rId2"/>
    <p:sldId id="257" r:id="rId3"/>
    <p:sldId id="271" r:id="rId4"/>
    <p:sldId id="259" r:id="rId5"/>
    <p:sldId id="260" r:id="rId6"/>
    <p:sldId id="261" r:id="rId7"/>
    <p:sldId id="266" r:id="rId8"/>
    <p:sldId id="267" r:id="rId9"/>
    <p:sldId id="262" r:id="rId10"/>
    <p:sldId id="263" r:id="rId11"/>
    <p:sldId id="269" r:id="rId12"/>
    <p:sldId id="270" r:id="rId13"/>
    <p:sldId id="268" r:id="rId14"/>
    <p:sldId id="265" r:id="rId15"/>
  </p:sldIdLst>
  <p:sldSz cx="14630400" cy="8229600"/>
  <p:notesSz cx="8229600" cy="14630400"/>
  <p:embeddedFontLst>
    <p:embeddedFont>
      <p:font typeface="Calibri" panose="020F0502020204030204" pitchFamily="34" charset="0"/>
      <p:regular r:id="rId17"/>
      <p:bold r:id="rId18"/>
      <p:italic r:id="rId19"/>
      <p:boldItalic r:id="rId20"/>
    </p:embeddedFont>
    <p:embeddedFont>
      <p:font typeface="Fraunces Extra Bold" panose="020B0604020202020204" charset="0"/>
      <p:regular r:id="rId21"/>
    </p:embeddedFont>
    <p:embeddedFont>
      <p:font typeface="Nobile" panose="020B0604020202020204" charset="0"/>
      <p:regular r:id="rId22"/>
    </p:embeddedFont>
  </p:embeddedFont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59" d="100"/>
          <a:sy n="59" d="100"/>
        </p:scale>
        <p:origin x="69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1434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1372136" y="2368596"/>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Μέθοδοι Εκπαίδευσης Προσωπικού στις Επιχειρήσεις</a:t>
            </a:r>
            <a:endParaRPr lang="en-US" sz="4450" dirty="0"/>
          </a:p>
        </p:txBody>
      </p:sp>
      <p:sp>
        <p:nvSpPr>
          <p:cNvPr id="5" name="Shape 2"/>
          <p:cNvSpPr/>
          <p:nvPr/>
        </p:nvSpPr>
        <p:spPr>
          <a:xfrm>
            <a:off x="793790" y="6019919"/>
            <a:ext cx="362903" cy="362903"/>
          </a:xfrm>
          <a:prstGeom prst="roundRect">
            <a:avLst>
              <a:gd name="adj" fmla="val 25194296"/>
            </a:avLst>
          </a:prstGeom>
          <a:noFill/>
          <a:ln w="7620">
            <a:solidFill>
              <a:srgbClr val="FFFFFF"/>
            </a:solidFill>
            <a:prstDash val="solid"/>
          </a:ln>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760571"/>
            <a:ext cx="11920537"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Mentoring: Μακροπρόθεσμη Καθοδήγηση</a:t>
            </a:r>
            <a:endParaRPr lang="en-US" sz="4450" dirty="0"/>
          </a:p>
        </p:txBody>
      </p:sp>
      <p:sp>
        <p:nvSpPr>
          <p:cNvPr id="3" name="Text 1"/>
          <p:cNvSpPr/>
          <p:nvPr/>
        </p:nvSpPr>
        <p:spPr>
          <a:xfrm>
            <a:off x="1743789" y="4028242"/>
            <a:ext cx="2835235" cy="354330"/>
          </a:xfrm>
          <a:prstGeom prst="rect">
            <a:avLst/>
          </a:prstGeom>
          <a:noFill/>
          <a:ln/>
        </p:spPr>
        <p:txBody>
          <a:bodyPr wrap="none" lIns="0" tIns="0" rIns="0" bIns="0" rtlCol="0" anchor="t"/>
          <a:lstStyle/>
          <a:p>
            <a:pPr marL="0" indent="0" algn="r">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Μακροπρόθεσμο</a:t>
            </a:r>
            <a:endParaRPr lang="en-US" sz="2200" dirty="0"/>
          </a:p>
        </p:txBody>
      </p:sp>
      <p:pic>
        <p:nvPicPr>
          <p:cNvPr id="4" name="Image 0" descr="preencoded.png"/>
          <p:cNvPicPr>
            <a:picLocks noChangeAspect="1"/>
          </p:cNvPicPr>
          <p:nvPr/>
        </p:nvPicPr>
        <p:blipFill>
          <a:blip r:embed="rId3"/>
          <a:stretch>
            <a:fillRect/>
          </a:stretch>
        </p:blipFill>
        <p:spPr>
          <a:xfrm>
            <a:off x="5032653" y="1922978"/>
            <a:ext cx="4564975" cy="4564975"/>
          </a:xfrm>
          <a:prstGeom prst="rect">
            <a:avLst/>
          </a:prstGeom>
        </p:spPr>
      </p:pic>
      <p:sp>
        <p:nvSpPr>
          <p:cNvPr id="5" name="Text 2"/>
          <p:cNvSpPr/>
          <p:nvPr/>
        </p:nvSpPr>
        <p:spPr>
          <a:xfrm>
            <a:off x="5670352" y="3703915"/>
            <a:ext cx="141446" cy="453509"/>
          </a:xfrm>
          <a:prstGeom prst="rect">
            <a:avLst/>
          </a:prstGeom>
          <a:noFill/>
          <a:ln/>
        </p:spPr>
        <p:txBody>
          <a:bodyPr wrap="none" lIns="0" tIns="0" rIns="0" bIns="0" rtlCol="0" anchor="t"/>
          <a:lstStyle/>
          <a:p>
            <a:pPr marL="0" indent="0">
              <a:lnSpc>
                <a:spcPts val="3550"/>
              </a:lnSpc>
              <a:buNone/>
            </a:pPr>
            <a:r>
              <a:rPr lang="en-US" sz="2200" b="1" dirty="0">
                <a:solidFill>
                  <a:srgbClr val="405449"/>
                </a:solidFill>
                <a:latin typeface="Fraunces Extra Bold" pitchFamily="34" charset="0"/>
                <a:ea typeface="Fraunces Extra Bold" pitchFamily="34" charset="-122"/>
                <a:cs typeface="Fraunces Extra Bold" pitchFamily="34" charset="-120"/>
              </a:rPr>
              <a:t>1</a:t>
            </a:r>
            <a:endParaRPr lang="en-US" sz="2200" dirty="0"/>
          </a:p>
        </p:txBody>
      </p:sp>
      <p:sp>
        <p:nvSpPr>
          <p:cNvPr id="6" name="Text 3"/>
          <p:cNvSpPr/>
          <p:nvPr/>
        </p:nvSpPr>
        <p:spPr>
          <a:xfrm>
            <a:off x="9937790" y="2802017"/>
            <a:ext cx="3671173"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Επαγγελματική ανάπτυξη</a:t>
            </a:r>
            <a:endParaRPr lang="en-US" sz="2200" dirty="0"/>
          </a:p>
        </p:txBody>
      </p:sp>
      <p:pic>
        <p:nvPicPr>
          <p:cNvPr id="7" name="Image 1" descr="preencoded.png"/>
          <p:cNvPicPr>
            <a:picLocks noChangeAspect="1"/>
          </p:cNvPicPr>
          <p:nvPr/>
        </p:nvPicPr>
        <p:blipFill>
          <a:blip r:embed="rId4"/>
          <a:stretch>
            <a:fillRect/>
          </a:stretch>
        </p:blipFill>
        <p:spPr>
          <a:xfrm>
            <a:off x="5032653" y="1922978"/>
            <a:ext cx="4564975" cy="4564975"/>
          </a:xfrm>
          <a:prstGeom prst="rect">
            <a:avLst/>
          </a:prstGeom>
        </p:spPr>
      </p:pic>
      <p:sp>
        <p:nvSpPr>
          <p:cNvPr id="8" name="Text 4"/>
          <p:cNvSpPr/>
          <p:nvPr/>
        </p:nvSpPr>
        <p:spPr>
          <a:xfrm>
            <a:off x="8247340" y="2752844"/>
            <a:ext cx="185261" cy="453509"/>
          </a:xfrm>
          <a:prstGeom prst="rect">
            <a:avLst/>
          </a:prstGeom>
          <a:noFill/>
          <a:ln/>
        </p:spPr>
        <p:txBody>
          <a:bodyPr wrap="none" lIns="0" tIns="0" rIns="0" bIns="0" rtlCol="0" anchor="t"/>
          <a:lstStyle/>
          <a:p>
            <a:pPr marL="0" indent="0">
              <a:lnSpc>
                <a:spcPts val="3550"/>
              </a:lnSpc>
              <a:buNone/>
            </a:pPr>
            <a:r>
              <a:rPr lang="en-US" sz="2200" b="1" dirty="0">
                <a:solidFill>
                  <a:srgbClr val="405449"/>
                </a:solidFill>
                <a:latin typeface="Fraunces Extra Bold" pitchFamily="34" charset="0"/>
                <a:ea typeface="Fraunces Extra Bold" pitchFamily="34" charset="-122"/>
                <a:cs typeface="Fraunces Extra Bold" pitchFamily="34" charset="-120"/>
              </a:rPr>
              <a:t>2</a:t>
            </a:r>
            <a:endParaRPr lang="en-US" sz="2200" dirty="0"/>
          </a:p>
        </p:txBody>
      </p:sp>
      <p:sp>
        <p:nvSpPr>
          <p:cNvPr id="9" name="Text 5"/>
          <p:cNvSpPr/>
          <p:nvPr/>
        </p:nvSpPr>
        <p:spPr>
          <a:xfrm>
            <a:off x="9937790" y="5254585"/>
            <a:ext cx="3257312"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Ανεπίσημη διαδικασία</a:t>
            </a:r>
            <a:endParaRPr lang="en-US" sz="2200" dirty="0"/>
          </a:p>
        </p:txBody>
      </p:sp>
      <p:pic>
        <p:nvPicPr>
          <p:cNvPr id="10" name="Image 2" descr="preencoded.png"/>
          <p:cNvPicPr>
            <a:picLocks noChangeAspect="1"/>
          </p:cNvPicPr>
          <p:nvPr/>
        </p:nvPicPr>
        <p:blipFill>
          <a:blip r:embed="rId5"/>
          <a:stretch>
            <a:fillRect/>
          </a:stretch>
        </p:blipFill>
        <p:spPr>
          <a:xfrm>
            <a:off x="5032653" y="1922978"/>
            <a:ext cx="4564975" cy="4564975"/>
          </a:xfrm>
          <a:prstGeom prst="rect">
            <a:avLst/>
          </a:prstGeom>
        </p:spPr>
      </p:pic>
      <p:sp>
        <p:nvSpPr>
          <p:cNvPr id="11" name="Text 6"/>
          <p:cNvSpPr/>
          <p:nvPr/>
        </p:nvSpPr>
        <p:spPr>
          <a:xfrm>
            <a:off x="7778591" y="5479018"/>
            <a:ext cx="171212" cy="453509"/>
          </a:xfrm>
          <a:prstGeom prst="rect">
            <a:avLst/>
          </a:prstGeom>
          <a:noFill/>
          <a:ln/>
        </p:spPr>
        <p:txBody>
          <a:bodyPr wrap="none" lIns="0" tIns="0" rIns="0" bIns="0" rtlCol="0" anchor="t"/>
          <a:lstStyle/>
          <a:p>
            <a:pPr marL="0" indent="0">
              <a:lnSpc>
                <a:spcPts val="3550"/>
              </a:lnSpc>
              <a:buNone/>
            </a:pPr>
            <a:r>
              <a:rPr lang="en-US" sz="2200" b="1" dirty="0">
                <a:solidFill>
                  <a:srgbClr val="405449"/>
                </a:solidFill>
                <a:latin typeface="Fraunces Extra Bold" pitchFamily="34" charset="0"/>
                <a:ea typeface="Fraunces Extra Bold" pitchFamily="34" charset="-122"/>
                <a:cs typeface="Fraunces Extra Bold" pitchFamily="34" charset="-120"/>
              </a:rPr>
              <a:t>3</a:t>
            </a:r>
            <a:endParaRPr lang="en-US" sz="2200" dirty="0"/>
          </a:p>
        </p:txBody>
      </p:sp>
      <p:sp>
        <p:nvSpPr>
          <p:cNvPr id="12" name="Text 7"/>
          <p:cNvSpPr/>
          <p:nvPr/>
        </p:nvSpPr>
        <p:spPr>
          <a:xfrm>
            <a:off x="793790" y="6743105"/>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Είναι μακροπρόθεσμη σχέση καθοδήγησης. Στοχεύει στη συνολική επαγγελματική ανάπτυξη. Έχει μια πιο ανεπίσημη και ευρεία προοπτική.</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3BF588-6783-5E4B-73B0-45C80DC0C546}"/>
              </a:ext>
            </a:extLst>
          </p:cNvPr>
          <p:cNvSpPr txBox="1"/>
          <p:nvPr/>
        </p:nvSpPr>
        <p:spPr>
          <a:xfrm>
            <a:off x="1306287" y="2057400"/>
            <a:ext cx="11593284" cy="5262979"/>
          </a:xfrm>
          <a:prstGeom prst="rect">
            <a:avLst/>
          </a:prstGeom>
          <a:noFill/>
        </p:spPr>
        <p:txBody>
          <a:bodyPr wrap="square">
            <a:spAutoFit/>
          </a:bodyPr>
          <a:lstStyle/>
          <a:p>
            <a:r>
              <a:rPr lang="el-GR" altLang="el-GR" sz="2400" dirty="0"/>
              <a:t>Ο </a:t>
            </a:r>
            <a:r>
              <a:rPr lang="el-GR" altLang="el-GR" sz="2400" dirty="0" err="1"/>
              <a:t>coach</a:t>
            </a:r>
            <a:r>
              <a:rPr lang="el-GR" altLang="el-GR" sz="2400" dirty="0"/>
              <a:t> είναι ένας επαγγελματίας που προέρχεται κυρίως εκτός της εταιρείας και έχει λάβει σαφώς εξειδικευμένη εκπαίδευση για να καθοδηγεί τα στελέχη με τα οποία συνεργάζεται. Ο μέντορας από την άλλη, συνήθως είναι κάποιο ανώτερο στέλεχος της εταιρείας με αρκετά χρόνια επαγγελματικής εργασιακής εμπειρίας.</a:t>
            </a:r>
            <a:endParaRPr lang="en-US" altLang="el-GR" sz="2400" dirty="0"/>
          </a:p>
          <a:p>
            <a:endParaRPr lang="el-GR" altLang="el-GR" sz="2400" dirty="0"/>
          </a:p>
          <a:p>
            <a:r>
              <a:rPr lang="el-GR" altLang="el-GR" sz="2400" dirty="0"/>
              <a:t>Ο Μέντορας μπορεί να πάρει το ρόλο «του δικηγόρου του Διαβόλου» για να προκαλέσει τις πεποιθήσεις και να τσεκάρει την δέσμευση του </a:t>
            </a:r>
            <a:r>
              <a:rPr lang="el-GR" altLang="el-GR" sz="2400" dirty="0" err="1"/>
              <a:t>συμβουλευόμενου</a:t>
            </a:r>
            <a:r>
              <a:rPr lang="el-GR" altLang="el-GR" sz="2400" dirty="0"/>
              <a:t>. Η σχέση είναι ένας προς έναν. Από την άλλη ο </a:t>
            </a:r>
            <a:r>
              <a:rPr lang="el-GR" altLang="el-GR" sz="2400" dirty="0" err="1"/>
              <a:t>coach</a:t>
            </a:r>
            <a:r>
              <a:rPr lang="el-GR" altLang="el-GR" sz="2400" dirty="0"/>
              <a:t> συνεργάζεται με τον </a:t>
            </a:r>
            <a:r>
              <a:rPr lang="el-GR" altLang="el-GR" sz="2400" dirty="0" err="1"/>
              <a:t>συμβουλευόμενο</a:t>
            </a:r>
            <a:r>
              <a:rPr lang="el-GR" altLang="el-GR" sz="2400" dirty="0"/>
              <a:t> στην αντιμετώπιση προβλημάτων και στην ανάπτυξη δεξιοτήτων.</a:t>
            </a:r>
            <a:endParaRPr lang="en-US" altLang="el-GR" sz="2400" dirty="0"/>
          </a:p>
          <a:p>
            <a:endParaRPr lang="el-GR" altLang="el-GR" sz="2400" dirty="0"/>
          </a:p>
          <a:p>
            <a:r>
              <a:rPr lang="el-GR" altLang="el-GR" sz="2400" dirty="0"/>
              <a:t>Το </a:t>
            </a:r>
            <a:r>
              <a:rPr lang="el-GR" altLang="el-GR" sz="2400" dirty="0" err="1"/>
              <a:t>mentoring</a:t>
            </a:r>
            <a:r>
              <a:rPr lang="el-GR" altLang="el-GR" sz="2400" dirty="0"/>
              <a:t> εστιάζει σε ένα συγκεκριμένο αντικείμενο όπως </a:t>
            </a:r>
            <a:r>
              <a:rPr lang="el-GR" altLang="el-GR" sz="2400" dirty="0" err="1"/>
              <a:t>marketing</a:t>
            </a:r>
            <a:r>
              <a:rPr lang="el-GR" altLang="el-GR" sz="2400" dirty="0"/>
              <a:t>, οικονομικά καθώς αποτελεί μετάδοση εμπειρίας που διαθέτει ο μέντορας πάνω σε ένα συγκεκριμένο τομέα.</a:t>
            </a:r>
          </a:p>
          <a:p>
            <a:r>
              <a:rPr lang="el-GR" altLang="el-GR" sz="2400" dirty="0"/>
              <a:t>Το </a:t>
            </a:r>
            <a:r>
              <a:rPr lang="el-GR" altLang="el-GR" sz="2400" dirty="0" err="1"/>
              <a:t>mentoring</a:t>
            </a:r>
            <a:r>
              <a:rPr lang="el-GR" altLang="el-GR" sz="2400" dirty="0"/>
              <a:t> στηρίζεται στη μετάδοση γνώσης η οποία προέρχεται από την εμπειρία του μέντορα.</a:t>
            </a:r>
            <a:endParaRPr lang="el-GR" sz="2400" dirty="0"/>
          </a:p>
        </p:txBody>
      </p:sp>
      <p:sp>
        <p:nvSpPr>
          <p:cNvPr id="4" name="Text 0">
            <a:extLst>
              <a:ext uri="{FF2B5EF4-FFF2-40B4-BE49-F238E27FC236}">
                <a16:creationId xmlns:a16="http://schemas.microsoft.com/office/drawing/2014/main" id="{0CBD0AEC-9A6B-A258-E37B-C9C6A5469893}"/>
              </a:ext>
            </a:extLst>
          </p:cNvPr>
          <p:cNvSpPr/>
          <p:nvPr/>
        </p:nvSpPr>
        <p:spPr>
          <a:xfrm>
            <a:off x="793790" y="682704"/>
            <a:ext cx="10075307"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Coaching</a:t>
            </a:r>
            <a:r>
              <a:rPr lang="el-GR" sz="4450" b="1" dirty="0">
                <a:solidFill>
                  <a:srgbClr val="3B4540"/>
                </a:solidFill>
                <a:latin typeface="Fraunces Extra Bold" pitchFamily="34" charset="0"/>
                <a:ea typeface="Fraunces Extra Bold" pitchFamily="34" charset="-122"/>
                <a:cs typeface="Fraunces Extra Bold" pitchFamily="34" charset="-120"/>
              </a:rPr>
              <a:t> </a:t>
            </a:r>
            <a:r>
              <a:rPr lang="en-US" sz="4450" b="1" dirty="0">
                <a:solidFill>
                  <a:srgbClr val="3B4540"/>
                </a:solidFill>
                <a:latin typeface="Fraunces Extra Bold" pitchFamily="34" charset="0"/>
                <a:ea typeface="Fraunces Extra Bold" pitchFamily="34" charset="-122"/>
                <a:cs typeface="Fraunces Extra Bold" pitchFamily="34" charset="-120"/>
              </a:rPr>
              <a:t>VS Mentoring</a:t>
            </a:r>
            <a:endParaRPr lang="en-US" sz="4450" dirty="0"/>
          </a:p>
        </p:txBody>
      </p:sp>
    </p:spTree>
    <p:extLst>
      <p:ext uri="{BB962C8B-B14F-4D97-AF65-F5344CB8AC3E}">
        <p14:creationId xmlns:p14="http://schemas.microsoft.com/office/powerpoint/2010/main" val="3635142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E3558-2C5E-C223-FE4F-53CE4F1A9A00}"/>
              </a:ext>
            </a:extLst>
          </p:cNvPr>
          <p:cNvSpPr txBox="1"/>
          <p:nvPr/>
        </p:nvSpPr>
        <p:spPr>
          <a:xfrm>
            <a:off x="897492" y="1843598"/>
            <a:ext cx="12606237" cy="3416320"/>
          </a:xfrm>
          <a:prstGeom prst="rect">
            <a:avLst/>
          </a:prstGeom>
          <a:noFill/>
        </p:spPr>
        <p:txBody>
          <a:bodyPr wrap="square">
            <a:spAutoFit/>
          </a:bodyPr>
          <a:lstStyle/>
          <a:p>
            <a:pPr marL="285750" indent="-285750">
              <a:buFont typeface="Arial" panose="020B0604020202020204" pitchFamily="34" charset="0"/>
              <a:buChar char="•"/>
            </a:pPr>
            <a:r>
              <a:rPr lang="el-GR" altLang="el-GR" sz="2400" dirty="0"/>
              <a:t>Το </a:t>
            </a:r>
            <a:r>
              <a:rPr lang="el-GR" altLang="el-GR" sz="2400" dirty="0" err="1"/>
              <a:t>coaching</a:t>
            </a:r>
            <a:r>
              <a:rPr lang="el-GR" altLang="el-GR" sz="2400" dirty="0"/>
              <a:t> στοχεύει στο να αποκτήσει το άτομο αυτογνωσία, να εντοπίσει τις ελλείψεις του αλλά και τις δυνατότητές του. Να μάθει να θέτει στόχους αλλά και να τους επιτυγχάνει με τον καλύτερο εφικτό τρόπο για τον ίδιο. </a:t>
            </a:r>
          </a:p>
          <a:p>
            <a:endParaRPr lang="el-GR" altLang="el-GR" sz="2400" dirty="0"/>
          </a:p>
          <a:p>
            <a:pPr marL="285750" indent="-285750">
              <a:buFont typeface="Arial" panose="020B0604020202020204" pitchFamily="34" charset="0"/>
              <a:buChar char="•"/>
            </a:pPr>
            <a:r>
              <a:rPr lang="el-GR" altLang="el-GR" sz="2400" dirty="0"/>
              <a:t>Το </a:t>
            </a:r>
            <a:r>
              <a:rPr lang="el-GR" altLang="el-GR" sz="2400" dirty="0" err="1"/>
              <a:t>mentoring</a:t>
            </a:r>
            <a:r>
              <a:rPr lang="el-GR" altLang="el-GR" sz="2400" dirty="0"/>
              <a:t> αποσκοπεί στην εκμάθηση στρατηγικών, ώστε ο εργαζόμενος να εξελιχθεί μέσα στην επιχείρηση, ερχόμενος αντιμέτωπος με τις προκλήσεις του αντικειμένου ενασχόλησής του. Αφορούν κυρίως τις τεχνικές δεξιότητες ενός αντικειμένου. Συνήθως δίνει συμβουλές και κατευθύνσεις. Το </a:t>
            </a:r>
            <a:r>
              <a:rPr lang="el-GR" altLang="el-GR" sz="2400" dirty="0" err="1"/>
              <a:t>mentoring</a:t>
            </a:r>
            <a:r>
              <a:rPr lang="el-GR" altLang="el-GR" sz="2400" dirty="0"/>
              <a:t> στηρίζεται στη μετάδοση γνώσης η οποία προέρχεται από την εμπειρία του μέντορα.</a:t>
            </a:r>
            <a:endParaRPr lang="el-GR" sz="2400" dirty="0"/>
          </a:p>
        </p:txBody>
      </p:sp>
      <p:sp>
        <p:nvSpPr>
          <p:cNvPr id="4" name="Text 0">
            <a:extLst>
              <a:ext uri="{FF2B5EF4-FFF2-40B4-BE49-F238E27FC236}">
                <a16:creationId xmlns:a16="http://schemas.microsoft.com/office/drawing/2014/main" id="{A6CDCB85-88FD-7ECE-6D19-069594388674}"/>
              </a:ext>
            </a:extLst>
          </p:cNvPr>
          <p:cNvSpPr/>
          <p:nvPr/>
        </p:nvSpPr>
        <p:spPr>
          <a:xfrm>
            <a:off x="793790" y="682704"/>
            <a:ext cx="10075307"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Coaching</a:t>
            </a:r>
            <a:r>
              <a:rPr lang="el-GR" sz="4450" b="1" dirty="0">
                <a:solidFill>
                  <a:srgbClr val="3B4540"/>
                </a:solidFill>
                <a:latin typeface="Fraunces Extra Bold" pitchFamily="34" charset="0"/>
                <a:ea typeface="Fraunces Extra Bold" pitchFamily="34" charset="-122"/>
                <a:cs typeface="Fraunces Extra Bold" pitchFamily="34" charset="-120"/>
              </a:rPr>
              <a:t> </a:t>
            </a:r>
            <a:r>
              <a:rPr lang="en-US" sz="4450" b="1" dirty="0">
                <a:solidFill>
                  <a:srgbClr val="3B4540"/>
                </a:solidFill>
                <a:latin typeface="Fraunces Extra Bold" pitchFamily="34" charset="0"/>
                <a:ea typeface="Fraunces Extra Bold" pitchFamily="34" charset="-122"/>
                <a:cs typeface="Fraunces Extra Bold" pitchFamily="34" charset="-120"/>
              </a:rPr>
              <a:t>VS Mentoring</a:t>
            </a:r>
            <a:endParaRPr lang="en-US" sz="4450" dirty="0"/>
          </a:p>
        </p:txBody>
      </p:sp>
      <p:pic>
        <p:nvPicPr>
          <p:cNvPr id="5" name="Εικόνα 4">
            <a:extLst>
              <a:ext uri="{FF2B5EF4-FFF2-40B4-BE49-F238E27FC236}">
                <a16:creationId xmlns:a16="http://schemas.microsoft.com/office/drawing/2014/main" id="{8D8EAB3A-6B25-1BE5-0736-992B5F2A62D2}"/>
              </a:ext>
            </a:extLst>
          </p:cNvPr>
          <p:cNvPicPr>
            <a:picLocks noChangeAspect="1"/>
          </p:cNvPicPr>
          <p:nvPr/>
        </p:nvPicPr>
        <p:blipFill>
          <a:blip r:embed="rId2"/>
          <a:stretch>
            <a:fillRect/>
          </a:stretch>
        </p:blipFill>
        <p:spPr>
          <a:xfrm>
            <a:off x="0" y="5468565"/>
            <a:ext cx="14630400" cy="2837969"/>
          </a:xfrm>
          <a:prstGeom prst="rect">
            <a:avLst/>
          </a:prstGeom>
        </p:spPr>
      </p:pic>
    </p:spTree>
    <p:extLst>
      <p:ext uri="{BB962C8B-B14F-4D97-AF65-F5344CB8AC3E}">
        <p14:creationId xmlns:p14="http://schemas.microsoft.com/office/powerpoint/2010/main" val="181157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4E13461D-9B8F-8B9F-43A4-CB965AB83E2B}"/>
              </a:ext>
            </a:extLst>
          </p:cNvPr>
          <p:cNvPicPr>
            <a:picLocks noChangeAspect="1"/>
          </p:cNvPicPr>
          <p:nvPr/>
        </p:nvPicPr>
        <p:blipFill>
          <a:blip r:embed="rId2"/>
          <a:stretch>
            <a:fillRect/>
          </a:stretch>
        </p:blipFill>
        <p:spPr>
          <a:xfrm>
            <a:off x="1796142" y="1616960"/>
            <a:ext cx="10040163" cy="5894184"/>
          </a:xfrm>
          <a:prstGeom prst="rect">
            <a:avLst/>
          </a:prstGeom>
        </p:spPr>
      </p:pic>
      <p:sp>
        <p:nvSpPr>
          <p:cNvPr id="4" name="TextBox 3">
            <a:extLst>
              <a:ext uri="{FF2B5EF4-FFF2-40B4-BE49-F238E27FC236}">
                <a16:creationId xmlns:a16="http://schemas.microsoft.com/office/drawing/2014/main" id="{CCEE929E-B05B-B551-121D-EB7311DC5F3A}"/>
              </a:ext>
            </a:extLst>
          </p:cNvPr>
          <p:cNvSpPr txBox="1"/>
          <p:nvPr/>
        </p:nvSpPr>
        <p:spPr>
          <a:xfrm>
            <a:off x="2090057" y="1007320"/>
            <a:ext cx="7315200" cy="523220"/>
          </a:xfrm>
          <a:prstGeom prst="rect">
            <a:avLst/>
          </a:prstGeom>
          <a:noFill/>
        </p:spPr>
        <p:txBody>
          <a:bodyPr wrap="square">
            <a:spAutoFit/>
          </a:bodyPr>
          <a:lstStyle/>
          <a:p>
            <a:r>
              <a:rPr lang="el-GR" altLang="el-GR" sz="2800" dirty="0">
                <a:solidFill>
                  <a:srgbClr val="19270F"/>
                </a:solidFill>
              </a:rPr>
              <a:t>Συνοπτικά οι διαφορές</a:t>
            </a:r>
            <a:endParaRPr lang="el-GR" sz="2800" dirty="0">
              <a:solidFill>
                <a:srgbClr val="19270F"/>
              </a:solidFill>
            </a:endParaRPr>
          </a:p>
        </p:txBody>
      </p:sp>
    </p:spTree>
    <p:extLst>
      <p:ext uri="{BB962C8B-B14F-4D97-AF65-F5344CB8AC3E}">
        <p14:creationId xmlns:p14="http://schemas.microsoft.com/office/powerpoint/2010/main" val="807334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125260"/>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Συμπεράσματα και Προτάσεις</a:t>
            </a:r>
            <a:endParaRPr lang="en-US" sz="4450" dirty="0"/>
          </a:p>
        </p:txBody>
      </p:sp>
      <p:sp>
        <p:nvSpPr>
          <p:cNvPr id="4" name="Shape 1"/>
          <p:cNvSpPr/>
          <p:nvPr/>
        </p:nvSpPr>
        <p:spPr>
          <a:xfrm>
            <a:off x="6280190" y="2882979"/>
            <a:ext cx="170021" cy="853321"/>
          </a:xfrm>
          <a:prstGeom prst="roundRect">
            <a:avLst>
              <a:gd name="adj" fmla="val 120071"/>
            </a:avLst>
          </a:prstGeom>
          <a:solidFill>
            <a:srgbClr val="E8F3E8"/>
          </a:solidFill>
          <a:ln/>
        </p:spPr>
      </p:sp>
      <p:sp>
        <p:nvSpPr>
          <p:cNvPr id="5" name="Text 2"/>
          <p:cNvSpPr/>
          <p:nvPr/>
        </p:nvSpPr>
        <p:spPr>
          <a:xfrm>
            <a:off x="6790373" y="2882979"/>
            <a:ext cx="3091934"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Συνδυασμός μεθόδων</a:t>
            </a:r>
            <a:endParaRPr lang="en-US" sz="2200" dirty="0"/>
          </a:p>
        </p:txBody>
      </p:sp>
      <p:sp>
        <p:nvSpPr>
          <p:cNvPr id="6" name="Text 3"/>
          <p:cNvSpPr/>
          <p:nvPr/>
        </p:nvSpPr>
        <p:spPr>
          <a:xfrm>
            <a:off x="6790373" y="3373398"/>
            <a:ext cx="7046238"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Χρησιμοποιήστε συνδυασμό μεθόδων.</a:t>
            </a:r>
            <a:endParaRPr lang="en-US" sz="1750" dirty="0"/>
          </a:p>
        </p:txBody>
      </p:sp>
      <p:sp>
        <p:nvSpPr>
          <p:cNvPr id="7" name="Shape 4"/>
          <p:cNvSpPr/>
          <p:nvPr/>
        </p:nvSpPr>
        <p:spPr>
          <a:xfrm>
            <a:off x="6620351" y="3963114"/>
            <a:ext cx="170021" cy="853321"/>
          </a:xfrm>
          <a:prstGeom prst="roundRect">
            <a:avLst>
              <a:gd name="adj" fmla="val 120071"/>
            </a:avLst>
          </a:prstGeom>
          <a:solidFill>
            <a:srgbClr val="E8F3E8"/>
          </a:solidFill>
          <a:ln/>
        </p:spPr>
      </p:sp>
      <p:sp>
        <p:nvSpPr>
          <p:cNvPr id="8" name="Text 5"/>
          <p:cNvSpPr/>
          <p:nvPr/>
        </p:nvSpPr>
        <p:spPr>
          <a:xfrm>
            <a:off x="7130534" y="3963114"/>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Προσαρμογή</a:t>
            </a:r>
            <a:endParaRPr lang="en-US" sz="2200" dirty="0"/>
          </a:p>
        </p:txBody>
      </p:sp>
      <p:sp>
        <p:nvSpPr>
          <p:cNvPr id="9" name="Text 6"/>
          <p:cNvSpPr/>
          <p:nvPr/>
        </p:nvSpPr>
        <p:spPr>
          <a:xfrm>
            <a:off x="7130534" y="4453533"/>
            <a:ext cx="6706076"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Προσαρμόστε στις ανάγκες.</a:t>
            </a:r>
            <a:endParaRPr lang="en-US" sz="1750" dirty="0"/>
          </a:p>
        </p:txBody>
      </p:sp>
      <p:sp>
        <p:nvSpPr>
          <p:cNvPr id="10" name="Shape 7"/>
          <p:cNvSpPr/>
          <p:nvPr/>
        </p:nvSpPr>
        <p:spPr>
          <a:xfrm>
            <a:off x="6960632" y="5043249"/>
            <a:ext cx="170021" cy="853321"/>
          </a:xfrm>
          <a:prstGeom prst="roundRect">
            <a:avLst>
              <a:gd name="adj" fmla="val 120071"/>
            </a:avLst>
          </a:prstGeom>
          <a:solidFill>
            <a:srgbClr val="E8F3E8"/>
          </a:solidFill>
          <a:ln/>
        </p:spPr>
      </p:sp>
      <p:sp>
        <p:nvSpPr>
          <p:cNvPr id="11" name="Text 8"/>
          <p:cNvSpPr/>
          <p:nvPr/>
        </p:nvSpPr>
        <p:spPr>
          <a:xfrm>
            <a:off x="7470815" y="5043249"/>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Αξιολόγηση</a:t>
            </a:r>
            <a:endParaRPr lang="en-US" sz="2200" dirty="0"/>
          </a:p>
        </p:txBody>
      </p:sp>
      <p:sp>
        <p:nvSpPr>
          <p:cNvPr id="12" name="Text 9"/>
          <p:cNvSpPr/>
          <p:nvPr/>
        </p:nvSpPr>
        <p:spPr>
          <a:xfrm>
            <a:off x="7470815" y="5533668"/>
            <a:ext cx="6365796" cy="362903"/>
          </a:xfrm>
          <a:prstGeom prst="rect">
            <a:avLst/>
          </a:prstGeom>
          <a:noFill/>
          <a:ln/>
        </p:spPr>
        <p:txBody>
          <a:bodyPr wrap="non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Συνεχής αξιολόγηση.</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115258"/>
            <a:ext cx="7556421" cy="2126337"/>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Εισαγωγή: Η Σημασία της Εκπαίδευσης Προσωπικού</a:t>
            </a:r>
            <a:endParaRPr lang="en-US" sz="4450" dirty="0"/>
          </a:p>
        </p:txBody>
      </p:sp>
      <p:sp>
        <p:nvSpPr>
          <p:cNvPr id="4" name="Shape 1"/>
          <p:cNvSpPr/>
          <p:nvPr/>
        </p:nvSpPr>
        <p:spPr>
          <a:xfrm>
            <a:off x="793790" y="3836908"/>
            <a:ext cx="510302" cy="510302"/>
          </a:xfrm>
          <a:prstGeom prst="roundRect">
            <a:avLst>
              <a:gd name="adj" fmla="val 40005"/>
            </a:avLst>
          </a:prstGeom>
          <a:solidFill>
            <a:srgbClr val="E8F3E8"/>
          </a:solidFill>
          <a:ln/>
        </p:spPr>
      </p:sp>
      <p:sp>
        <p:nvSpPr>
          <p:cNvPr id="5" name="Text 2"/>
          <p:cNvSpPr/>
          <p:nvPr/>
        </p:nvSpPr>
        <p:spPr>
          <a:xfrm>
            <a:off x="964049" y="3921919"/>
            <a:ext cx="169783" cy="340281"/>
          </a:xfrm>
          <a:prstGeom prst="rect">
            <a:avLst/>
          </a:prstGeom>
          <a:noFill/>
          <a:ln/>
        </p:spPr>
        <p:txBody>
          <a:bodyPr wrap="none" lIns="0" tIns="0" rIns="0" bIns="0" rtlCol="0" anchor="t"/>
          <a:lstStyle/>
          <a:p>
            <a:pPr marL="0" indent="0" algn="ctr">
              <a:lnSpc>
                <a:spcPts val="2650"/>
              </a:lnSpc>
              <a:buNone/>
            </a:pPr>
            <a:r>
              <a:rPr lang="en-US" sz="2650" b="1" dirty="0">
                <a:solidFill>
                  <a:srgbClr val="405449"/>
                </a:solidFill>
                <a:latin typeface="Fraunces Extra Bold" pitchFamily="34" charset="0"/>
                <a:ea typeface="Fraunces Extra Bold" pitchFamily="34" charset="-122"/>
                <a:cs typeface="Fraunces Extra Bold" pitchFamily="34" charset="-120"/>
              </a:rPr>
              <a:t>1</a:t>
            </a:r>
            <a:endParaRPr lang="en-US" sz="2650" dirty="0"/>
          </a:p>
        </p:txBody>
      </p:sp>
      <p:sp>
        <p:nvSpPr>
          <p:cNvPr id="6" name="Text 3"/>
          <p:cNvSpPr/>
          <p:nvPr/>
        </p:nvSpPr>
        <p:spPr>
          <a:xfrm>
            <a:off x="1530906" y="3836908"/>
            <a:ext cx="2895719" cy="354330"/>
          </a:xfrm>
          <a:prstGeom prst="rect">
            <a:avLst/>
          </a:prstGeom>
          <a:noFill/>
          <a:ln/>
        </p:spPr>
        <p:txBody>
          <a:bodyPr wrap="non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Βελτίωση απόδοσης</a:t>
            </a:r>
            <a:endParaRPr lang="en-US" sz="2200" dirty="0"/>
          </a:p>
        </p:txBody>
      </p:sp>
      <p:sp>
        <p:nvSpPr>
          <p:cNvPr id="7" name="Text 4"/>
          <p:cNvSpPr/>
          <p:nvPr/>
        </p:nvSpPr>
        <p:spPr>
          <a:xfrm>
            <a:off x="1530906" y="4327327"/>
            <a:ext cx="2927747" cy="1451610"/>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Η εκπαίδευση αυξάνει την αποδοτικότητα και την παραγωγικότητα των εργαζομένων.</a:t>
            </a:r>
            <a:endParaRPr lang="en-US" sz="1750" dirty="0"/>
          </a:p>
        </p:txBody>
      </p:sp>
      <p:sp>
        <p:nvSpPr>
          <p:cNvPr id="8" name="Shape 5"/>
          <p:cNvSpPr/>
          <p:nvPr/>
        </p:nvSpPr>
        <p:spPr>
          <a:xfrm>
            <a:off x="4685467" y="3836908"/>
            <a:ext cx="510302" cy="510302"/>
          </a:xfrm>
          <a:prstGeom prst="roundRect">
            <a:avLst>
              <a:gd name="adj" fmla="val 40005"/>
            </a:avLst>
          </a:prstGeom>
          <a:solidFill>
            <a:srgbClr val="E8F3E8"/>
          </a:solidFill>
          <a:ln/>
        </p:spPr>
      </p:sp>
      <p:sp>
        <p:nvSpPr>
          <p:cNvPr id="9" name="Text 6"/>
          <p:cNvSpPr/>
          <p:nvPr/>
        </p:nvSpPr>
        <p:spPr>
          <a:xfrm>
            <a:off x="4829413" y="3921919"/>
            <a:ext cx="222409" cy="340281"/>
          </a:xfrm>
          <a:prstGeom prst="rect">
            <a:avLst/>
          </a:prstGeom>
          <a:noFill/>
          <a:ln/>
        </p:spPr>
        <p:txBody>
          <a:bodyPr wrap="none" lIns="0" tIns="0" rIns="0" bIns="0" rtlCol="0" anchor="t"/>
          <a:lstStyle/>
          <a:p>
            <a:pPr marL="0" indent="0" algn="ctr">
              <a:lnSpc>
                <a:spcPts val="2650"/>
              </a:lnSpc>
              <a:buNone/>
            </a:pPr>
            <a:r>
              <a:rPr lang="en-US" sz="2650" b="1" dirty="0">
                <a:solidFill>
                  <a:srgbClr val="405449"/>
                </a:solidFill>
                <a:latin typeface="Fraunces Extra Bold" pitchFamily="34" charset="0"/>
                <a:ea typeface="Fraunces Extra Bold" pitchFamily="34" charset="-122"/>
                <a:cs typeface="Fraunces Extra Bold" pitchFamily="34" charset="-120"/>
              </a:rPr>
              <a:t>2</a:t>
            </a:r>
            <a:endParaRPr lang="en-US" sz="2650" dirty="0"/>
          </a:p>
        </p:txBody>
      </p:sp>
      <p:sp>
        <p:nvSpPr>
          <p:cNvPr id="10" name="Text 7"/>
          <p:cNvSpPr/>
          <p:nvPr/>
        </p:nvSpPr>
        <p:spPr>
          <a:xfrm>
            <a:off x="5422583" y="3836908"/>
            <a:ext cx="2927747" cy="708660"/>
          </a:xfrm>
          <a:prstGeom prst="rect">
            <a:avLst/>
          </a:prstGeom>
          <a:noFill/>
          <a:ln/>
        </p:spPr>
        <p:txBody>
          <a:bodyPr wrap="squar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Ανάπτυξη δεξιοτήτων</a:t>
            </a:r>
            <a:endParaRPr lang="en-US" sz="2200" dirty="0"/>
          </a:p>
        </p:txBody>
      </p:sp>
      <p:sp>
        <p:nvSpPr>
          <p:cNvPr id="11" name="Text 8"/>
          <p:cNvSpPr/>
          <p:nvPr/>
        </p:nvSpPr>
        <p:spPr>
          <a:xfrm>
            <a:off x="5422583" y="4681657"/>
            <a:ext cx="2927747" cy="1088708"/>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Επιτρέπει την απόκτηση νέων δεξιοτήτων, αναγκαίων για την εξέλιξη.</a:t>
            </a:r>
            <a:endParaRPr lang="en-US" sz="1750" dirty="0"/>
          </a:p>
        </p:txBody>
      </p:sp>
      <p:sp>
        <p:nvSpPr>
          <p:cNvPr id="12" name="Shape 9"/>
          <p:cNvSpPr/>
          <p:nvPr/>
        </p:nvSpPr>
        <p:spPr>
          <a:xfrm>
            <a:off x="793790" y="6260902"/>
            <a:ext cx="510302" cy="510302"/>
          </a:xfrm>
          <a:prstGeom prst="roundRect">
            <a:avLst>
              <a:gd name="adj" fmla="val 40005"/>
            </a:avLst>
          </a:prstGeom>
          <a:solidFill>
            <a:srgbClr val="E8F3E8"/>
          </a:solidFill>
          <a:ln/>
        </p:spPr>
      </p:sp>
      <p:sp>
        <p:nvSpPr>
          <p:cNvPr id="13" name="Text 10"/>
          <p:cNvSpPr/>
          <p:nvPr/>
        </p:nvSpPr>
        <p:spPr>
          <a:xfrm>
            <a:off x="946190" y="6345912"/>
            <a:ext cx="205502" cy="340281"/>
          </a:xfrm>
          <a:prstGeom prst="rect">
            <a:avLst/>
          </a:prstGeom>
          <a:noFill/>
          <a:ln/>
        </p:spPr>
        <p:txBody>
          <a:bodyPr wrap="none" lIns="0" tIns="0" rIns="0" bIns="0" rtlCol="0" anchor="t"/>
          <a:lstStyle/>
          <a:p>
            <a:pPr marL="0" indent="0" algn="ctr">
              <a:lnSpc>
                <a:spcPts val="2650"/>
              </a:lnSpc>
              <a:buNone/>
            </a:pPr>
            <a:r>
              <a:rPr lang="en-US" sz="2650" b="1" dirty="0">
                <a:solidFill>
                  <a:srgbClr val="405449"/>
                </a:solidFill>
                <a:latin typeface="Fraunces Extra Bold" pitchFamily="34" charset="0"/>
                <a:ea typeface="Fraunces Extra Bold" pitchFamily="34" charset="-122"/>
                <a:cs typeface="Fraunces Extra Bold" pitchFamily="34" charset="-120"/>
              </a:rPr>
              <a:t>3</a:t>
            </a:r>
            <a:endParaRPr lang="en-US" sz="2650" dirty="0"/>
          </a:p>
        </p:txBody>
      </p:sp>
      <p:sp>
        <p:nvSpPr>
          <p:cNvPr id="14" name="Text 11"/>
          <p:cNvSpPr/>
          <p:nvPr/>
        </p:nvSpPr>
        <p:spPr>
          <a:xfrm>
            <a:off x="1530906" y="6260902"/>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Προσαρμογή</a:t>
            </a:r>
            <a:endParaRPr lang="en-US" sz="2200" dirty="0"/>
          </a:p>
        </p:txBody>
      </p:sp>
      <p:sp>
        <p:nvSpPr>
          <p:cNvPr id="15" name="Text 12"/>
          <p:cNvSpPr/>
          <p:nvPr/>
        </p:nvSpPr>
        <p:spPr>
          <a:xfrm>
            <a:off x="1530906" y="6751320"/>
            <a:ext cx="6819305" cy="362903"/>
          </a:xfrm>
          <a:prstGeom prst="rect">
            <a:avLst/>
          </a:prstGeom>
          <a:noFill/>
          <a:ln/>
        </p:spPr>
        <p:txBody>
          <a:bodyPr wrap="non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Βοηθά στην προσαρμογή στις συνεχείς αλλαγές της αγοράς.</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0D16AD2-2BBB-CA11-7CE6-9152D3212170}"/>
              </a:ext>
            </a:extLst>
          </p:cNvPr>
          <p:cNvPicPr>
            <a:picLocks noChangeAspect="1"/>
          </p:cNvPicPr>
          <p:nvPr/>
        </p:nvPicPr>
        <p:blipFill>
          <a:blip r:embed="rId2"/>
          <a:stretch>
            <a:fillRect/>
          </a:stretch>
        </p:blipFill>
        <p:spPr>
          <a:xfrm>
            <a:off x="1338944" y="1135328"/>
            <a:ext cx="6999786" cy="5934943"/>
          </a:xfrm>
          <a:prstGeom prst="rect">
            <a:avLst/>
          </a:prstGeom>
        </p:spPr>
      </p:pic>
      <p:pic>
        <p:nvPicPr>
          <p:cNvPr id="4" name="Εικόνα 3">
            <a:extLst>
              <a:ext uri="{FF2B5EF4-FFF2-40B4-BE49-F238E27FC236}">
                <a16:creationId xmlns:a16="http://schemas.microsoft.com/office/drawing/2014/main" id="{58125685-EDEB-359F-F22E-13DD8CAED707}"/>
              </a:ext>
            </a:extLst>
          </p:cNvPr>
          <p:cNvPicPr>
            <a:picLocks noChangeAspect="1"/>
          </p:cNvPicPr>
          <p:nvPr/>
        </p:nvPicPr>
        <p:blipFill>
          <a:blip r:embed="rId3"/>
          <a:stretch>
            <a:fillRect/>
          </a:stretch>
        </p:blipFill>
        <p:spPr>
          <a:xfrm>
            <a:off x="8393636" y="2038350"/>
            <a:ext cx="6236764" cy="4738007"/>
          </a:xfrm>
          <a:prstGeom prst="rect">
            <a:avLst/>
          </a:prstGeom>
        </p:spPr>
      </p:pic>
    </p:spTree>
    <p:extLst>
      <p:ext uri="{BB962C8B-B14F-4D97-AF65-F5344CB8AC3E}">
        <p14:creationId xmlns:p14="http://schemas.microsoft.com/office/powerpoint/2010/main" val="286294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2049423"/>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Εκπαίδευση στη Θέση Εργασίας</a:t>
            </a:r>
            <a:endParaRPr lang="en-US" sz="4450" dirty="0"/>
          </a:p>
        </p:txBody>
      </p:sp>
      <p:pic>
        <p:nvPicPr>
          <p:cNvPr id="4" name="Image 1" descr="preencoded.png"/>
          <p:cNvPicPr>
            <a:picLocks noChangeAspect="1"/>
          </p:cNvPicPr>
          <p:nvPr/>
        </p:nvPicPr>
        <p:blipFill>
          <a:blip r:embed="rId4"/>
          <a:stretch>
            <a:fillRect/>
          </a:stretch>
        </p:blipFill>
        <p:spPr>
          <a:xfrm>
            <a:off x="6280190" y="3807143"/>
            <a:ext cx="566976" cy="566976"/>
          </a:xfrm>
          <a:prstGeom prst="rect">
            <a:avLst/>
          </a:prstGeom>
        </p:spPr>
      </p:pic>
      <p:sp>
        <p:nvSpPr>
          <p:cNvPr id="5" name="Text 1"/>
          <p:cNvSpPr/>
          <p:nvPr/>
        </p:nvSpPr>
        <p:spPr>
          <a:xfrm>
            <a:off x="6280190" y="4600932"/>
            <a:ext cx="2291953"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Καθοδήγηση</a:t>
            </a:r>
            <a:endParaRPr lang="en-US" sz="2200" dirty="0"/>
          </a:p>
        </p:txBody>
      </p:sp>
      <p:sp>
        <p:nvSpPr>
          <p:cNvPr id="6" name="Text 2"/>
          <p:cNvSpPr/>
          <p:nvPr/>
        </p:nvSpPr>
        <p:spPr>
          <a:xfrm>
            <a:off x="6280190" y="5091351"/>
            <a:ext cx="2291953" cy="1088708"/>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Καθοδήγηση από έμπειρους συναδέλφους.</a:t>
            </a:r>
            <a:endParaRPr lang="en-US" sz="1750" dirty="0"/>
          </a:p>
        </p:txBody>
      </p:sp>
      <p:pic>
        <p:nvPicPr>
          <p:cNvPr id="7" name="Image 2" descr="preencoded.png"/>
          <p:cNvPicPr>
            <a:picLocks noChangeAspect="1"/>
          </p:cNvPicPr>
          <p:nvPr/>
        </p:nvPicPr>
        <p:blipFill>
          <a:blip r:embed="rId5"/>
          <a:stretch>
            <a:fillRect/>
          </a:stretch>
        </p:blipFill>
        <p:spPr>
          <a:xfrm>
            <a:off x="8912304" y="3807143"/>
            <a:ext cx="566976" cy="566976"/>
          </a:xfrm>
          <a:prstGeom prst="rect">
            <a:avLst/>
          </a:prstGeom>
        </p:spPr>
      </p:pic>
      <p:sp>
        <p:nvSpPr>
          <p:cNvPr id="8" name="Text 3"/>
          <p:cNvSpPr/>
          <p:nvPr/>
        </p:nvSpPr>
        <p:spPr>
          <a:xfrm>
            <a:off x="8912304" y="4600932"/>
            <a:ext cx="2292072"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Job rotation</a:t>
            </a:r>
            <a:endParaRPr lang="en-US" sz="2200" dirty="0"/>
          </a:p>
        </p:txBody>
      </p:sp>
      <p:sp>
        <p:nvSpPr>
          <p:cNvPr id="9" name="Text 4"/>
          <p:cNvSpPr/>
          <p:nvPr/>
        </p:nvSpPr>
        <p:spPr>
          <a:xfrm>
            <a:off x="8912304" y="5091351"/>
            <a:ext cx="2292072"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Εναλλαγή θέσεων εργασίας.</a:t>
            </a:r>
            <a:endParaRPr lang="en-US" sz="1750" dirty="0"/>
          </a:p>
        </p:txBody>
      </p:sp>
      <p:pic>
        <p:nvPicPr>
          <p:cNvPr id="10" name="Image 3" descr="preencoded.png"/>
          <p:cNvPicPr>
            <a:picLocks noChangeAspect="1"/>
          </p:cNvPicPr>
          <p:nvPr/>
        </p:nvPicPr>
        <p:blipFill>
          <a:blip r:embed="rId6"/>
          <a:stretch>
            <a:fillRect/>
          </a:stretch>
        </p:blipFill>
        <p:spPr>
          <a:xfrm>
            <a:off x="11544538" y="3807143"/>
            <a:ext cx="566976" cy="566976"/>
          </a:xfrm>
          <a:prstGeom prst="rect">
            <a:avLst/>
          </a:prstGeom>
        </p:spPr>
      </p:pic>
      <p:sp>
        <p:nvSpPr>
          <p:cNvPr id="11" name="Text 5"/>
          <p:cNvSpPr/>
          <p:nvPr/>
        </p:nvSpPr>
        <p:spPr>
          <a:xfrm>
            <a:off x="11544538" y="4600932"/>
            <a:ext cx="2291953"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Μαθητεία</a:t>
            </a:r>
            <a:endParaRPr lang="en-US" sz="2200" dirty="0"/>
          </a:p>
        </p:txBody>
      </p:sp>
      <p:sp>
        <p:nvSpPr>
          <p:cNvPr id="12" name="Text 6"/>
          <p:cNvSpPr/>
          <p:nvPr/>
        </p:nvSpPr>
        <p:spPr>
          <a:xfrm>
            <a:off x="11544538" y="5091351"/>
            <a:ext cx="2291953"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Πρακτική άσκηση και μαθητεία.</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634133"/>
            <a:ext cx="7556421" cy="1417558"/>
          </a:xfrm>
          <a:prstGeom prst="rect">
            <a:avLst/>
          </a:prstGeom>
          <a:noFill/>
          <a:ln/>
        </p:spPr>
        <p:txBody>
          <a:bodyPr wrap="squar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Εκπαίδευση Εκτός Εργασίας</a:t>
            </a:r>
            <a:endParaRPr lang="en-US" sz="4450" dirty="0"/>
          </a:p>
        </p:txBody>
      </p:sp>
      <p:sp>
        <p:nvSpPr>
          <p:cNvPr id="4" name="Shape 1"/>
          <p:cNvSpPr/>
          <p:nvPr/>
        </p:nvSpPr>
        <p:spPr>
          <a:xfrm>
            <a:off x="6280190" y="3391853"/>
            <a:ext cx="3664863" cy="1669852"/>
          </a:xfrm>
          <a:prstGeom prst="roundRect">
            <a:avLst>
              <a:gd name="adj" fmla="val 12225"/>
            </a:avLst>
          </a:prstGeom>
          <a:solidFill>
            <a:srgbClr val="E8F3E8"/>
          </a:solidFill>
          <a:ln/>
        </p:spPr>
      </p:sp>
      <p:sp>
        <p:nvSpPr>
          <p:cNvPr id="5" name="Text 2"/>
          <p:cNvSpPr/>
          <p:nvPr/>
        </p:nvSpPr>
        <p:spPr>
          <a:xfrm>
            <a:off x="6507004" y="3618667"/>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Σεμινάρια</a:t>
            </a:r>
            <a:endParaRPr lang="en-US" sz="2200" dirty="0"/>
          </a:p>
        </p:txBody>
      </p:sp>
      <p:sp>
        <p:nvSpPr>
          <p:cNvPr id="6" name="Text 3"/>
          <p:cNvSpPr/>
          <p:nvPr/>
        </p:nvSpPr>
        <p:spPr>
          <a:xfrm>
            <a:off x="6507004" y="4109085"/>
            <a:ext cx="3211235" cy="725805"/>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Συμμετοχή σε σεμινάρια και διαλέξεις.</a:t>
            </a:r>
            <a:endParaRPr lang="en-US" sz="1750" dirty="0"/>
          </a:p>
        </p:txBody>
      </p:sp>
      <p:sp>
        <p:nvSpPr>
          <p:cNvPr id="7" name="Shape 4"/>
          <p:cNvSpPr/>
          <p:nvPr/>
        </p:nvSpPr>
        <p:spPr>
          <a:xfrm>
            <a:off x="10171867" y="3391853"/>
            <a:ext cx="3664863" cy="1669852"/>
          </a:xfrm>
          <a:prstGeom prst="roundRect">
            <a:avLst>
              <a:gd name="adj" fmla="val 12225"/>
            </a:avLst>
          </a:prstGeom>
          <a:solidFill>
            <a:srgbClr val="E8F3E8"/>
          </a:solidFill>
          <a:ln/>
        </p:spPr>
      </p:sp>
      <p:sp>
        <p:nvSpPr>
          <p:cNvPr id="8" name="Text 5"/>
          <p:cNvSpPr/>
          <p:nvPr/>
        </p:nvSpPr>
        <p:spPr>
          <a:xfrm>
            <a:off x="10398681" y="3618667"/>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Μελέτες</a:t>
            </a:r>
            <a:endParaRPr lang="en-US" sz="2200" dirty="0"/>
          </a:p>
        </p:txBody>
      </p:sp>
      <p:sp>
        <p:nvSpPr>
          <p:cNvPr id="9" name="Text 6"/>
          <p:cNvSpPr/>
          <p:nvPr/>
        </p:nvSpPr>
        <p:spPr>
          <a:xfrm>
            <a:off x="10398681" y="4109085"/>
            <a:ext cx="3211235" cy="725805"/>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Ανάλυση μελετών περιπτώσεων.</a:t>
            </a:r>
            <a:endParaRPr lang="en-US" sz="1750" dirty="0"/>
          </a:p>
        </p:txBody>
      </p:sp>
      <p:sp>
        <p:nvSpPr>
          <p:cNvPr id="10" name="Shape 7"/>
          <p:cNvSpPr/>
          <p:nvPr/>
        </p:nvSpPr>
        <p:spPr>
          <a:xfrm>
            <a:off x="6280190" y="5288518"/>
            <a:ext cx="7556421" cy="1306949"/>
          </a:xfrm>
          <a:prstGeom prst="roundRect">
            <a:avLst>
              <a:gd name="adj" fmla="val 15620"/>
            </a:avLst>
          </a:prstGeom>
          <a:solidFill>
            <a:srgbClr val="E8F3E8"/>
          </a:solidFill>
          <a:ln/>
        </p:spPr>
      </p:sp>
      <p:sp>
        <p:nvSpPr>
          <p:cNvPr id="11" name="Text 8"/>
          <p:cNvSpPr/>
          <p:nvPr/>
        </p:nvSpPr>
        <p:spPr>
          <a:xfrm>
            <a:off x="6507004" y="5515332"/>
            <a:ext cx="2835235" cy="354330"/>
          </a:xfrm>
          <a:prstGeom prst="rect">
            <a:avLst/>
          </a:prstGeom>
          <a:noFill/>
          <a:ln/>
        </p:spPr>
        <p:txBody>
          <a:bodyPr wrap="none" lIns="0" tIns="0" rIns="0" bIns="0" rtlCol="0" anchor="t"/>
          <a:lstStyle/>
          <a:p>
            <a:pPr marL="0" indent="0">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Προσομοιώσεις</a:t>
            </a:r>
            <a:endParaRPr lang="en-US" sz="2200" dirty="0"/>
          </a:p>
        </p:txBody>
      </p:sp>
      <p:sp>
        <p:nvSpPr>
          <p:cNvPr id="12" name="Text 9"/>
          <p:cNvSpPr/>
          <p:nvPr/>
        </p:nvSpPr>
        <p:spPr>
          <a:xfrm>
            <a:off x="6507004" y="6005751"/>
            <a:ext cx="7102793" cy="362903"/>
          </a:xfrm>
          <a:prstGeom prst="rect">
            <a:avLst/>
          </a:prstGeom>
          <a:noFill/>
          <a:ln/>
        </p:spPr>
        <p:txBody>
          <a:bodyPr wrap="non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Παιχνίδια ρόλων και προσομοιώσεις.</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3662720"/>
            <a:ext cx="9843135"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Ηλεκτρονική Μάθηση (E-learning)</a:t>
            </a:r>
            <a:endParaRPr lang="en-US" sz="4450" dirty="0"/>
          </a:p>
        </p:txBody>
      </p:sp>
      <p:pic>
        <p:nvPicPr>
          <p:cNvPr id="4" name="Image 1" descr="preencoded.png"/>
          <p:cNvPicPr>
            <a:picLocks noChangeAspect="1"/>
          </p:cNvPicPr>
          <p:nvPr/>
        </p:nvPicPr>
        <p:blipFill>
          <a:blip r:embed="rId4"/>
          <a:stretch>
            <a:fillRect/>
          </a:stretch>
        </p:blipFill>
        <p:spPr>
          <a:xfrm>
            <a:off x="793790" y="4711660"/>
            <a:ext cx="4347567" cy="907256"/>
          </a:xfrm>
          <a:prstGeom prst="rect">
            <a:avLst/>
          </a:prstGeom>
        </p:spPr>
      </p:pic>
      <p:sp>
        <p:nvSpPr>
          <p:cNvPr id="5" name="Text 1"/>
          <p:cNvSpPr/>
          <p:nvPr/>
        </p:nvSpPr>
        <p:spPr>
          <a:xfrm>
            <a:off x="1020604" y="5959078"/>
            <a:ext cx="3326130"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Διαδικτυακά μαθήματα</a:t>
            </a:r>
            <a:endParaRPr lang="en-US" sz="2200" dirty="0"/>
          </a:p>
        </p:txBody>
      </p:sp>
      <p:sp>
        <p:nvSpPr>
          <p:cNvPr id="6" name="Text 2"/>
          <p:cNvSpPr/>
          <p:nvPr/>
        </p:nvSpPr>
        <p:spPr>
          <a:xfrm>
            <a:off x="1020604" y="6449497"/>
            <a:ext cx="3893939"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Μαθήματα μέσω διαδικτυακών πλατφορμών.</a:t>
            </a:r>
            <a:endParaRPr lang="en-US" sz="1750" dirty="0"/>
          </a:p>
        </p:txBody>
      </p:sp>
      <p:pic>
        <p:nvPicPr>
          <p:cNvPr id="7" name="Image 2" descr="preencoded.png"/>
          <p:cNvPicPr>
            <a:picLocks noChangeAspect="1"/>
          </p:cNvPicPr>
          <p:nvPr/>
        </p:nvPicPr>
        <p:blipFill>
          <a:blip r:embed="rId5"/>
          <a:stretch>
            <a:fillRect/>
          </a:stretch>
        </p:blipFill>
        <p:spPr>
          <a:xfrm>
            <a:off x="5141357" y="4711660"/>
            <a:ext cx="4347567" cy="907256"/>
          </a:xfrm>
          <a:prstGeom prst="rect">
            <a:avLst/>
          </a:prstGeom>
        </p:spPr>
      </p:pic>
      <p:sp>
        <p:nvSpPr>
          <p:cNvPr id="8" name="Text 3"/>
          <p:cNvSpPr/>
          <p:nvPr/>
        </p:nvSpPr>
        <p:spPr>
          <a:xfrm>
            <a:off x="5368171" y="595907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VR/AR</a:t>
            </a:r>
            <a:endParaRPr lang="en-US" sz="2200" dirty="0"/>
          </a:p>
        </p:txBody>
      </p:sp>
      <p:sp>
        <p:nvSpPr>
          <p:cNvPr id="9" name="Text 4"/>
          <p:cNvSpPr/>
          <p:nvPr/>
        </p:nvSpPr>
        <p:spPr>
          <a:xfrm>
            <a:off x="5368171" y="6449497"/>
            <a:ext cx="3893939"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Εικονική και επαυξημένη πραγματικότητα.</a:t>
            </a:r>
            <a:endParaRPr lang="en-US" sz="1750" dirty="0"/>
          </a:p>
        </p:txBody>
      </p:sp>
      <p:pic>
        <p:nvPicPr>
          <p:cNvPr id="10" name="Image 3" descr="preencoded.png"/>
          <p:cNvPicPr>
            <a:picLocks noChangeAspect="1"/>
          </p:cNvPicPr>
          <p:nvPr/>
        </p:nvPicPr>
        <p:blipFill>
          <a:blip r:embed="rId6"/>
          <a:stretch>
            <a:fillRect/>
          </a:stretch>
        </p:blipFill>
        <p:spPr>
          <a:xfrm>
            <a:off x="9488924" y="4711660"/>
            <a:ext cx="4347567" cy="907256"/>
          </a:xfrm>
          <a:prstGeom prst="rect">
            <a:avLst/>
          </a:prstGeom>
        </p:spPr>
      </p:pic>
      <p:sp>
        <p:nvSpPr>
          <p:cNvPr id="11" name="Text 5"/>
          <p:cNvSpPr/>
          <p:nvPr/>
        </p:nvSpPr>
        <p:spPr>
          <a:xfrm>
            <a:off x="9715738" y="5959078"/>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Microlearning</a:t>
            </a:r>
            <a:endParaRPr lang="en-US" sz="2200" dirty="0"/>
          </a:p>
        </p:txBody>
      </p:sp>
      <p:sp>
        <p:nvSpPr>
          <p:cNvPr id="12" name="Text 6"/>
          <p:cNvSpPr/>
          <p:nvPr/>
        </p:nvSpPr>
        <p:spPr>
          <a:xfrm>
            <a:off x="9715738" y="6449497"/>
            <a:ext cx="3893939" cy="725805"/>
          </a:xfrm>
          <a:prstGeom prst="rect">
            <a:avLst/>
          </a:prstGeom>
          <a:noFill/>
          <a:ln/>
        </p:spPr>
        <p:txBody>
          <a:bodyPr wrap="square" lIns="0" tIns="0" rIns="0" bIns="0" rtlCol="0" anchor="t"/>
          <a:lstStyle/>
          <a:p>
            <a:pPr marL="0" indent="0" algn="l">
              <a:lnSpc>
                <a:spcPts val="2850"/>
              </a:lnSpc>
              <a:buNone/>
            </a:pPr>
            <a:r>
              <a:rPr lang="en-US" sz="1750" dirty="0">
                <a:solidFill>
                  <a:srgbClr val="405449"/>
                </a:solidFill>
                <a:latin typeface="Nobile" pitchFamily="34" charset="0"/>
                <a:ea typeface="Nobile" pitchFamily="34" charset="-122"/>
                <a:cs typeface="Nobile" pitchFamily="34" charset="-120"/>
              </a:rPr>
              <a:t>Σύντομα μαθήματα σε κινητές συσκευές.</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1375FB04-EBD1-36E2-BF89-0DFFE9F206A8}"/>
              </a:ext>
            </a:extLst>
          </p:cNvPr>
          <p:cNvSpPr/>
          <p:nvPr/>
        </p:nvSpPr>
        <p:spPr>
          <a:xfrm>
            <a:off x="793790" y="682704"/>
            <a:ext cx="10075307"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Coaching: Εστιασμένη Καθοδήγηση</a:t>
            </a:r>
            <a:endParaRPr lang="en-US" sz="4450" dirty="0"/>
          </a:p>
        </p:txBody>
      </p:sp>
      <p:sp>
        <p:nvSpPr>
          <p:cNvPr id="4" name="TextBox 3">
            <a:extLst>
              <a:ext uri="{FF2B5EF4-FFF2-40B4-BE49-F238E27FC236}">
                <a16:creationId xmlns:a16="http://schemas.microsoft.com/office/drawing/2014/main" id="{4A4024EE-A64D-06AA-B898-27CF9DC36343}"/>
              </a:ext>
            </a:extLst>
          </p:cNvPr>
          <p:cNvSpPr txBox="1"/>
          <p:nvPr/>
        </p:nvSpPr>
        <p:spPr>
          <a:xfrm>
            <a:off x="947056" y="1962835"/>
            <a:ext cx="12017829" cy="5816977"/>
          </a:xfrm>
          <a:prstGeom prst="rect">
            <a:avLst/>
          </a:prstGeom>
          <a:noFill/>
        </p:spPr>
        <p:txBody>
          <a:bodyPr wrap="square">
            <a:spAutoFit/>
          </a:bodyPr>
          <a:lstStyle/>
          <a:p>
            <a:r>
              <a:rPr lang="el-GR" altLang="el-GR" sz="2400" dirty="0"/>
              <a:t>Ιστορικά η ιδέα του </a:t>
            </a:r>
            <a:r>
              <a:rPr lang="el-GR" altLang="el-GR" sz="2400" dirty="0" err="1"/>
              <a:t>Business</a:t>
            </a:r>
            <a:r>
              <a:rPr lang="el-GR" altLang="el-GR" sz="2400" dirty="0"/>
              <a:t> </a:t>
            </a:r>
            <a:r>
              <a:rPr lang="el-GR" altLang="el-GR" sz="2400" dirty="0" err="1"/>
              <a:t>Coaching</a:t>
            </a:r>
            <a:r>
              <a:rPr lang="el-GR" altLang="el-GR" sz="2400" dirty="0"/>
              <a:t> σαν έναν τρόπο προσωπικής ανάπτυξης ξεκίνησε πριν 15 -20 χρόνια στην Αμερική</a:t>
            </a:r>
            <a:r>
              <a:rPr lang="en-US" altLang="el-GR" sz="2400" dirty="0"/>
              <a:t>.</a:t>
            </a:r>
          </a:p>
          <a:p>
            <a:r>
              <a:rPr lang="en-US" altLang="el-GR" sz="2400" dirty="0"/>
              <a:t>Από </a:t>
            </a:r>
            <a:r>
              <a:rPr lang="en-US" altLang="el-GR" sz="2400" dirty="0" err="1"/>
              <a:t>τότε</a:t>
            </a:r>
            <a:r>
              <a:rPr lang="en-US" altLang="el-GR" sz="2400" dirty="0"/>
              <a:t> η </a:t>
            </a:r>
            <a:r>
              <a:rPr lang="en-US" altLang="el-GR" sz="2400" dirty="0" err="1"/>
              <a:t>γνώση</a:t>
            </a:r>
            <a:r>
              <a:rPr lang="en-US" altLang="el-GR" sz="2400" dirty="0"/>
              <a:t> και η α</a:t>
            </a:r>
            <a:r>
              <a:rPr lang="en-US" altLang="el-GR" sz="2400" dirty="0" err="1"/>
              <a:t>γορά</a:t>
            </a:r>
            <a:r>
              <a:rPr lang="en-US" altLang="el-GR" sz="2400" dirty="0"/>
              <a:t> α</a:t>
            </a:r>
            <a:r>
              <a:rPr lang="en-US" altLang="el-GR" sz="2400" dirty="0" err="1"/>
              <a:t>υτή</a:t>
            </a:r>
            <a:r>
              <a:rPr lang="en-US" altLang="el-GR" sz="2400" dirty="0"/>
              <a:t> αναπ</a:t>
            </a:r>
            <a:r>
              <a:rPr lang="en-US" altLang="el-GR" sz="2400" dirty="0" err="1"/>
              <a:t>τύσσετ</a:t>
            </a:r>
            <a:r>
              <a:rPr lang="en-US" altLang="el-GR" sz="2400" dirty="0"/>
              <a:t>αι εκθετικά και πολλοί έχουν κατανοήσει βαθιά την αξία που έχει να δουλεύεις με έναν επαγγελματία business coach για την επιτάχυνση στην ανάπτυξη της προσωπικής αποτελεσματικότητας αλλά και της αποτελεσματικότητας της επιχείρησης.</a:t>
            </a:r>
            <a:endParaRPr lang="el-GR" altLang="el-GR" sz="2400" dirty="0"/>
          </a:p>
          <a:p>
            <a:pPr algn="just" eaLnBrk="1" hangingPunct="1"/>
            <a:endParaRPr lang="en-US" altLang="el-GR" sz="2400" dirty="0"/>
          </a:p>
          <a:p>
            <a:pPr algn="just" eaLnBrk="1" hangingPunct="1"/>
            <a:r>
              <a:rPr lang="en-US" altLang="el-GR" sz="2400" dirty="0"/>
              <a:t>Το Business Coaching </a:t>
            </a:r>
            <a:r>
              <a:rPr lang="en-US" altLang="el-GR" sz="2400" dirty="0" err="1"/>
              <a:t>συνήθως</a:t>
            </a:r>
            <a:r>
              <a:rPr lang="en-US" altLang="el-GR" sz="2400" dirty="0"/>
              <a:t> μπ</a:t>
            </a:r>
            <a:r>
              <a:rPr lang="en-US" altLang="el-GR" sz="2400" dirty="0" err="1"/>
              <a:t>ερδεύετ</a:t>
            </a:r>
            <a:r>
              <a:rPr lang="en-US" altLang="el-GR" sz="2400" dirty="0"/>
              <a:t>αι με άλλες προσεγγίσεις/μεθόδους προσωπικής, επαγγελματικής και επιχειρηματικής ανάπτυξης όπως:</a:t>
            </a:r>
            <a:endParaRPr lang="el-GR" altLang="el-GR" sz="2400" dirty="0"/>
          </a:p>
          <a:p>
            <a:pPr algn="just" eaLnBrk="1" hangingPunct="1"/>
            <a:endParaRPr lang="en-US" altLang="el-GR" sz="2400" dirty="0"/>
          </a:p>
          <a:p>
            <a:pPr algn="just" eaLnBrk="1" hangingPunct="1"/>
            <a:r>
              <a:rPr lang="en-US" altLang="el-GR" sz="2400" dirty="0" err="1"/>
              <a:t>Εκ</a:t>
            </a:r>
            <a:r>
              <a:rPr lang="en-US" altLang="el-GR" sz="2400" dirty="0"/>
              <a:t>παίδευση (Training) </a:t>
            </a:r>
          </a:p>
          <a:p>
            <a:pPr algn="just" eaLnBrk="1" hangingPunct="1"/>
            <a:r>
              <a:rPr lang="en-US" altLang="el-GR" sz="2400" dirty="0" err="1"/>
              <a:t>Συμ</a:t>
            </a:r>
            <a:r>
              <a:rPr lang="en-US" altLang="el-GR" sz="2400" dirty="0"/>
              <a:t>βουλευτική (Consulting) </a:t>
            </a:r>
          </a:p>
          <a:p>
            <a:pPr algn="just" eaLnBrk="1" hangingPunct="1"/>
            <a:r>
              <a:rPr lang="en-US" altLang="el-GR" sz="2400" dirty="0" err="1"/>
              <a:t>Ψυχοθερ</a:t>
            </a:r>
            <a:r>
              <a:rPr lang="en-US" altLang="el-GR" sz="2400" dirty="0"/>
              <a:t>απεία (Counseling) </a:t>
            </a:r>
          </a:p>
          <a:p>
            <a:pPr algn="just" eaLnBrk="1" hangingPunct="1"/>
            <a:r>
              <a:rPr lang="en-US" altLang="el-GR" sz="2400" dirty="0"/>
              <a:t>Κα</a:t>
            </a:r>
            <a:r>
              <a:rPr lang="en-US" altLang="el-GR" sz="2400" dirty="0" err="1"/>
              <a:t>θοδήγηση</a:t>
            </a:r>
            <a:r>
              <a:rPr lang="en-US" altLang="el-GR" sz="2400" dirty="0"/>
              <a:t> </a:t>
            </a:r>
            <a:r>
              <a:rPr lang="en-US" altLang="el-GR" sz="2400" dirty="0" err="1"/>
              <a:t>ζωής</a:t>
            </a:r>
            <a:r>
              <a:rPr lang="en-US" altLang="el-GR" sz="2400" dirty="0"/>
              <a:t> (Life Coaching)</a:t>
            </a:r>
            <a:r>
              <a:rPr lang="el-GR" altLang="el-GR" sz="2400" dirty="0"/>
              <a:t> </a:t>
            </a:r>
          </a:p>
          <a:p>
            <a:pPr eaLnBrk="1" hangingPunct="1">
              <a:buFont typeface="Wingdings" panose="05000000000000000000" pitchFamily="2" charset="2"/>
              <a:buNone/>
            </a:pPr>
            <a:r>
              <a:rPr lang="en-US" altLang="el-GR" sz="1800" dirty="0"/>
              <a:t> </a:t>
            </a:r>
          </a:p>
          <a:p>
            <a:endParaRPr lang="el-GR" dirty="0"/>
          </a:p>
        </p:txBody>
      </p:sp>
    </p:spTree>
    <p:extLst>
      <p:ext uri="{BB962C8B-B14F-4D97-AF65-F5344CB8AC3E}">
        <p14:creationId xmlns:p14="http://schemas.microsoft.com/office/powerpoint/2010/main" val="413011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0">
            <a:extLst>
              <a:ext uri="{FF2B5EF4-FFF2-40B4-BE49-F238E27FC236}">
                <a16:creationId xmlns:a16="http://schemas.microsoft.com/office/drawing/2014/main" id="{34CC0483-987C-04B8-39A4-04293363F5E0}"/>
              </a:ext>
            </a:extLst>
          </p:cNvPr>
          <p:cNvSpPr/>
          <p:nvPr/>
        </p:nvSpPr>
        <p:spPr>
          <a:xfrm>
            <a:off x="793790" y="682704"/>
            <a:ext cx="10075307"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Coaching: Εστιασμένη Καθοδήγηση</a:t>
            </a:r>
            <a:endParaRPr lang="en-US" sz="4450" dirty="0"/>
          </a:p>
        </p:txBody>
      </p:sp>
      <p:sp>
        <p:nvSpPr>
          <p:cNvPr id="4" name="TextBox 3">
            <a:extLst>
              <a:ext uri="{FF2B5EF4-FFF2-40B4-BE49-F238E27FC236}">
                <a16:creationId xmlns:a16="http://schemas.microsoft.com/office/drawing/2014/main" id="{85F19622-FC08-A92D-9FDD-8CF5BA8B3291}"/>
              </a:ext>
            </a:extLst>
          </p:cNvPr>
          <p:cNvSpPr txBox="1"/>
          <p:nvPr/>
        </p:nvSpPr>
        <p:spPr>
          <a:xfrm>
            <a:off x="897493" y="2073729"/>
            <a:ext cx="12671550" cy="5565819"/>
          </a:xfrm>
          <a:prstGeom prst="rect">
            <a:avLst/>
          </a:prstGeom>
          <a:noFill/>
        </p:spPr>
        <p:txBody>
          <a:bodyPr wrap="square">
            <a:spAutoFit/>
          </a:bodyPr>
          <a:lstStyle/>
          <a:p>
            <a:pPr algn="just" eaLnBrk="1" hangingPunct="1">
              <a:lnSpc>
                <a:spcPct val="80000"/>
              </a:lnSpc>
            </a:pPr>
            <a:r>
              <a:rPr lang="en-US" altLang="el-GR" sz="2000" dirty="0" err="1"/>
              <a:t>Eίν</a:t>
            </a:r>
            <a:r>
              <a:rPr lang="en-US" altLang="el-GR" sz="2000" dirty="0"/>
              <a:t>αι ένα οne to one πρόγραμμα- κομμένο και ραμμένο στα μέτρα σου που σκοπό έχει να σε βοηθήσει να επιταχύνεις την επιχειρηματική και επαγγελματική σου αποτελεσματικότητα και επιτυχία.</a:t>
            </a:r>
            <a:endParaRPr lang="el-GR" altLang="el-GR" sz="2000" dirty="0"/>
          </a:p>
          <a:p>
            <a:pPr algn="just" eaLnBrk="1" hangingPunct="1">
              <a:lnSpc>
                <a:spcPct val="80000"/>
              </a:lnSpc>
            </a:pPr>
            <a:endParaRPr lang="en-US" altLang="el-GR" sz="2000" dirty="0"/>
          </a:p>
          <a:p>
            <a:pPr algn="just" eaLnBrk="1" hangingPunct="1">
              <a:lnSpc>
                <a:spcPct val="80000"/>
              </a:lnSpc>
            </a:pPr>
            <a:r>
              <a:rPr lang="en-US" altLang="el-GR" sz="2000" dirty="0" err="1"/>
              <a:t>Eίν</a:t>
            </a:r>
            <a:r>
              <a:rPr lang="en-US" altLang="el-GR" sz="2000" dirty="0"/>
              <a:t>αι μια ερμηνευμένη -σύμφωνα με τις δικές σου ανάγκες- λύση συμβουλευτικης που έχει σαν στόχο να σε βοηθήσει να ευθυγραμμίσεις τις προσωπικούς με τους επιχειρηματικούς σου στόχους βελτιώνοντας την αποτελεσματικότητα σου και ξεκαθαρίζοντας την αποστολή σου. </a:t>
            </a:r>
            <a:r>
              <a:rPr lang="el-GR" altLang="el-GR" sz="2000" dirty="0"/>
              <a:t>Β</a:t>
            </a:r>
            <a:r>
              <a:rPr lang="en-US" altLang="el-GR" sz="2000" dirty="0" err="1"/>
              <a:t>οηθάει</a:t>
            </a:r>
            <a:r>
              <a:rPr lang="en-US" altLang="el-GR" sz="2000" dirty="0"/>
              <a:t> να π</a:t>
            </a:r>
            <a:r>
              <a:rPr lang="en-US" altLang="el-GR" sz="2000" dirty="0" err="1"/>
              <a:t>ετύχεις</a:t>
            </a:r>
            <a:r>
              <a:rPr lang="en-US" altLang="el-GR" sz="2000" dirty="0"/>
              <a:t> π</a:t>
            </a:r>
            <a:r>
              <a:rPr lang="en-US" altLang="el-GR" sz="2000" dirty="0" err="1"/>
              <a:t>ερισσότερ</a:t>
            </a:r>
            <a:r>
              <a:rPr lang="en-US" altLang="el-GR" sz="2000" dirty="0"/>
              <a:t>α σε λιγότερο χρόνο με πιο έξυπνο τρόπο εργασίας </a:t>
            </a:r>
            <a:r>
              <a:rPr lang="el-GR" altLang="el-GR" sz="2000" dirty="0"/>
              <a:t>και </a:t>
            </a:r>
            <a:r>
              <a:rPr lang="en-US" altLang="el-GR" sz="2000" dirty="0"/>
              <a:t>να αναπ</a:t>
            </a:r>
            <a:r>
              <a:rPr lang="en-US" altLang="el-GR" sz="2000" dirty="0" err="1"/>
              <a:t>τύξεις</a:t>
            </a:r>
            <a:r>
              <a:rPr lang="en-US" altLang="el-GR" sz="2000" dirty="0"/>
              <a:t> </a:t>
            </a:r>
            <a:r>
              <a:rPr lang="en-US" altLang="el-GR" sz="2000" dirty="0" err="1"/>
              <a:t>εργ</a:t>
            </a:r>
            <a:r>
              <a:rPr lang="en-US" altLang="el-GR" sz="2000" dirty="0"/>
              <a:t>αλεία</a:t>
            </a:r>
            <a:r>
              <a:rPr lang="el-GR" altLang="el-GR" sz="2000" dirty="0"/>
              <a:t>, </a:t>
            </a:r>
            <a:r>
              <a:rPr lang="en-US" altLang="el-GR" sz="2000" dirty="0" err="1"/>
              <a:t>τεχνικές</a:t>
            </a:r>
            <a:r>
              <a:rPr lang="en-US" altLang="el-GR" sz="2000" dirty="0"/>
              <a:t> και γνώσεις π</a:t>
            </a:r>
            <a:r>
              <a:rPr lang="en-US" altLang="el-GR" sz="2000" dirty="0" err="1"/>
              <a:t>ου</a:t>
            </a:r>
            <a:r>
              <a:rPr lang="en-US" altLang="el-GR" sz="2000" dirty="0"/>
              <a:t> </a:t>
            </a:r>
            <a:r>
              <a:rPr lang="en-US" altLang="el-GR" sz="2000" dirty="0" err="1"/>
              <a:t>χρειάζεσ</a:t>
            </a:r>
            <a:r>
              <a:rPr lang="en-US" altLang="el-GR" sz="2000" dirty="0"/>
              <a:t>α</a:t>
            </a:r>
            <a:r>
              <a:rPr lang="el-GR" altLang="el-GR" sz="2000" dirty="0"/>
              <a:t>ι.</a:t>
            </a:r>
            <a:endParaRPr lang="en-US" altLang="el-GR" sz="2000" dirty="0"/>
          </a:p>
          <a:p>
            <a:pPr algn="just" eaLnBrk="1" hangingPunct="1">
              <a:lnSpc>
                <a:spcPct val="80000"/>
              </a:lnSpc>
            </a:pPr>
            <a:endParaRPr lang="en-US" altLang="el-GR" sz="2000" dirty="0"/>
          </a:p>
          <a:p>
            <a:pPr algn="just" eaLnBrk="1" hangingPunct="1">
              <a:lnSpc>
                <a:spcPct val="80000"/>
              </a:lnSpc>
            </a:pPr>
            <a:r>
              <a:rPr lang="el-GR" altLang="el-GR" sz="2000" u="sng" dirty="0"/>
              <a:t>Σε βοηθά:</a:t>
            </a:r>
            <a:endParaRPr lang="en-US" altLang="el-GR" sz="2000" u="sng" dirty="0"/>
          </a:p>
          <a:p>
            <a:pPr algn="just" eaLnBrk="1" hangingPunct="1">
              <a:lnSpc>
                <a:spcPct val="80000"/>
              </a:lnSpc>
            </a:pPr>
            <a:endParaRPr lang="en-US" altLang="el-GR" sz="2000" dirty="0"/>
          </a:p>
          <a:p>
            <a:pPr algn="just" eaLnBrk="1" hangingPunct="1">
              <a:lnSpc>
                <a:spcPct val="80000"/>
              </a:lnSpc>
            </a:pPr>
            <a:r>
              <a:rPr lang="en-US" altLang="el-GR" sz="2000" dirty="0"/>
              <a:t>Να β</a:t>
            </a:r>
            <a:r>
              <a:rPr lang="en-US" altLang="el-GR" sz="2000" dirty="0" err="1"/>
              <a:t>άλεις</a:t>
            </a:r>
            <a:r>
              <a:rPr lang="en-US" altLang="el-GR" sz="2000" dirty="0"/>
              <a:t> κα</a:t>
            </a:r>
            <a:r>
              <a:rPr lang="en-US" altLang="el-GR" sz="2000" dirty="0" err="1"/>
              <a:t>λύτερους</a:t>
            </a:r>
            <a:r>
              <a:rPr lang="en-US" altLang="el-GR" sz="2000" dirty="0"/>
              <a:t> ή/ </a:t>
            </a:r>
            <a:r>
              <a:rPr lang="en-US" altLang="el-GR" sz="2000" dirty="0" err="1"/>
              <a:t>υψηλότερους</a:t>
            </a:r>
            <a:r>
              <a:rPr lang="en-US" altLang="el-GR" sz="2000" dirty="0"/>
              <a:t> </a:t>
            </a:r>
            <a:r>
              <a:rPr lang="en-US" altLang="el-GR" sz="2000" dirty="0" err="1"/>
              <a:t>στόχους</a:t>
            </a:r>
            <a:r>
              <a:rPr lang="en-US" altLang="el-GR" sz="2000" dirty="0"/>
              <a:t>. </a:t>
            </a:r>
            <a:endParaRPr lang="el-GR" altLang="el-GR" sz="2000" dirty="0"/>
          </a:p>
          <a:p>
            <a:pPr algn="just" eaLnBrk="1" hangingPunct="1">
              <a:lnSpc>
                <a:spcPct val="80000"/>
              </a:lnSpc>
            </a:pPr>
            <a:endParaRPr lang="en-US" altLang="el-GR" sz="2000" dirty="0"/>
          </a:p>
          <a:p>
            <a:pPr algn="just" eaLnBrk="1" hangingPunct="1">
              <a:lnSpc>
                <a:spcPct val="80000"/>
              </a:lnSpc>
            </a:pPr>
            <a:r>
              <a:rPr lang="en-US" altLang="el-GR" sz="2000" dirty="0"/>
              <a:t>Να κατα</a:t>
            </a:r>
            <a:r>
              <a:rPr lang="en-US" altLang="el-GR" sz="2000" dirty="0" err="1"/>
              <a:t>νοήσεις</a:t>
            </a:r>
            <a:r>
              <a:rPr lang="en-US" altLang="el-GR" sz="2000" dirty="0"/>
              <a:t> </a:t>
            </a:r>
            <a:r>
              <a:rPr lang="en-US" altLang="el-GR" sz="2000" dirty="0" err="1"/>
              <a:t>τι</a:t>
            </a:r>
            <a:r>
              <a:rPr lang="en-US" altLang="el-GR" sz="2000" dirty="0"/>
              <a:t> </a:t>
            </a:r>
            <a:r>
              <a:rPr lang="en-US" altLang="el-GR" sz="2000" dirty="0" err="1"/>
              <a:t>χρειάζετ</a:t>
            </a:r>
            <a:r>
              <a:rPr lang="en-US" altLang="el-GR" sz="2000" dirty="0"/>
              <a:t>αι από γνώσεις, πηγές, εκπαίδευση για να πετύχεις αυτούς τους στόχους. </a:t>
            </a:r>
            <a:endParaRPr lang="el-GR" altLang="el-GR" sz="2000" dirty="0"/>
          </a:p>
          <a:p>
            <a:pPr algn="just" eaLnBrk="1" hangingPunct="1">
              <a:lnSpc>
                <a:spcPct val="80000"/>
              </a:lnSpc>
            </a:pPr>
            <a:endParaRPr lang="en-US" altLang="el-GR" sz="2000" dirty="0"/>
          </a:p>
          <a:p>
            <a:pPr algn="just" eaLnBrk="1" hangingPunct="1">
              <a:lnSpc>
                <a:spcPct val="80000"/>
              </a:lnSpc>
            </a:pPr>
            <a:r>
              <a:rPr lang="en-US" altLang="el-GR" sz="2000" dirty="0"/>
              <a:t>Να π</a:t>
            </a:r>
            <a:r>
              <a:rPr lang="en-US" altLang="el-GR" sz="2000" dirty="0" err="1"/>
              <a:t>ετύχεις</a:t>
            </a:r>
            <a:r>
              <a:rPr lang="en-US" altLang="el-GR" sz="2000" dirty="0"/>
              <a:t> </a:t>
            </a:r>
            <a:r>
              <a:rPr lang="en-US" altLang="el-GR" sz="2000" dirty="0" err="1"/>
              <a:t>τους</a:t>
            </a:r>
            <a:r>
              <a:rPr lang="en-US" altLang="el-GR" sz="2000" dirty="0"/>
              <a:t> </a:t>
            </a:r>
            <a:r>
              <a:rPr lang="en-US" altLang="el-GR" sz="2000" dirty="0" err="1"/>
              <a:t>στόχους</a:t>
            </a:r>
            <a:r>
              <a:rPr lang="en-US" altLang="el-GR" sz="2000" dirty="0"/>
              <a:t> α</a:t>
            </a:r>
            <a:r>
              <a:rPr lang="en-US" altLang="el-GR" sz="2000" dirty="0" err="1"/>
              <a:t>υτούς</a:t>
            </a:r>
            <a:r>
              <a:rPr lang="en-US" altLang="el-GR" sz="2000" dirty="0"/>
              <a:t> </a:t>
            </a:r>
            <a:r>
              <a:rPr lang="en-US" altLang="el-GR" sz="2000" dirty="0" err="1"/>
              <a:t>γρηγορότερ</a:t>
            </a:r>
            <a:r>
              <a:rPr lang="en-US" altLang="el-GR" sz="2000" dirty="0"/>
              <a:t>α. </a:t>
            </a:r>
            <a:endParaRPr lang="el-GR" altLang="el-GR" sz="2000" dirty="0"/>
          </a:p>
          <a:p>
            <a:pPr algn="just" eaLnBrk="1" hangingPunct="1">
              <a:lnSpc>
                <a:spcPct val="80000"/>
              </a:lnSpc>
            </a:pPr>
            <a:endParaRPr lang="en-US" altLang="el-GR" sz="2000" dirty="0"/>
          </a:p>
          <a:p>
            <a:pPr algn="just" eaLnBrk="1" hangingPunct="1">
              <a:lnSpc>
                <a:spcPct val="80000"/>
              </a:lnSpc>
            </a:pPr>
            <a:r>
              <a:rPr lang="en-US" altLang="el-GR" sz="2000" dirty="0"/>
              <a:t>Να πα</a:t>
            </a:r>
            <a:r>
              <a:rPr lang="en-US" altLang="el-GR" sz="2000" dirty="0" err="1"/>
              <a:t>ίρνεις</a:t>
            </a:r>
            <a:r>
              <a:rPr lang="en-US" altLang="el-GR" sz="2000" dirty="0"/>
              <a:t> π</a:t>
            </a:r>
            <a:r>
              <a:rPr lang="en-US" altLang="el-GR" sz="2000" dirty="0" err="1"/>
              <a:t>ιο</a:t>
            </a:r>
            <a:r>
              <a:rPr lang="en-US" altLang="el-GR" sz="2000" dirty="0"/>
              <a:t> απ</a:t>
            </a:r>
            <a:r>
              <a:rPr lang="en-US" altLang="el-GR" sz="2000" dirty="0" err="1"/>
              <a:t>οδοτικές</a:t>
            </a:r>
            <a:r>
              <a:rPr lang="en-US" altLang="el-GR" sz="2000" dirty="0"/>
              <a:t> απ</a:t>
            </a:r>
            <a:r>
              <a:rPr lang="en-US" altLang="el-GR" sz="2000" dirty="0" err="1"/>
              <a:t>οφάσεις</a:t>
            </a:r>
            <a:r>
              <a:rPr lang="en-US" altLang="el-GR" sz="2000" dirty="0"/>
              <a:t>  </a:t>
            </a:r>
            <a:endParaRPr lang="el-GR" altLang="el-GR" sz="2000" dirty="0"/>
          </a:p>
          <a:p>
            <a:pPr algn="just" eaLnBrk="1" hangingPunct="1">
              <a:lnSpc>
                <a:spcPct val="80000"/>
              </a:lnSpc>
            </a:pPr>
            <a:endParaRPr lang="en-US" altLang="el-GR" sz="2000" dirty="0"/>
          </a:p>
          <a:p>
            <a:pPr algn="just" eaLnBrk="1" hangingPunct="1">
              <a:lnSpc>
                <a:spcPct val="80000"/>
              </a:lnSpc>
            </a:pPr>
            <a:r>
              <a:rPr lang="en-US" altLang="el-GR" sz="2000" dirty="0"/>
              <a:t>Να β</a:t>
            </a:r>
            <a:r>
              <a:rPr lang="en-US" altLang="el-GR" sz="2000" dirty="0" err="1"/>
              <a:t>ελτιώνεις</a:t>
            </a:r>
            <a:r>
              <a:rPr lang="en-US" altLang="el-GR" sz="2000" dirty="0"/>
              <a:t> </a:t>
            </a:r>
            <a:r>
              <a:rPr lang="en-US" altLang="el-GR" sz="2000" dirty="0" err="1"/>
              <a:t>τις</a:t>
            </a:r>
            <a:r>
              <a:rPr lang="en-US" altLang="el-GR" sz="2000" dirty="0"/>
              <a:t> επ</a:t>
            </a:r>
            <a:r>
              <a:rPr lang="en-US" altLang="el-GR" sz="2000" dirty="0" err="1"/>
              <a:t>ιχειρημ</a:t>
            </a:r>
            <a:r>
              <a:rPr lang="en-US" altLang="el-GR" sz="2000" dirty="0"/>
              <a:t>ατικές σχέσεις (με υπαλλήλους, συνεργάτες, πελάτες κτλ). </a:t>
            </a:r>
            <a:endParaRPr lang="el-GR" altLang="el-GR" sz="2000" dirty="0"/>
          </a:p>
          <a:p>
            <a:pPr algn="just" eaLnBrk="1" hangingPunct="1">
              <a:lnSpc>
                <a:spcPct val="80000"/>
              </a:lnSpc>
            </a:pPr>
            <a:endParaRPr lang="en-US" altLang="el-GR" sz="2000" dirty="0"/>
          </a:p>
          <a:p>
            <a:pPr algn="just" eaLnBrk="1" hangingPunct="1">
              <a:lnSpc>
                <a:spcPct val="80000"/>
              </a:lnSpc>
            </a:pPr>
            <a:r>
              <a:rPr lang="en-US" altLang="el-GR" sz="2000" dirty="0"/>
              <a:t>Να α</a:t>
            </a:r>
            <a:r>
              <a:rPr lang="en-US" altLang="el-GR" sz="2000" dirty="0" err="1"/>
              <a:t>λλάξεις</a:t>
            </a:r>
            <a:r>
              <a:rPr lang="en-US" altLang="el-GR" sz="2000" dirty="0"/>
              <a:t> </a:t>
            </a:r>
            <a:r>
              <a:rPr lang="en-US" altLang="el-GR" sz="2000" dirty="0" err="1"/>
              <a:t>εκείν</a:t>
            </a:r>
            <a:r>
              <a:rPr lang="en-US" altLang="el-GR" sz="2000" dirty="0"/>
              <a:t>α που χρειάζεται για την προσωπική και επαγγελματική σου αναβάθμιση. </a:t>
            </a:r>
          </a:p>
          <a:p>
            <a:pPr algn="just" eaLnBrk="1" hangingPunct="1">
              <a:lnSpc>
                <a:spcPct val="80000"/>
              </a:lnSpc>
            </a:pPr>
            <a:endParaRPr lang="en-US" altLang="el-GR" sz="2400" dirty="0"/>
          </a:p>
        </p:txBody>
      </p:sp>
    </p:spTree>
    <p:extLst>
      <p:ext uri="{BB962C8B-B14F-4D97-AF65-F5344CB8AC3E}">
        <p14:creationId xmlns:p14="http://schemas.microsoft.com/office/powerpoint/2010/main" val="429084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682704"/>
            <a:ext cx="10075307"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Coaching: Εστιασμένη Καθοδήγηση</a:t>
            </a:r>
            <a:endParaRPr lang="en-US" sz="4450" dirty="0"/>
          </a:p>
        </p:txBody>
      </p:sp>
      <p:pic>
        <p:nvPicPr>
          <p:cNvPr id="3" name="Image 0" descr="preencoded.png"/>
          <p:cNvPicPr>
            <a:picLocks noChangeAspect="1"/>
          </p:cNvPicPr>
          <p:nvPr/>
        </p:nvPicPr>
        <p:blipFill>
          <a:blip r:embed="rId3"/>
          <a:stretch>
            <a:fillRect/>
          </a:stretch>
        </p:blipFill>
        <p:spPr>
          <a:xfrm>
            <a:off x="3402330" y="2653070"/>
            <a:ext cx="7825621" cy="7825621"/>
          </a:xfrm>
          <a:prstGeom prst="rect">
            <a:avLst/>
          </a:prstGeom>
        </p:spPr>
      </p:pic>
      <p:sp>
        <p:nvSpPr>
          <p:cNvPr id="4" name="Text 1"/>
          <p:cNvSpPr/>
          <p:nvPr/>
        </p:nvSpPr>
        <p:spPr>
          <a:xfrm>
            <a:off x="4702850" y="4871680"/>
            <a:ext cx="141446" cy="453509"/>
          </a:xfrm>
          <a:prstGeom prst="rect">
            <a:avLst/>
          </a:prstGeom>
          <a:noFill/>
          <a:ln/>
        </p:spPr>
        <p:txBody>
          <a:bodyPr wrap="none" lIns="0" tIns="0" rIns="0" bIns="0" rtlCol="0" anchor="t"/>
          <a:lstStyle/>
          <a:p>
            <a:pPr marL="0" indent="0">
              <a:lnSpc>
                <a:spcPts val="3550"/>
              </a:lnSpc>
              <a:buNone/>
            </a:pPr>
            <a:r>
              <a:rPr lang="en-US" sz="2200" b="1" dirty="0">
                <a:solidFill>
                  <a:srgbClr val="405449"/>
                </a:solidFill>
                <a:latin typeface="Fraunces Extra Bold" pitchFamily="34" charset="0"/>
                <a:ea typeface="Fraunces Extra Bold" pitchFamily="34" charset="-122"/>
                <a:cs typeface="Fraunces Extra Bold" pitchFamily="34" charset="-120"/>
              </a:rPr>
              <a:t>1</a:t>
            </a:r>
            <a:endParaRPr lang="en-US" sz="2200" dirty="0"/>
          </a:p>
        </p:txBody>
      </p:sp>
      <p:pic>
        <p:nvPicPr>
          <p:cNvPr id="5" name="Image 1" descr="preencoded.png"/>
          <p:cNvPicPr>
            <a:picLocks noChangeAspect="1"/>
          </p:cNvPicPr>
          <p:nvPr/>
        </p:nvPicPr>
        <p:blipFill>
          <a:blip r:embed="rId4"/>
          <a:stretch>
            <a:fillRect/>
          </a:stretch>
        </p:blipFill>
        <p:spPr>
          <a:xfrm>
            <a:off x="3402330" y="2653070"/>
            <a:ext cx="7825621" cy="7825621"/>
          </a:xfrm>
          <a:prstGeom prst="rect">
            <a:avLst/>
          </a:prstGeom>
        </p:spPr>
      </p:pic>
      <p:sp>
        <p:nvSpPr>
          <p:cNvPr id="6" name="Text 2"/>
          <p:cNvSpPr/>
          <p:nvPr/>
        </p:nvSpPr>
        <p:spPr>
          <a:xfrm>
            <a:off x="7222450" y="3404354"/>
            <a:ext cx="185261" cy="453509"/>
          </a:xfrm>
          <a:prstGeom prst="rect">
            <a:avLst/>
          </a:prstGeom>
          <a:noFill/>
          <a:ln/>
        </p:spPr>
        <p:txBody>
          <a:bodyPr wrap="none" lIns="0" tIns="0" rIns="0" bIns="0" rtlCol="0" anchor="t"/>
          <a:lstStyle/>
          <a:p>
            <a:pPr marL="0" indent="0">
              <a:lnSpc>
                <a:spcPts val="3550"/>
              </a:lnSpc>
              <a:buNone/>
            </a:pPr>
            <a:r>
              <a:rPr lang="en-US" sz="2200" b="1" dirty="0">
                <a:solidFill>
                  <a:srgbClr val="405449"/>
                </a:solidFill>
                <a:latin typeface="Fraunces Extra Bold" pitchFamily="34" charset="0"/>
                <a:ea typeface="Fraunces Extra Bold" pitchFamily="34" charset="-122"/>
                <a:cs typeface="Fraunces Extra Bold" pitchFamily="34" charset="-120"/>
              </a:rPr>
              <a:t>2</a:t>
            </a:r>
            <a:endParaRPr lang="en-US" sz="2200" dirty="0"/>
          </a:p>
        </p:txBody>
      </p:sp>
      <p:pic>
        <p:nvPicPr>
          <p:cNvPr id="7" name="Image 2" descr="preencoded.png"/>
          <p:cNvPicPr>
            <a:picLocks noChangeAspect="1"/>
          </p:cNvPicPr>
          <p:nvPr/>
        </p:nvPicPr>
        <p:blipFill>
          <a:blip r:embed="rId5"/>
          <a:stretch>
            <a:fillRect/>
          </a:stretch>
        </p:blipFill>
        <p:spPr>
          <a:xfrm>
            <a:off x="3402330" y="2653070"/>
            <a:ext cx="7825621" cy="7825621"/>
          </a:xfrm>
          <a:prstGeom prst="rect">
            <a:avLst/>
          </a:prstGeom>
        </p:spPr>
      </p:pic>
      <p:sp>
        <p:nvSpPr>
          <p:cNvPr id="8" name="Text 3"/>
          <p:cNvSpPr/>
          <p:nvPr/>
        </p:nvSpPr>
        <p:spPr>
          <a:xfrm>
            <a:off x="9770864" y="4871680"/>
            <a:ext cx="171212" cy="453509"/>
          </a:xfrm>
          <a:prstGeom prst="rect">
            <a:avLst/>
          </a:prstGeom>
          <a:noFill/>
          <a:ln/>
        </p:spPr>
        <p:txBody>
          <a:bodyPr wrap="none" lIns="0" tIns="0" rIns="0" bIns="0" rtlCol="0" anchor="t"/>
          <a:lstStyle/>
          <a:p>
            <a:pPr marL="0" indent="0">
              <a:lnSpc>
                <a:spcPts val="3550"/>
              </a:lnSpc>
              <a:buNone/>
            </a:pPr>
            <a:r>
              <a:rPr lang="en-US" sz="2200" b="1" dirty="0">
                <a:solidFill>
                  <a:srgbClr val="405449"/>
                </a:solidFill>
                <a:latin typeface="Fraunces Extra Bold" pitchFamily="34" charset="0"/>
                <a:ea typeface="Fraunces Extra Bold" pitchFamily="34" charset="-122"/>
                <a:cs typeface="Fraunces Extra Bold" pitchFamily="34" charset="-120"/>
              </a:rPr>
              <a:t>3</a:t>
            </a:r>
            <a:endParaRPr lang="en-US" sz="2200" dirty="0"/>
          </a:p>
        </p:txBody>
      </p:sp>
      <p:sp>
        <p:nvSpPr>
          <p:cNvPr id="9" name="Text 4"/>
          <p:cNvSpPr/>
          <p:nvPr/>
        </p:nvSpPr>
        <p:spPr>
          <a:xfrm>
            <a:off x="793790" y="6820972"/>
            <a:ext cx="13042821" cy="725805"/>
          </a:xfrm>
          <a:prstGeom prst="rect">
            <a:avLst/>
          </a:prstGeom>
          <a:noFill/>
          <a:ln/>
        </p:spPr>
        <p:txBody>
          <a:bodyPr wrap="square" lIns="0" tIns="0" rIns="0" bIns="0" rtlCol="0" anchor="t"/>
          <a:lstStyle/>
          <a:p>
            <a:pPr marL="0" indent="0">
              <a:lnSpc>
                <a:spcPts val="2850"/>
              </a:lnSpc>
              <a:buNone/>
            </a:pPr>
            <a:r>
              <a:rPr lang="en-US" sz="1750" dirty="0">
                <a:solidFill>
                  <a:srgbClr val="405449"/>
                </a:solidFill>
                <a:latin typeface="Nobile" pitchFamily="34" charset="0"/>
                <a:ea typeface="Nobile" pitchFamily="34" charset="-122"/>
                <a:cs typeface="Nobile" pitchFamily="34" charset="-120"/>
              </a:rPr>
              <a:t>Είναι μια βραχυπρόθεσμη καθοδήγηση. Εστιάζει στη βελτίωση συγκεκριμένων δεξιοτήτων. Έχει δομημένη διαδικασία και συγκεκριμένους στόχους.</a:t>
            </a:r>
            <a:endParaRPr lang="en-US" sz="1750" dirty="0"/>
          </a:p>
        </p:txBody>
      </p:sp>
      <p:sp>
        <p:nvSpPr>
          <p:cNvPr id="10" name="Text 5"/>
          <p:cNvSpPr/>
          <p:nvPr/>
        </p:nvSpPr>
        <p:spPr>
          <a:xfrm>
            <a:off x="1684496" y="3018830"/>
            <a:ext cx="2339340" cy="354330"/>
          </a:xfrm>
          <a:prstGeom prst="rect">
            <a:avLst/>
          </a:prstGeom>
          <a:noFill/>
          <a:ln/>
        </p:spPr>
        <p:txBody>
          <a:bodyPr wrap="none" lIns="0" tIns="0" rIns="0" bIns="0" rtlCol="0" anchor="t"/>
          <a:lstStyle/>
          <a:p>
            <a:pPr marL="0" indent="0" algn="ctr">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Βραχυπρόθεσμο</a:t>
            </a:r>
            <a:endParaRPr lang="en-US" sz="2200" dirty="0"/>
          </a:p>
        </p:txBody>
      </p:sp>
      <p:sp>
        <p:nvSpPr>
          <p:cNvPr id="11" name="Text 6"/>
          <p:cNvSpPr/>
          <p:nvPr/>
        </p:nvSpPr>
        <p:spPr>
          <a:xfrm>
            <a:off x="5447348" y="1845112"/>
            <a:ext cx="3735586" cy="354330"/>
          </a:xfrm>
          <a:prstGeom prst="rect">
            <a:avLst/>
          </a:prstGeom>
          <a:noFill/>
          <a:ln/>
        </p:spPr>
        <p:txBody>
          <a:bodyPr wrap="none" lIns="0" tIns="0" rIns="0" bIns="0" rtlCol="0" anchor="t"/>
          <a:lstStyle/>
          <a:p>
            <a:pPr marL="0" indent="0" algn="ctr">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Συγκεκριμένες δεξιότητες</a:t>
            </a:r>
            <a:endParaRPr lang="en-US" sz="2200" dirty="0"/>
          </a:p>
        </p:txBody>
      </p:sp>
      <p:sp>
        <p:nvSpPr>
          <p:cNvPr id="12" name="Text 7"/>
          <p:cNvSpPr/>
          <p:nvPr/>
        </p:nvSpPr>
        <p:spPr>
          <a:xfrm>
            <a:off x="10225564" y="3018830"/>
            <a:ext cx="3101102" cy="354330"/>
          </a:xfrm>
          <a:prstGeom prst="rect">
            <a:avLst/>
          </a:prstGeom>
          <a:noFill/>
          <a:ln/>
        </p:spPr>
        <p:txBody>
          <a:bodyPr wrap="none" lIns="0" tIns="0" rIns="0" bIns="0" rtlCol="0" anchor="t"/>
          <a:lstStyle/>
          <a:p>
            <a:pPr marL="0" indent="0" algn="ctr">
              <a:lnSpc>
                <a:spcPts val="2750"/>
              </a:lnSpc>
              <a:buNone/>
            </a:pPr>
            <a:r>
              <a:rPr lang="en-US" sz="2200" b="1" dirty="0">
                <a:solidFill>
                  <a:srgbClr val="3B4540"/>
                </a:solidFill>
                <a:latin typeface="Fraunces Extra Bold" pitchFamily="34" charset="0"/>
                <a:ea typeface="Fraunces Extra Bold" pitchFamily="34" charset="-122"/>
                <a:cs typeface="Fraunces Extra Bold" pitchFamily="34" charset="-120"/>
              </a:rPr>
              <a:t>Δομημένη διαδικασία</a:t>
            </a:r>
            <a:endParaRPr lang="en-US" sz="2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714</Words>
  <Application>Microsoft Office PowerPoint</Application>
  <PresentationFormat>Προσαρμογή</PresentationFormat>
  <Paragraphs>104</Paragraphs>
  <Slides>14</Slides>
  <Notes>8</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14</vt:i4>
      </vt:variant>
    </vt:vector>
  </HeadingPairs>
  <TitlesOfParts>
    <vt:vector size="20" baseType="lpstr">
      <vt:lpstr>Nobile</vt:lpstr>
      <vt:lpstr>Wingdings</vt:lpstr>
      <vt:lpstr>Fraunces Extra Bold</vt:lpstr>
      <vt:lpstr>Arial</vt:lpstr>
      <vt:lpstr>Calibri</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User</cp:lastModifiedBy>
  <cp:revision>8</cp:revision>
  <dcterms:created xsi:type="dcterms:W3CDTF">2025-03-02T19:18:44Z</dcterms:created>
  <dcterms:modified xsi:type="dcterms:W3CDTF">2026-02-15T17:33:16Z</dcterms:modified>
</cp:coreProperties>
</file>