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hasCustomPrompt="1"/>
          </p:nvPr>
        </p:nvSpPr>
        <p:spPr>
          <a:xfrm>
            <a:off x="1876424" y="1122363"/>
            <a:ext cx="8791575" cy="2387600"/>
          </a:xfrm>
        </p:spPr>
        <p:txBody>
          <a:bodyPr anchor="b">
            <a:normAutofit/>
          </a:bodyPr>
          <a:lstStyle>
            <a:lvl1pPr algn="l">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1/23/2025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0" y="4304664"/>
            <a:ext cx="9912355" cy="819355"/>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56" y="609600"/>
            <a:ext cx="9905955" cy="3429000"/>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2" y="609599"/>
            <a:ext cx="9302752" cy="2748429"/>
          </a:xfrm>
        </p:spPr>
        <p:txBody>
          <a:bodyPr anchor="ctr">
            <a:normAutofit/>
          </a:bodyPr>
          <a:lstStyle>
            <a:lvl1pPr>
              <a:defRPr sz="36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hasCustomPrompt="1"/>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hasCustomPrompt="1"/>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0" y="2134041"/>
            <a:ext cx="9906001" cy="2511835"/>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141413" y="609600"/>
            <a:ext cx="9905998" cy="190500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hasCustomPrompt="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hasCustomPrompt="1"/>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hasCustomPrompt="1"/>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hasCustomPrompt="1"/>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hasCustomPrompt="1"/>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hasCustomPrompt="1"/>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1141411" y="609600"/>
            <a:ext cx="9905999" cy="19050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hasCustomPrompt="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1" name="Text Placeholder 3"/>
          <p:cNvSpPr>
            <a:spLocks noGrp="1"/>
          </p:cNvSpPr>
          <p:nvPr>
            <p:ph type="body" sz="half" idx="18" hasCustomPrompt="1"/>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hasCustomPrompt="1"/>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4" name="Text Placeholder 3"/>
          <p:cNvSpPr>
            <a:spLocks noGrp="1"/>
          </p:cNvSpPr>
          <p:nvPr>
            <p:ph type="body" sz="half" idx="19" hasCustomPrompt="1"/>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hasCustomPrompt="1"/>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l-GR"/>
              <a:t>Κάντε κλικ στο εικονίδιο για να προσθέσετε εικόνα</a:t>
            </a:r>
            <a:endParaRPr lang="en-US" dirty="0"/>
          </a:p>
        </p:txBody>
      </p:sp>
      <p:sp>
        <p:nvSpPr>
          <p:cNvPr id="27" name="Text Placeholder 3"/>
          <p:cNvSpPr>
            <a:spLocks noGrp="1"/>
          </p:cNvSpPr>
          <p:nvPr>
            <p:ph type="body" sz="half" idx="20" hasCustomPrompt="1"/>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48A87A34-81AB-432B-8DAE-1953F412C126}" type="datetimeFigureOut">
              <a:rPr lang="en-US" dirty="0"/>
              <a:t>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609599"/>
            <a:ext cx="2005011" cy="518160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1141410" y="609599"/>
            <a:ext cx="7748590" cy="5181601"/>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1419226"/>
            <a:ext cx="9906000" cy="2852737"/>
          </a:xfrm>
        </p:spPr>
        <p:txBody>
          <a:bodyPr anchor="b">
            <a:normAutofit/>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8A87A34-81AB-432B-8DAE-1953F412C126}" type="datetimeFigureOut">
              <a:rPr lang="en-US" dirty="0"/>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141410" y="2249486"/>
            <a:ext cx="4878389" cy="3541714"/>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hasCustomPrompt="1"/>
          </p:nvPr>
        </p:nvSpPr>
        <p:spPr>
          <a:xfrm>
            <a:off x="6172200" y="2249486"/>
            <a:ext cx="4875211" cy="3541714"/>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1" y="619126"/>
            <a:ext cx="9906000" cy="1477961"/>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hasCustomPrompt="1"/>
          </p:nvPr>
        </p:nvSpPr>
        <p:spPr>
          <a:xfrm>
            <a:off x="1141410" y="3073397"/>
            <a:ext cx="4878391" cy="271780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hasCustomPrompt="1"/>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hasCustomPrompt="1"/>
          </p:nvPr>
        </p:nvSpPr>
        <p:spPr>
          <a:xfrm>
            <a:off x="6172200" y="3073397"/>
            <a:ext cx="4875210" cy="271780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6705" y="609601"/>
            <a:ext cx="3856037" cy="1639884"/>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5156200" y="592666"/>
            <a:ext cx="5891209" cy="5198534"/>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hasCustomPrompt="1"/>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413" y="609600"/>
            <a:ext cx="5934508" cy="1639886"/>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1/23/2025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t>1/23/2025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876424" y="250167"/>
            <a:ext cx="8130218" cy="1457864"/>
          </a:xfrm>
        </p:spPr>
        <p:txBody>
          <a:bodyPr>
            <a:normAutofit/>
          </a:bodyPr>
          <a:lstStyle/>
          <a:p>
            <a:pPr algn="ctr"/>
            <a:r>
              <a:rPr lang="el-GR" b="1" dirty="0">
                <a:solidFill>
                  <a:srgbClr val="C00000"/>
                </a:solidFill>
              </a:rPr>
              <a:t>ΒΙΟΛΟΓΙΑ Β΄ΛΥΚΕΙΟΥ </a:t>
            </a:r>
            <a:r>
              <a:rPr lang="el-GR" b="1" dirty="0" err="1">
                <a:solidFill>
                  <a:srgbClr val="C00000"/>
                </a:solidFill>
              </a:rPr>
              <a:t>Γενικησ</a:t>
            </a:r>
            <a:r>
              <a:rPr lang="el-GR" b="1" dirty="0">
                <a:solidFill>
                  <a:srgbClr val="C00000"/>
                </a:solidFill>
              </a:rPr>
              <a:t> </a:t>
            </a:r>
            <a:r>
              <a:rPr lang="el-GR" b="1" dirty="0" err="1">
                <a:solidFill>
                  <a:srgbClr val="C00000"/>
                </a:solidFill>
              </a:rPr>
              <a:t>Παιδειασ</a:t>
            </a:r>
            <a:endParaRPr lang="el-GR" b="1" dirty="0">
              <a:solidFill>
                <a:srgbClr val="C00000"/>
              </a:solidFill>
            </a:endParaRPr>
          </a:p>
        </p:txBody>
      </p:sp>
      <p:sp>
        <p:nvSpPr>
          <p:cNvPr id="3" name="Υπότιτλος 2"/>
          <p:cNvSpPr>
            <a:spLocks noGrp="1"/>
          </p:cNvSpPr>
          <p:nvPr>
            <p:ph type="subTitle" idx="1"/>
          </p:nvPr>
        </p:nvSpPr>
        <p:spPr>
          <a:xfrm>
            <a:off x="2346385" y="1777043"/>
            <a:ext cx="5489151" cy="4572000"/>
          </a:xfrm>
        </p:spPr>
        <p:txBody>
          <a:bodyPr>
            <a:normAutofit/>
          </a:bodyPr>
          <a:lstStyle/>
          <a:p>
            <a:pPr algn="ctr"/>
            <a:endParaRPr lang="el-GR" sz="2400" b="1" dirty="0">
              <a:solidFill>
                <a:schemeClr val="accent3">
                  <a:lumMod val="50000"/>
                </a:schemeClr>
              </a:solidFill>
              <a:latin typeface="Arial" panose="020B0604020202020204" pitchFamily="34" charset="0"/>
              <a:cs typeface="Arial" panose="020B0604020202020204" pitchFamily="34" charset="0"/>
            </a:endParaRPr>
          </a:p>
          <a:p>
            <a:pPr algn="ctr"/>
            <a:endParaRPr lang="el-GR" sz="2400" b="1" dirty="0">
              <a:solidFill>
                <a:schemeClr val="accent3">
                  <a:lumMod val="50000"/>
                </a:schemeClr>
              </a:solidFill>
              <a:latin typeface="Arial" panose="020B0604020202020204" pitchFamily="34" charset="0"/>
              <a:cs typeface="Arial" panose="020B0604020202020204" pitchFamily="34" charset="0"/>
            </a:endParaRPr>
          </a:p>
          <a:p>
            <a:pPr algn="ctr"/>
            <a:r>
              <a:rPr lang="el-GR" sz="2400" b="1" dirty="0">
                <a:solidFill>
                  <a:schemeClr val="accent3">
                    <a:lumMod val="50000"/>
                  </a:schemeClr>
                </a:solidFill>
                <a:latin typeface="Arial" panose="020B0604020202020204" pitchFamily="34" charset="0"/>
                <a:cs typeface="Arial" panose="020B0604020202020204" pitchFamily="34" charset="0"/>
              </a:rPr>
              <a:t>Διδακτικη ενοτητα 1.5: </a:t>
            </a:r>
          </a:p>
          <a:p>
            <a:pPr algn="ctr"/>
            <a:r>
              <a:rPr lang="el-GR" sz="2400" b="1" dirty="0">
                <a:solidFill>
                  <a:schemeClr val="accent3">
                    <a:lumMod val="50000"/>
                  </a:schemeClr>
                </a:solidFill>
                <a:latin typeface="Arial" panose="020B0604020202020204" pitchFamily="34" charset="0"/>
                <a:cs typeface="Arial" panose="020B0604020202020204" pitchFamily="34" charset="0"/>
              </a:rPr>
              <a:t>«Ουσιεσ που προκαλουν </a:t>
            </a:r>
            <a:r>
              <a:rPr lang="el-GR" sz="2400" b="1" dirty="0" err="1">
                <a:solidFill>
                  <a:schemeClr val="accent3">
                    <a:lumMod val="50000"/>
                  </a:schemeClr>
                </a:solidFill>
                <a:latin typeface="Arial" panose="020B0604020202020204" pitchFamily="34" charset="0"/>
                <a:cs typeface="Arial" panose="020B0604020202020204" pitchFamily="34" charset="0"/>
              </a:rPr>
              <a:t>εθισμΟ</a:t>
            </a:r>
            <a:r>
              <a:rPr lang="el-GR" sz="2400" b="1" dirty="0">
                <a:solidFill>
                  <a:schemeClr val="accent3">
                    <a:lumMod val="50000"/>
                  </a:schemeClr>
                </a:solidFill>
                <a:latin typeface="Arial" panose="020B0604020202020204" pitchFamily="34" charset="0"/>
                <a:cs typeface="Arial" panose="020B0604020202020204" pitchFamily="34" charset="0"/>
              </a:rPr>
              <a:t>»</a:t>
            </a:r>
          </a:p>
          <a:p>
            <a:pPr algn="ctr"/>
            <a:endParaRPr lang="el-GR" sz="2400" b="1" dirty="0">
              <a:solidFill>
                <a:schemeClr val="accent3">
                  <a:lumMod val="50000"/>
                </a:schemeClr>
              </a:solidFill>
              <a:latin typeface="Arial" panose="020B0604020202020204" pitchFamily="34" charset="0"/>
              <a:cs typeface="Arial" panose="020B0604020202020204" pitchFamily="34" charset="0"/>
            </a:endParaRPr>
          </a:p>
          <a:p>
            <a:pPr algn="ctr"/>
            <a:r>
              <a:rPr lang="el-GR" sz="2400" b="1" dirty="0">
                <a:solidFill>
                  <a:schemeClr val="accent3">
                    <a:lumMod val="50000"/>
                  </a:schemeClr>
                </a:solidFill>
                <a:latin typeface="Arial" panose="020B0604020202020204" pitchFamily="34" charset="0"/>
                <a:cs typeface="Arial" panose="020B0604020202020204" pitchFamily="34" charset="0"/>
              </a:rPr>
              <a:t>  </a:t>
            </a:r>
          </a:p>
          <a:p>
            <a:pPr algn="ctr"/>
            <a:r>
              <a:rPr lang="el-GR" b="1" dirty="0">
                <a:latin typeface="Arial" panose="020B0604020202020204" pitchFamily="34" charset="0"/>
                <a:cs typeface="Arial" panose="020B0604020202020204" pitchFamily="34" charset="0"/>
              </a:rPr>
              <a:t>                    2</a:t>
            </a:r>
            <a:r>
              <a:rPr lang="el-GR" b="1" baseline="30000" dirty="0">
                <a:latin typeface="Arial" panose="020B0604020202020204" pitchFamily="34" charset="0"/>
                <a:cs typeface="Arial" panose="020B0604020202020204" pitchFamily="34" charset="0"/>
              </a:rPr>
              <a:t>ο</a:t>
            </a:r>
            <a:r>
              <a:rPr lang="el-GR" b="1" dirty="0">
                <a:latin typeface="Arial" panose="020B0604020202020204" pitchFamily="34" charset="0"/>
                <a:cs typeface="Arial" panose="020B0604020202020204" pitchFamily="34" charset="0"/>
              </a:rPr>
              <a:t> ΛΥΚΕΙΟ ΧΑΪΔΑΡΙΟΥ</a:t>
            </a:r>
          </a:p>
        </p:txBody>
      </p:sp>
      <p:pic>
        <p:nvPicPr>
          <p:cNvPr id="4" name="Εικόνα 3"/>
          <p:cNvPicPr>
            <a:picLocks noChangeAspect="1"/>
          </p:cNvPicPr>
          <p:nvPr/>
        </p:nvPicPr>
        <p:blipFill>
          <a:blip r:embed="rId2"/>
          <a:stretch>
            <a:fillRect/>
          </a:stretch>
        </p:blipFill>
        <p:spPr>
          <a:xfrm>
            <a:off x="7924676" y="1878926"/>
            <a:ext cx="3663600" cy="43682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141413" y="2035834"/>
            <a:ext cx="4878386" cy="4203648"/>
          </a:xfrm>
        </p:spPr>
        <p:txBody>
          <a:bodyPr>
            <a:noAutofit/>
          </a:bodyPr>
          <a:lstStyle/>
          <a:p>
            <a:pPr marL="0" indent="0">
              <a:buNone/>
            </a:pPr>
            <a:r>
              <a:rPr lang="el-GR" sz="1800" dirty="0">
                <a:solidFill>
                  <a:srgbClr val="C00000"/>
                </a:solidFill>
                <a:latin typeface="Arial" panose="020B0604020202020204" pitchFamily="34" charset="0"/>
                <a:cs typeface="Arial" panose="020B0604020202020204" pitchFamily="34" charset="0"/>
              </a:rPr>
              <a:t>Ουσίες που καταναλώνουμε όπως: αλκοόλ, νικοτίνη, ναρκωτικά </a:t>
            </a:r>
            <a:r>
              <a:rPr lang="el-GR" sz="1800" dirty="0" err="1">
                <a:solidFill>
                  <a:srgbClr val="C00000"/>
                </a:solidFill>
                <a:latin typeface="Arial" panose="020B0604020202020204" pitchFamily="34" charset="0"/>
                <a:cs typeface="Arial" panose="020B0604020202020204" pitchFamily="34" charset="0"/>
              </a:rPr>
              <a:t>κ.ά</a:t>
            </a:r>
            <a:r>
              <a:rPr lang="el-GR" sz="1800" dirty="0">
                <a:solidFill>
                  <a:srgbClr val="C00000"/>
                </a:solidFill>
                <a:latin typeface="Arial" panose="020B0604020202020204" pitchFamily="34" charset="0"/>
                <a:cs typeface="Arial" panose="020B0604020202020204" pitchFamily="34" charset="0"/>
              </a:rPr>
              <a:t> προκαλούν:</a:t>
            </a:r>
            <a:endParaRPr lang="el-GR" sz="1800"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l-GR" sz="1800" b="1" dirty="0">
                <a:solidFill>
                  <a:srgbClr val="C00000"/>
                </a:solidFill>
                <a:latin typeface="Arial" panose="020B0604020202020204" pitchFamily="34" charset="0"/>
                <a:cs typeface="Arial" panose="020B0604020202020204" pitchFamily="34" charset="0"/>
              </a:rPr>
              <a:t> </a:t>
            </a:r>
            <a:r>
              <a:rPr lang="el-GR" sz="1800" b="1" dirty="0">
                <a:solidFill>
                  <a:schemeClr val="accent6">
                    <a:lumMod val="50000"/>
                  </a:schemeClr>
                </a:solidFill>
                <a:latin typeface="Arial" panose="020B0604020202020204" pitchFamily="34" charset="0"/>
                <a:cs typeface="Arial" panose="020B0604020202020204" pitchFamily="34" charset="0"/>
              </a:rPr>
              <a:t>Εθισμό</a:t>
            </a:r>
            <a:r>
              <a:rPr lang="el-GR" sz="1800" dirty="0">
                <a:solidFill>
                  <a:schemeClr val="accent6">
                    <a:lumMod val="50000"/>
                  </a:schemeClr>
                </a:solidFill>
                <a:latin typeface="Arial" panose="020B0604020202020204" pitchFamily="34" charset="0"/>
                <a:cs typeface="Arial" panose="020B0604020202020204" pitchFamily="34" charset="0"/>
              </a:rPr>
              <a:t> </a:t>
            </a:r>
            <a:r>
              <a:rPr lang="el-GR" sz="1800" dirty="0">
                <a:solidFill>
                  <a:srgbClr val="C00000"/>
                </a:solidFill>
                <a:latin typeface="Arial" panose="020B0604020202020204" pitchFamily="34" charset="0"/>
                <a:cs typeface="Arial" panose="020B0604020202020204" pitchFamily="34" charset="0"/>
              </a:rPr>
              <a:t>τη μεταβολή δηλαδή στην λειτουργία των νευρικών κυττάρων, ώστε να μη μπορούν να λειτουργήσουν χωρίς τη συνεχή λήψη των ουσιών αυτών</a:t>
            </a:r>
          </a:p>
          <a:p>
            <a:pPr>
              <a:buFont typeface="Wingdings" panose="05000000000000000000" pitchFamily="2" charset="2"/>
              <a:buChar char="Ø"/>
            </a:pPr>
            <a:r>
              <a:rPr lang="el-GR" sz="1800" dirty="0">
                <a:solidFill>
                  <a:srgbClr val="C00000"/>
                </a:solidFill>
                <a:latin typeface="Arial" panose="020B0604020202020204" pitchFamily="34" charset="0"/>
                <a:cs typeface="Arial" panose="020B0604020202020204" pitchFamily="34" charset="0"/>
              </a:rPr>
              <a:t> </a:t>
            </a:r>
            <a:r>
              <a:rPr lang="el-GR" sz="1800" b="1" dirty="0">
                <a:solidFill>
                  <a:srgbClr val="002060"/>
                </a:solidFill>
                <a:latin typeface="Arial" panose="020B0604020202020204" pitchFamily="34" charset="0"/>
                <a:cs typeface="Arial" panose="020B0604020202020204" pitchFamily="34" charset="0"/>
              </a:rPr>
              <a:t>Ανοχή </a:t>
            </a:r>
            <a:r>
              <a:rPr lang="el-GR" sz="1800" dirty="0">
                <a:solidFill>
                  <a:srgbClr val="C00000"/>
                </a:solidFill>
                <a:latin typeface="Arial" panose="020B0604020202020204" pitchFamily="34" charset="0"/>
                <a:cs typeface="Arial" panose="020B0604020202020204" pitchFamily="34" charset="0"/>
              </a:rPr>
              <a:t>απαιτούν δηλαδή από τον χρήστη τη λήψη ολοένα και μεγαλύτερων ποσοτήτων ουσιών που καθίστανται απαραίτητες , ώστε ο χρήστης να μη μπορεί να ζήσει χωρίς αυτές.</a:t>
            </a:r>
            <a:endParaRPr lang="el-GR" sz="1800" b="1" dirty="0">
              <a:solidFill>
                <a:srgbClr val="C00000"/>
              </a:solidFill>
              <a:latin typeface="Arial" panose="020B0604020202020204" pitchFamily="34" charset="0"/>
              <a:cs typeface="Arial" panose="020B0604020202020204" pitchFamily="34" charset="0"/>
            </a:endParaRPr>
          </a:p>
        </p:txBody>
      </p:sp>
      <p:sp>
        <p:nvSpPr>
          <p:cNvPr id="4" name="Θέση περιεχομένου 3"/>
          <p:cNvSpPr>
            <a:spLocks noGrp="1"/>
          </p:cNvSpPr>
          <p:nvPr>
            <p:ph sz="half" idx="2"/>
          </p:nvPr>
        </p:nvSpPr>
        <p:spPr>
          <a:xfrm>
            <a:off x="6172200" y="2156604"/>
            <a:ext cx="4875211" cy="3634596"/>
          </a:xfrm>
        </p:spPr>
        <p:txBody>
          <a:bodyPr>
            <a:normAutofit fontScale="85000" lnSpcReduction="20000"/>
          </a:bodyPr>
          <a:lstStyle/>
          <a:p>
            <a:pPr>
              <a:buFont typeface="Wingdings" panose="05000000000000000000" pitchFamily="2" charset="2"/>
              <a:buChar char="Ø"/>
            </a:pPr>
            <a:r>
              <a:rPr lang="el-GR" dirty="0">
                <a:solidFill>
                  <a:srgbClr val="C00000"/>
                </a:solidFill>
              </a:rPr>
              <a:t> </a:t>
            </a:r>
            <a:r>
              <a:rPr lang="el-GR" b="1" dirty="0">
                <a:solidFill>
                  <a:srgbClr val="002060"/>
                </a:solidFill>
              </a:rPr>
              <a:t>Εξάρτηση: </a:t>
            </a:r>
            <a:r>
              <a:rPr lang="el-GR" dirty="0">
                <a:solidFill>
                  <a:srgbClr val="C00000"/>
                </a:solidFill>
              </a:rPr>
              <a:t>όταν ο χρήστης δεν λαμβάνει την ουσία που του έχει προκαλέσει εθισμό, εκδηλώνει επιθετικότητα, μελαγχολία (</a:t>
            </a:r>
            <a:r>
              <a:rPr lang="el-GR" b="1" i="1" dirty="0">
                <a:solidFill>
                  <a:schemeClr val="bg2"/>
                </a:solidFill>
              </a:rPr>
              <a:t>ψυχική εξάρτηση</a:t>
            </a:r>
            <a:r>
              <a:rPr lang="el-GR" dirty="0">
                <a:solidFill>
                  <a:srgbClr val="C00000"/>
                </a:solidFill>
              </a:rPr>
              <a:t>) και μπορεί να προβεί σε αξιόποινες πράξεις για να ην αποκτήσει. Ενώ η </a:t>
            </a:r>
            <a:r>
              <a:rPr lang="el-GR" b="1" i="1" dirty="0">
                <a:solidFill>
                  <a:srgbClr val="002060"/>
                </a:solidFill>
              </a:rPr>
              <a:t>σωματική εξάρτηση </a:t>
            </a:r>
            <a:r>
              <a:rPr lang="el-GR" dirty="0">
                <a:solidFill>
                  <a:srgbClr val="C00000"/>
                </a:solidFill>
              </a:rPr>
              <a:t>εκδηλώνει όλα τα χαρακτηριστικά της ψυχικής εξάρτησης και επιπλέον οργανικά συμπτώματα: ναυτία, τάση για εμετό, σωματικοί πόνοι, διάρροια…….</a:t>
            </a:r>
            <a:endParaRPr lang="el-GR" b="1" dirty="0">
              <a:solidFill>
                <a:srgbClr val="C00000"/>
              </a:solidFill>
            </a:endParaRPr>
          </a:p>
        </p:txBody>
      </p:sp>
      <p:sp>
        <p:nvSpPr>
          <p:cNvPr id="5" name="Ορθογώνιο 4"/>
          <p:cNvSpPr/>
          <p:nvPr/>
        </p:nvSpPr>
        <p:spPr>
          <a:xfrm>
            <a:off x="1566772" y="359726"/>
            <a:ext cx="9210855" cy="923330"/>
          </a:xfrm>
          <a:prstGeom prst="rect">
            <a:avLst/>
          </a:prstGeom>
          <a:noFill/>
        </p:spPr>
        <p:txBody>
          <a:bodyPr wrap="none" lIns="91440" tIns="45720" rIns="91440" bIns="45720">
            <a:spAutoFit/>
          </a:bodyPr>
          <a:lstStyle/>
          <a:p>
            <a:pPr algn="ctr"/>
            <a:r>
              <a:rPr lang="el-GR" sz="5400" b="1" dirty="0">
                <a:ln w="22225">
                  <a:solidFill>
                    <a:schemeClr val="accent2"/>
                  </a:solidFill>
                  <a:prstDash val="solid"/>
                </a:ln>
                <a:solidFill>
                  <a:srgbClr val="C00000"/>
                </a:solidFill>
              </a:rPr>
              <a:t>ΕΘΙΣΜΟΣ</a:t>
            </a:r>
            <a:r>
              <a:rPr lang="el-GR" sz="5400" b="1" dirty="0">
                <a:ln w="22225">
                  <a:solidFill>
                    <a:schemeClr val="accent2"/>
                  </a:solidFill>
                  <a:prstDash val="solid"/>
                </a:ln>
                <a:solidFill>
                  <a:schemeClr val="accent2">
                    <a:lumMod val="40000"/>
                    <a:lumOff val="60000"/>
                  </a:schemeClr>
                </a:solidFill>
              </a:rPr>
              <a:t> - </a:t>
            </a:r>
            <a:r>
              <a:rPr lang="el-GR" sz="5400" b="1" dirty="0">
                <a:ln w="22225">
                  <a:solidFill>
                    <a:schemeClr val="accent2"/>
                  </a:solidFill>
                  <a:prstDash val="solid"/>
                </a:ln>
                <a:solidFill>
                  <a:srgbClr val="C00000"/>
                </a:solidFill>
              </a:rPr>
              <a:t>ΑΝΟΧΗ</a:t>
            </a:r>
            <a:r>
              <a:rPr lang="el-GR" sz="5400" b="1" dirty="0">
                <a:ln w="22225">
                  <a:solidFill>
                    <a:schemeClr val="accent2"/>
                  </a:solidFill>
                  <a:prstDash val="solid"/>
                </a:ln>
                <a:solidFill>
                  <a:schemeClr val="accent2">
                    <a:lumMod val="40000"/>
                    <a:lumOff val="60000"/>
                  </a:schemeClr>
                </a:solidFill>
              </a:rPr>
              <a:t> - </a:t>
            </a:r>
            <a:r>
              <a:rPr lang="el-GR" sz="5400" b="1" dirty="0">
                <a:ln w="22225">
                  <a:solidFill>
                    <a:schemeClr val="accent2"/>
                  </a:solidFill>
                  <a:prstDash val="solid"/>
                </a:ln>
                <a:solidFill>
                  <a:srgbClr val="C00000"/>
                </a:solidFill>
              </a:rPr>
              <a:t>ΕΞΑΡΤΗΣΗ</a:t>
            </a:r>
            <a:endParaRPr lang="el-GR" sz="5400" b="1" cap="none" spc="0" dirty="0">
              <a:ln w="22225">
                <a:solidFill>
                  <a:schemeClr val="accent2"/>
                </a:solidFill>
                <a:prstDash val="solid"/>
              </a:ln>
              <a:solidFill>
                <a:srgbClr val="C00000"/>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447040"/>
            <a:ext cx="9905998" cy="619760"/>
          </a:xfrm>
        </p:spPr>
        <p:txBody>
          <a:bodyPr>
            <a:normAutofit fontScale="90000"/>
          </a:bodyPr>
          <a:lstStyle/>
          <a:p>
            <a:pPr algn="ctr"/>
            <a:r>
              <a:rPr lang="el-GR" sz="5400" b="1" cap="none" dirty="0">
                <a:ln w="22225">
                  <a:solidFill>
                    <a:schemeClr val="accent2"/>
                  </a:solidFill>
                  <a:prstDash val="solid"/>
                </a:ln>
                <a:solidFill>
                  <a:srgbClr val="C00000"/>
                </a:solidFill>
              </a:rPr>
              <a:t/>
            </a:r>
            <a:br>
              <a:rPr lang="el-GR" sz="5400" b="1" cap="none" dirty="0">
                <a:ln w="22225">
                  <a:solidFill>
                    <a:schemeClr val="accent2"/>
                  </a:solidFill>
                  <a:prstDash val="solid"/>
                </a:ln>
                <a:solidFill>
                  <a:srgbClr val="C00000"/>
                </a:solidFill>
              </a:rPr>
            </a:br>
            <a:r>
              <a:rPr lang="el-GR" sz="5400" b="1" cap="none" dirty="0">
                <a:ln w="22225">
                  <a:solidFill>
                    <a:schemeClr val="accent2"/>
                  </a:solidFill>
                  <a:prstDash val="solid"/>
                </a:ln>
                <a:solidFill>
                  <a:srgbClr val="C00000"/>
                </a:solidFill>
              </a:rPr>
              <a:t>ΝΑΡΚΩΤΙΚΑ</a:t>
            </a:r>
            <a:r>
              <a:rPr lang="el-GR" b="1" cap="none" dirty="0">
                <a:ln w="22225">
                  <a:solidFill>
                    <a:schemeClr val="accent2"/>
                  </a:solidFill>
                  <a:prstDash val="solid"/>
                </a:ln>
                <a:solidFill>
                  <a:srgbClr val="C00000"/>
                </a:solidFill>
              </a:rPr>
              <a:t/>
            </a:r>
            <a:br>
              <a:rPr lang="el-GR" b="1" cap="none" dirty="0">
                <a:ln w="22225">
                  <a:solidFill>
                    <a:schemeClr val="accent2"/>
                  </a:solidFill>
                  <a:prstDash val="solid"/>
                </a:ln>
                <a:solidFill>
                  <a:srgbClr val="C00000"/>
                </a:solidFill>
              </a:rPr>
            </a:br>
            <a:endParaRPr lang="el-GR" dirty="0"/>
          </a:p>
        </p:txBody>
      </p:sp>
      <p:sp>
        <p:nvSpPr>
          <p:cNvPr id="3" name="Θέση περιεχομένου 2"/>
          <p:cNvSpPr>
            <a:spLocks noGrp="1"/>
          </p:cNvSpPr>
          <p:nvPr>
            <p:ph sz="half" idx="1"/>
          </p:nvPr>
        </p:nvSpPr>
        <p:spPr>
          <a:xfrm>
            <a:off x="1141410" y="1564640"/>
            <a:ext cx="4878389" cy="4734560"/>
          </a:xfrm>
        </p:spPr>
        <p:txBody>
          <a:bodyPr>
            <a:normAutofit fontScale="85000" lnSpcReduction="20000"/>
          </a:bodyPr>
          <a:lstStyle/>
          <a:p>
            <a:pPr>
              <a:buFont typeface="Wingdings" panose="05000000000000000000" pitchFamily="2" charset="2"/>
              <a:buChar char="§"/>
            </a:pPr>
            <a:r>
              <a:rPr lang="el-GR" dirty="0">
                <a:solidFill>
                  <a:srgbClr val="C00000"/>
                </a:solidFill>
              </a:rPr>
              <a:t> Είναι ουσίες που επιδρούν στο </a:t>
            </a:r>
            <a:r>
              <a:rPr lang="el-GR" b="1" i="1" dirty="0">
                <a:solidFill>
                  <a:srgbClr val="002060"/>
                </a:solidFill>
              </a:rPr>
              <a:t>κεντρικό νευρικό σύστημα </a:t>
            </a:r>
            <a:r>
              <a:rPr lang="el-GR" dirty="0">
                <a:solidFill>
                  <a:srgbClr val="C00000"/>
                </a:solidFill>
              </a:rPr>
              <a:t>και στο </a:t>
            </a:r>
            <a:r>
              <a:rPr lang="el-GR" b="1" i="1" dirty="0">
                <a:solidFill>
                  <a:srgbClr val="002060"/>
                </a:solidFill>
              </a:rPr>
              <a:t>ψυχισμό</a:t>
            </a:r>
            <a:r>
              <a:rPr lang="el-GR" dirty="0">
                <a:solidFill>
                  <a:srgbClr val="C00000"/>
                </a:solidFill>
              </a:rPr>
              <a:t> του χρήστη.</a:t>
            </a:r>
          </a:p>
          <a:p>
            <a:pPr>
              <a:buFont typeface="Wingdings" panose="05000000000000000000" pitchFamily="2" charset="2"/>
              <a:buChar char="§"/>
            </a:pPr>
            <a:r>
              <a:rPr lang="el-GR" dirty="0">
                <a:solidFill>
                  <a:srgbClr val="C00000"/>
                </a:solidFill>
              </a:rPr>
              <a:t> Ως ναρκωτικά θεωρούνται: η ηρωίνη, η μορφίνη, η </a:t>
            </a:r>
            <a:r>
              <a:rPr lang="el-GR" dirty="0" err="1">
                <a:solidFill>
                  <a:srgbClr val="C00000"/>
                </a:solidFill>
              </a:rPr>
              <a:t>μεθαδόνη</a:t>
            </a:r>
            <a:r>
              <a:rPr lang="el-GR" dirty="0">
                <a:solidFill>
                  <a:srgbClr val="C00000"/>
                </a:solidFill>
              </a:rPr>
              <a:t>, η κοκαΐνη, η μαριχουάνα, το </a:t>
            </a:r>
            <a:r>
              <a:rPr lang="en-US" dirty="0">
                <a:solidFill>
                  <a:srgbClr val="C00000"/>
                </a:solidFill>
              </a:rPr>
              <a:t>LSD </a:t>
            </a:r>
            <a:r>
              <a:rPr lang="el-GR" dirty="0" err="1">
                <a:solidFill>
                  <a:srgbClr val="C00000"/>
                </a:solidFill>
              </a:rPr>
              <a:t>κ.ά</a:t>
            </a:r>
            <a:endParaRPr lang="el-GR" dirty="0">
              <a:solidFill>
                <a:srgbClr val="C00000"/>
              </a:solidFill>
            </a:endParaRPr>
          </a:p>
          <a:p>
            <a:pPr>
              <a:buFont typeface="Wingdings" panose="05000000000000000000" pitchFamily="2" charset="2"/>
              <a:buChar char="§"/>
            </a:pPr>
            <a:r>
              <a:rPr lang="el-GR" dirty="0">
                <a:solidFill>
                  <a:srgbClr val="C00000"/>
                </a:solidFill>
              </a:rPr>
              <a:t> Η </a:t>
            </a:r>
            <a:r>
              <a:rPr lang="el-GR" b="1" i="1" dirty="0">
                <a:solidFill>
                  <a:srgbClr val="002060"/>
                </a:solidFill>
              </a:rPr>
              <a:t>μορφίνη </a:t>
            </a:r>
            <a:r>
              <a:rPr lang="el-GR" dirty="0">
                <a:solidFill>
                  <a:srgbClr val="C00000"/>
                </a:solidFill>
              </a:rPr>
              <a:t>παρασκευάζεται από το όπιο(1800) – απαγορεύτηκε η πώλησή της το1870</a:t>
            </a:r>
          </a:p>
          <a:p>
            <a:pPr>
              <a:buFont typeface="Wingdings" panose="05000000000000000000" pitchFamily="2" charset="2"/>
              <a:buChar char="§"/>
            </a:pPr>
            <a:r>
              <a:rPr lang="el-GR" dirty="0">
                <a:solidFill>
                  <a:srgbClr val="C00000"/>
                </a:solidFill>
              </a:rPr>
              <a:t>Η </a:t>
            </a:r>
            <a:r>
              <a:rPr lang="el-GR" b="1" i="1" dirty="0">
                <a:solidFill>
                  <a:srgbClr val="002060"/>
                </a:solidFill>
              </a:rPr>
              <a:t>ηρωίνη </a:t>
            </a:r>
            <a:r>
              <a:rPr lang="el-GR" dirty="0">
                <a:solidFill>
                  <a:srgbClr val="C00000"/>
                </a:solidFill>
              </a:rPr>
              <a:t>παρασκευάζεται με χημική επεξεργασία του οπίου – απαγορεύτηκε στις αρχές του 20</a:t>
            </a:r>
            <a:r>
              <a:rPr lang="el-GR" baseline="30000" dirty="0">
                <a:solidFill>
                  <a:srgbClr val="C00000"/>
                </a:solidFill>
              </a:rPr>
              <a:t>ου</a:t>
            </a:r>
            <a:r>
              <a:rPr lang="el-GR" dirty="0">
                <a:solidFill>
                  <a:srgbClr val="C00000"/>
                </a:solidFill>
              </a:rPr>
              <a:t> αιώνα</a:t>
            </a:r>
          </a:p>
        </p:txBody>
      </p:sp>
      <p:sp>
        <p:nvSpPr>
          <p:cNvPr id="4" name="Θέση περιεχομένου 3"/>
          <p:cNvSpPr>
            <a:spLocks noGrp="1"/>
          </p:cNvSpPr>
          <p:nvPr>
            <p:ph sz="half" idx="2"/>
          </p:nvPr>
        </p:nvSpPr>
        <p:spPr>
          <a:xfrm>
            <a:off x="6172200" y="1564640"/>
            <a:ext cx="4875211" cy="4541520"/>
          </a:xfrm>
        </p:spPr>
        <p:txBody>
          <a:bodyPr>
            <a:normAutofit fontScale="85000" lnSpcReduction="20000"/>
          </a:bodyPr>
          <a:lstStyle/>
          <a:p>
            <a:pPr>
              <a:buFont typeface="Wingdings" panose="05000000000000000000" pitchFamily="2" charset="2"/>
              <a:buChar char="§"/>
            </a:pPr>
            <a:r>
              <a:rPr lang="el-GR" dirty="0">
                <a:solidFill>
                  <a:srgbClr val="C00000"/>
                </a:solidFill>
              </a:rPr>
              <a:t>Η </a:t>
            </a:r>
            <a:r>
              <a:rPr lang="el-GR" b="1" i="1" dirty="0" err="1">
                <a:solidFill>
                  <a:srgbClr val="002060"/>
                </a:solidFill>
              </a:rPr>
              <a:t>μεθαδόνη</a:t>
            </a:r>
            <a:r>
              <a:rPr lang="el-GR" b="1" i="1" dirty="0">
                <a:solidFill>
                  <a:srgbClr val="002060"/>
                </a:solidFill>
              </a:rPr>
              <a:t> </a:t>
            </a:r>
            <a:r>
              <a:rPr lang="el-GR" dirty="0">
                <a:solidFill>
                  <a:srgbClr val="C00000"/>
                </a:solidFill>
              </a:rPr>
              <a:t>είναι ναρκωτική ουσία με παρόμοια δράση με τη μορφίνη, αλλά με ηπιότερη δράση από άλλα ναρκωτικά. Γι’ αυτό χρησιμοποιείται σε προγράμματα απεξάρτησης ναρκομανών, στους οποίους χορηγείται σε σταδιακά μειούμενες δόσεις ως υποκατάστατο της ηρωίνης</a:t>
            </a:r>
          </a:p>
          <a:p>
            <a:pPr>
              <a:buFont typeface="Wingdings" panose="05000000000000000000" pitchFamily="2" charset="2"/>
              <a:buChar char="§"/>
            </a:pPr>
            <a:r>
              <a:rPr lang="el-GR" dirty="0">
                <a:solidFill>
                  <a:srgbClr val="C00000"/>
                </a:solidFill>
              </a:rPr>
              <a:t>Το </a:t>
            </a:r>
            <a:r>
              <a:rPr lang="el-GR" b="1" i="1" dirty="0">
                <a:solidFill>
                  <a:srgbClr val="002060"/>
                </a:solidFill>
              </a:rPr>
              <a:t>στερητικό σύνδρομο</a:t>
            </a:r>
            <a:r>
              <a:rPr lang="el-GR" dirty="0">
                <a:solidFill>
                  <a:srgbClr val="002060"/>
                </a:solidFill>
              </a:rPr>
              <a:t> </a:t>
            </a:r>
            <a:r>
              <a:rPr lang="el-GR" dirty="0">
                <a:solidFill>
                  <a:srgbClr val="C00000"/>
                </a:solidFill>
              </a:rPr>
              <a:t>είναι ένα σύνολο συμπτωμάτων που έχουν να αντιμετωπίσουν τα εξαρτημένα από τα ναρκωτικά άτομα, όταν αποφασίσουν να σταματήσουν τη λήψη των </a:t>
            </a:r>
            <a:r>
              <a:rPr lang="el-GR">
                <a:solidFill>
                  <a:srgbClr val="C00000"/>
                </a:solidFill>
              </a:rPr>
              <a:t>ουσιών αυτών</a:t>
            </a:r>
            <a:endParaRPr lang="el-GR" dirty="0">
              <a:solidFill>
                <a:srgbClr val="C00000"/>
              </a:solidFill>
            </a:endParaRPr>
          </a:p>
          <a:p>
            <a:pPr>
              <a:buFont typeface="Wingdings" panose="05000000000000000000" pitchFamily="2" charset="2"/>
              <a:buChar char="§"/>
            </a:pPr>
            <a:endParaRPr lang="el-GR"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355600"/>
            <a:ext cx="9905998" cy="914400"/>
          </a:xfrm>
        </p:spPr>
        <p:txBody>
          <a:bodyPr/>
          <a:lstStyle/>
          <a:p>
            <a:pPr algn="ctr"/>
            <a:r>
              <a:rPr lang="el-GR" b="1" cap="none" dirty="0">
                <a:ln w="22225">
                  <a:solidFill>
                    <a:schemeClr val="accent2"/>
                  </a:solidFill>
                  <a:prstDash val="solid"/>
                </a:ln>
                <a:solidFill>
                  <a:srgbClr val="C00000"/>
                </a:solidFill>
              </a:rPr>
              <a:t>ΣΤΕΡΗΤΙΚΟ ΣΥΝΔΡΟΜΟ</a:t>
            </a:r>
            <a:endParaRPr lang="el-GR" dirty="0"/>
          </a:p>
        </p:txBody>
      </p:sp>
      <p:sp>
        <p:nvSpPr>
          <p:cNvPr id="3" name="Θέση περιεχομένου 2"/>
          <p:cNvSpPr>
            <a:spLocks noGrp="1"/>
          </p:cNvSpPr>
          <p:nvPr>
            <p:ph sz="half" idx="1"/>
          </p:nvPr>
        </p:nvSpPr>
        <p:spPr>
          <a:xfrm>
            <a:off x="1141412" y="1485423"/>
            <a:ext cx="4878389" cy="4702017"/>
          </a:xfrm>
        </p:spPr>
        <p:txBody>
          <a:bodyPr>
            <a:normAutofit fontScale="25000" lnSpcReduction="20000"/>
          </a:bodyPr>
          <a:lstStyle/>
          <a:p>
            <a:r>
              <a:rPr lang="el-GR" sz="6800" dirty="0">
                <a:solidFill>
                  <a:srgbClr val="C00000"/>
                </a:solidFill>
              </a:rPr>
              <a:t>Τα </a:t>
            </a:r>
            <a:r>
              <a:rPr lang="el-GR" sz="6800" b="1" i="1" dirty="0">
                <a:solidFill>
                  <a:srgbClr val="002060"/>
                </a:solidFill>
              </a:rPr>
              <a:t>συμπτώματα</a:t>
            </a:r>
            <a:r>
              <a:rPr lang="el-GR" sz="6800" dirty="0">
                <a:solidFill>
                  <a:srgbClr val="C00000"/>
                </a:solidFill>
              </a:rPr>
              <a:t> από το  </a:t>
            </a:r>
            <a:r>
              <a:rPr lang="el-GR" sz="6800" b="1" i="1" dirty="0">
                <a:solidFill>
                  <a:schemeClr val="bg2"/>
                </a:solidFill>
              </a:rPr>
              <a:t>στερητικό σύνδρομο </a:t>
            </a:r>
            <a:r>
              <a:rPr lang="el-GR" sz="6800" dirty="0">
                <a:solidFill>
                  <a:srgbClr val="C00000"/>
                </a:solidFill>
              </a:rPr>
              <a:t>είναι: η έντονη διέγερση, η έντονη εφίδρωση, οι μυϊκές συσπάσεις και οι ισχυροί πόνοι σε όλο το σώμα</a:t>
            </a:r>
          </a:p>
          <a:p>
            <a:pPr>
              <a:spcBef>
                <a:spcPts val="0"/>
              </a:spcBef>
            </a:pPr>
            <a:r>
              <a:rPr lang="el-GR" sz="6800" u="sng" dirty="0">
                <a:solidFill>
                  <a:srgbClr val="C00000"/>
                </a:solidFill>
              </a:rPr>
              <a:t>Η </a:t>
            </a:r>
            <a:r>
              <a:rPr lang="el-GR" sz="6800" b="1" i="1" u="sng" dirty="0">
                <a:solidFill>
                  <a:srgbClr val="002060"/>
                </a:solidFill>
              </a:rPr>
              <a:t>απεξάρτηση </a:t>
            </a:r>
            <a:r>
              <a:rPr lang="el-GR" sz="6800" u="sng" dirty="0">
                <a:solidFill>
                  <a:srgbClr val="C00000"/>
                </a:solidFill>
              </a:rPr>
              <a:t>είναι εύκολη υπόθεση;</a:t>
            </a:r>
          </a:p>
          <a:p>
            <a:pPr marL="0" indent="0">
              <a:spcBef>
                <a:spcPts val="0"/>
              </a:spcBef>
              <a:buNone/>
            </a:pPr>
            <a:r>
              <a:rPr lang="el-GR" sz="6800" dirty="0">
                <a:solidFill>
                  <a:srgbClr val="C00000"/>
                </a:solidFill>
              </a:rPr>
              <a:t>    Όχι γιατί η ένταση των συμπτωμάτων </a:t>
            </a:r>
          </a:p>
          <a:p>
            <a:pPr marL="0" indent="0">
              <a:spcBef>
                <a:spcPts val="0"/>
              </a:spcBef>
              <a:buNone/>
            </a:pPr>
            <a:r>
              <a:rPr lang="el-GR" sz="6800" dirty="0">
                <a:solidFill>
                  <a:srgbClr val="C00000"/>
                </a:solidFill>
              </a:rPr>
              <a:t>    είναι έντονη και ο χρήστης συχνά  </a:t>
            </a:r>
          </a:p>
          <a:p>
            <a:pPr marL="0" indent="0">
              <a:spcBef>
                <a:spcPts val="0"/>
              </a:spcBef>
              <a:buNone/>
            </a:pPr>
            <a:r>
              <a:rPr lang="el-GR" sz="6800" dirty="0">
                <a:solidFill>
                  <a:srgbClr val="C00000"/>
                </a:solidFill>
              </a:rPr>
              <a:t>    αποθαρρύνεται, οπότε σταματά τη </a:t>
            </a:r>
          </a:p>
          <a:p>
            <a:pPr marL="0" indent="0">
              <a:spcBef>
                <a:spcPts val="0"/>
              </a:spcBef>
              <a:buNone/>
            </a:pPr>
            <a:r>
              <a:rPr lang="el-GR" sz="6800" dirty="0">
                <a:solidFill>
                  <a:srgbClr val="C00000"/>
                </a:solidFill>
              </a:rPr>
              <a:t>    διαδικασία της απεξάρτησης και </a:t>
            </a:r>
          </a:p>
          <a:p>
            <a:pPr marL="0" indent="0">
              <a:spcBef>
                <a:spcPts val="0"/>
              </a:spcBef>
              <a:buNone/>
            </a:pPr>
            <a:r>
              <a:rPr lang="el-GR" sz="6800" dirty="0">
                <a:solidFill>
                  <a:srgbClr val="C00000"/>
                </a:solidFill>
              </a:rPr>
              <a:t>    επανέρχεται πάλι στη συστηματική </a:t>
            </a:r>
          </a:p>
          <a:p>
            <a:pPr marL="0" indent="0">
              <a:spcBef>
                <a:spcPts val="0"/>
              </a:spcBef>
              <a:buNone/>
            </a:pPr>
            <a:r>
              <a:rPr lang="el-GR" sz="6800" dirty="0">
                <a:solidFill>
                  <a:srgbClr val="C00000"/>
                </a:solidFill>
              </a:rPr>
              <a:t>    χρήση  των ναρκωτικών</a:t>
            </a:r>
          </a:p>
          <a:p>
            <a:pPr marL="0" indent="0">
              <a:buNone/>
            </a:pPr>
            <a:r>
              <a:rPr lang="el-GR" dirty="0">
                <a:solidFill>
                  <a:srgbClr val="C00000"/>
                </a:solidFill>
              </a:rPr>
              <a:t>    </a:t>
            </a:r>
          </a:p>
        </p:txBody>
      </p:sp>
      <p:pic>
        <p:nvPicPr>
          <p:cNvPr id="6" name="Θέση περιεχομένου 5"/>
          <p:cNvPicPr>
            <a:picLocks noGrp="1" noChangeAspect="1"/>
          </p:cNvPicPr>
          <p:nvPr>
            <p:ph sz="half" idx="2"/>
          </p:nvPr>
        </p:nvPicPr>
        <p:blipFill>
          <a:blip r:embed="rId2"/>
          <a:stretch>
            <a:fillRect/>
          </a:stretch>
        </p:blipFill>
        <p:spPr>
          <a:xfrm>
            <a:off x="6492240" y="1561441"/>
            <a:ext cx="4555171" cy="42602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1" y="0"/>
            <a:ext cx="9905998" cy="1478570"/>
          </a:xfrm>
        </p:spPr>
        <p:txBody>
          <a:bodyPr/>
          <a:lstStyle/>
          <a:p>
            <a:pPr algn="ctr"/>
            <a:r>
              <a:rPr lang="el-GR" b="1" cap="none" dirty="0">
                <a:ln w="22225">
                  <a:solidFill>
                    <a:schemeClr val="accent2"/>
                  </a:solidFill>
                  <a:prstDash val="solid"/>
                </a:ln>
                <a:solidFill>
                  <a:srgbClr val="C00000"/>
                </a:solidFill>
              </a:rPr>
              <a:t>ΠΩΣ ΠΡΟΚΑΛΟΥΝΤΑΙ ΤΑ ΣΥΜΠΤΩΜΑΤΑ ΑΠΌ ΤΟ ΣΤΕΡΗΤΙΚΟ ΣΥΝΔΡΟΜΟ</a:t>
            </a:r>
            <a:endParaRPr lang="el-GR" dirty="0"/>
          </a:p>
        </p:txBody>
      </p:sp>
      <p:sp>
        <p:nvSpPr>
          <p:cNvPr id="3" name="Θέση περιεχομένου 2"/>
          <p:cNvSpPr>
            <a:spLocks noGrp="1"/>
          </p:cNvSpPr>
          <p:nvPr>
            <p:ph sz="half" idx="1"/>
          </p:nvPr>
        </p:nvSpPr>
        <p:spPr>
          <a:xfrm>
            <a:off x="1141410" y="1574800"/>
            <a:ext cx="4878389" cy="4521200"/>
          </a:xfrm>
        </p:spPr>
        <p:txBody>
          <a:bodyPr>
            <a:normAutofit fontScale="92500" lnSpcReduction="20000"/>
          </a:bodyPr>
          <a:lstStyle/>
          <a:p>
            <a:r>
              <a:rPr lang="el-GR" dirty="0">
                <a:solidFill>
                  <a:srgbClr val="C00000"/>
                </a:solidFill>
              </a:rPr>
              <a:t>Ο οργανισμός του ανθρώπου παράγει τις </a:t>
            </a:r>
            <a:r>
              <a:rPr lang="el-GR" b="1" i="1" dirty="0" err="1">
                <a:solidFill>
                  <a:schemeClr val="bg2"/>
                </a:solidFill>
              </a:rPr>
              <a:t>ενδορφίνες</a:t>
            </a:r>
            <a:r>
              <a:rPr lang="el-GR" dirty="0">
                <a:solidFill>
                  <a:srgbClr val="C00000"/>
                </a:solidFill>
              </a:rPr>
              <a:t> και </a:t>
            </a:r>
            <a:r>
              <a:rPr lang="el-GR" b="1" i="1" dirty="0" err="1">
                <a:solidFill>
                  <a:srgbClr val="002060"/>
                </a:solidFill>
              </a:rPr>
              <a:t>εγκεφαλίνες</a:t>
            </a:r>
            <a:r>
              <a:rPr lang="el-GR" dirty="0">
                <a:solidFill>
                  <a:srgbClr val="C00000"/>
                </a:solidFill>
              </a:rPr>
              <a:t>. Αυτές οι ουσίες (</a:t>
            </a:r>
            <a:r>
              <a:rPr lang="el-GR" b="1" i="1" dirty="0">
                <a:solidFill>
                  <a:schemeClr val="bg1"/>
                </a:solidFill>
              </a:rPr>
              <a:t>φυσιολογικές μορφίνες</a:t>
            </a:r>
            <a:r>
              <a:rPr lang="el-GR" dirty="0">
                <a:solidFill>
                  <a:srgbClr val="C00000"/>
                </a:solidFill>
              </a:rPr>
              <a:t>) επιδρούν στα εγκεφαλικά κέντρα για να καταστείλουν τους μικρούς πόνους και διεγέρσεις που εμφανίζονται στον οργανισμό. Αν ο πόνος είναι μεγάλος καταφεύγουμε στα </a:t>
            </a:r>
            <a:r>
              <a:rPr lang="el-GR" b="1" i="1" dirty="0">
                <a:solidFill>
                  <a:schemeClr val="bg1"/>
                </a:solidFill>
              </a:rPr>
              <a:t>αναλγητικά</a:t>
            </a:r>
          </a:p>
        </p:txBody>
      </p:sp>
      <p:sp>
        <p:nvSpPr>
          <p:cNvPr id="4" name="Θέση περιεχομένου 3"/>
          <p:cNvSpPr>
            <a:spLocks noGrp="1"/>
          </p:cNvSpPr>
          <p:nvPr>
            <p:ph sz="half" idx="2"/>
          </p:nvPr>
        </p:nvSpPr>
        <p:spPr>
          <a:xfrm>
            <a:off x="6172200" y="1478570"/>
            <a:ext cx="4875211" cy="4617430"/>
          </a:xfrm>
        </p:spPr>
        <p:txBody>
          <a:bodyPr>
            <a:normAutofit fontScale="92500" lnSpcReduction="20000"/>
          </a:bodyPr>
          <a:lstStyle/>
          <a:p>
            <a:r>
              <a:rPr lang="el-GR" dirty="0">
                <a:solidFill>
                  <a:srgbClr val="C00000"/>
                </a:solidFill>
              </a:rPr>
              <a:t> Λαμβάνοντας συνεχώς δόσεις π.χ. μορφίνης, </a:t>
            </a:r>
            <a:r>
              <a:rPr lang="el-GR" b="1" i="1" dirty="0">
                <a:solidFill>
                  <a:srgbClr val="002060"/>
                </a:solidFill>
              </a:rPr>
              <a:t>αναστέλλουμε τους μηχανισμούς παραγωγής των </a:t>
            </a:r>
            <a:r>
              <a:rPr lang="el-GR" b="1" i="1" dirty="0" err="1">
                <a:solidFill>
                  <a:srgbClr val="002060"/>
                </a:solidFill>
              </a:rPr>
              <a:t>ενδορφινών</a:t>
            </a:r>
            <a:r>
              <a:rPr lang="el-GR" dirty="0">
                <a:solidFill>
                  <a:srgbClr val="C00000"/>
                </a:solidFill>
              </a:rPr>
              <a:t>, γιατί οι ουσίες αυτές δεν χρειάζονται πια. Οπότε όταν ο μορφινομανής αποφασίσει να αποτοξινωθεί </a:t>
            </a:r>
            <a:r>
              <a:rPr lang="el-GR" i="1" dirty="0">
                <a:solidFill>
                  <a:srgbClr val="002060"/>
                </a:solidFill>
              </a:rPr>
              <a:t>διακόπτοντας τη λήψη ναρκωτικών ουσιών</a:t>
            </a:r>
            <a:r>
              <a:rPr lang="el-GR" dirty="0">
                <a:solidFill>
                  <a:srgbClr val="C00000"/>
                </a:solidFill>
              </a:rPr>
              <a:t>, το σύστημα παραγωγής </a:t>
            </a:r>
            <a:r>
              <a:rPr lang="el-GR" dirty="0" err="1">
                <a:solidFill>
                  <a:srgbClr val="C00000"/>
                </a:solidFill>
              </a:rPr>
              <a:t>ενδορφινών</a:t>
            </a:r>
            <a:r>
              <a:rPr lang="el-GR" dirty="0">
                <a:solidFill>
                  <a:srgbClr val="C00000"/>
                </a:solidFill>
              </a:rPr>
              <a:t> δεν μπορεί να ενεργοποιηθεί, με συνέπεια το άτομο να καταφεύγει πάλι στα ναρκωτικά λόγω των πολύ έντονων πόνων που νοιώθει.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304800"/>
            <a:ext cx="9905998" cy="944880"/>
          </a:xfrm>
        </p:spPr>
        <p:txBody>
          <a:bodyPr/>
          <a:lstStyle/>
          <a:p>
            <a:pPr algn="ctr"/>
            <a:r>
              <a:rPr lang="el-GR" b="1" cap="none" dirty="0">
                <a:ln w="22225">
                  <a:solidFill>
                    <a:schemeClr val="accent2"/>
                  </a:solidFill>
                  <a:prstDash val="solid"/>
                </a:ln>
                <a:solidFill>
                  <a:srgbClr val="C00000"/>
                </a:solidFill>
              </a:rPr>
              <a:t>ΚΑΤΕΥΝΑΣΤΙΚΕΣ ΟΥΣΙΕΣ Ι</a:t>
            </a:r>
            <a:endParaRPr lang="el-GR" dirty="0"/>
          </a:p>
        </p:txBody>
      </p:sp>
      <p:sp>
        <p:nvSpPr>
          <p:cNvPr id="3" name="Θέση περιεχομένου 2"/>
          <p:cNvSpPr>
            <a:spLocks noGrp="1"/>
          </p:cNvSpPr>
          <p:nvPr>
            <p:ph sz="half" idx="1"/>
          </p:nvPr>
        </p:nvSpPr>
        <p:spPr>
          <a:xfrm>
            <a:off x="1016000" y="1381760"/>
            <a:ext cx="5003799" cy="4765040"/>
          </a:xfrm>
        </p:spPr>
        <p:txBody>
          <a:bodyPr>
            <a:normAutofit fontScale="92500"/>
          </a:bodyPr>
          <a:lstStyle/>
          <a:p>
            <a:r>
              <a:rPr lang="el-GR" dirty="0">
                <a:solidFill>
                  <a:srgbClr val="C00000"/>
                </a:solidFill>
              </a:rPr>
              <a:t> Στην κατηγορία αυτή ανήκουν: το </a:t>
            </a:r>
            <a:r>
              <a:rPr lang="el-GR" i="1" dirty="0">
                <a:solidFill>
                  <a:srgbClr val="002060"/>
                </a:solidFill>
              </a:rPr>
              <a:t>αλκοόλ</a:t>
            </a:r>
            <a:r>
              <a:rPr lang="el-GR" dirty="0">
                <a:solidFill>
                  <a:srgbClr val="C00000"/>
                </a:solidFill>
              </a:rPr>
              <a:t>, τα </a:t>
            </a:r>
            <a:r>
              <a:rPr lang="el-GR" i="1" dirty="0">
                <a:solidFill>
                  <a:srgbClr val="002060"/>
                </a:solidFill>
              </a:rPr>
              <a:t>βαρβιτουρικά </a:t>
            </a:r>
            <a:r>
              <a:rPr lang="el-GR" dirty="0">
                <a:solidFill>
                  <a:srgbClr val="C00000"/>
                </a:solidFill>
              </a:rPr>
              <a:t>και άλλες ουσίες. Η συχνή χρήση τους και σε μεγάλες ποσότητες έχουν σοβαρές επιπτώσεις στην υγεία του ατόμου.</a:t>
            </a:r>
          </a:p>
          <a:p>
            <a:r>
              <a:rPr lang="el-GR" dirty="0">
                <a:solidFill>
                  <a:srgbClr val="C00000"/>
                </a:solidFill>
              </a:rPr>
              <a:t> Το οινόπνευμα που υπάρχει στο αλκοόλ διαχέεται εύκολα από το γαστρεντερικό σωλήνα στο αίμα και μέσω αυτού σε κάθε όργανο του σώματος.</a:t>
            </a:r>
          </a:p>
        </p:txBody>
      </p:sp>
      <p:sp>
        <p:nvSpPr>
          <p:cNvPr id="4" name="Θέση περιεχομένου 3"/>
          <p:cNvSpPr>
            <a:spLocks noGrp="1"/>
          </p:cNvSpPr>
          <p:nvPr>
            <p:ph sz="half" idx="2"/>
          </p:nvPr>
        </p:nvSpPr>
        <p:spPr>
          <a:xfrm>
            <a:off x="6172200" y="1544320"/>
            <a:ext cx="4875211" cy="4246880"/>
          </a:xfrm>
        </p:spPr>
        <p:txBody>
          <a:bodyPr>
            <a:normAutofit fontScale="92500"/>
          </a:bodyPr>
          <a:lstStyle/>
          <a:p>
            <a:r>
              <a:rPr lang="el-GR" dirty="0">
                <a:solidFill>
                  <a:srgbClr val="C00000"/>
                </a:solidFill>
              </a:rPr>
              <a:t>Τα </a:t>
            </a:r>
            <a:r>
              <a:rPr lang="el-GR" dirty="0" err="1">
                <a:solidFill>
                  <a:srgbClr val="C00000"/>
                </a:solidFill>
              </a:rPr>
              <a:t>συστήματα</a:t>
            </a:r>
            <a:r>
              <a:rPr lang="el-GR" dirty="0">
                <a:solidFill>
                  <a:srgbClr val="C00000"/>
                </a:solidFill>
              </a:rPr>
              <a:t> που προσβάλλονται περισσότερο από την υπερβολική χρήση αλκοολούχων ποτών είναι : το </a:t>
            </a:r>
            <a:r>
              <a:rPr lang="el-GR" b="1" i="1" dirty="0" err="1">
                <a:solidFill>
                  <a:srgbClr val="002060"/>
                </a:solidFill>
              </a:rPr>
              <a:t>νευρομυϊκό</a:t>
            </a:r>
            <a:r>
              <a:rPr lang="el-GR" dirty="0">
                <a:solidFill>
                  <a:srgbClr val="C00000"/>
                </a:solidFill>
              </a:rPr>
              <a:t>, </a:t>
            </a:r>
            <a:r>
              <a:rPr lang="el-GR" b="1" i="1" dirty="0">
                <a:solidFill>
                  <a:srgbClr val="002060"/>
                </a:solidFill>
              </a:rPr>
              <a:t>γαστρεντερικό </a:t>
            </a:r>
            <a:r>
              <a:rPr lang="el-GR" dirty="0">
                <a:solidFill>
                  <a:srgbClr val="C00000"/>
                </a:solidFill>
              </a:rPr>
              <a:t>και το </a:t>
            </a:r>
            <a:r>
              <a:rPr lang="el-GR" b="1" i="1" dirty="0">
                <a:solidFill>
                  <a:srgbClr val="002060"/>
                </a:solidFill>
              </a:rPr>
              <a:t>καρδιακό </a:t>
            </a:r>
            <a:r>
              <a:rPr lang="el-GR" dirty="0">
                <a:solidFill>
                  <a:srgbClr val="C00000"/>
                </a:solidFill>
              </a:rPr>
              <a:t>σύστημα.</a:t>
            </a:r>
          </a:p>
          <a:p>
            <a:r>
              <a:rPr lang="el-GR" dirty="0">
                <a:solidFill>
                  <a:srgbClr val="C00000"/>
                </a:solidFill>
              </a:rPr>
              <a:t> Οι αλκοολικοί, λόγω της φθοράς των εγκεφαλικών κυττάρων, παρουσιάζουν </a:t>
            </a:r>
            <a:r>
              <a:rPr lang="el-GR" b="1" i="1" dirty="0">
                <a:solidFill>
                  <a:srgbClr val="002060"/>
                </a:solidFill>
              </a:rPr>
              <a:t>φαινόμενα σύγχυσης</a:t>
            </a:r>
            <a:r>
              <a:rPr lang="el-GR" dirty="0">
                <a:solidFill>
                  <a:srgbClr val="C00000"/>
                </a:solidFill>
              </a:rPr>
              <a:t>, </a:t>
            </a:r>
            <a:r>
              <a:rPr lang="el-GR" b="1" i="1" dirty="0">
                <a:solidFill>
                  <a:srgbClr val="002060"/>
                </a:solidFill>
              </a:rPr>
              <a:t>παραισθήσεις</a:t>
            </a:r>
            <a:r>
              <a:rPr lang="el-GR" dirty="0">
                <a:solidFill>
                  <a:srgbClr val="C00000"/>
                </a:solidFill>
              </a:rPr>
              <a:t> και </a:t>
            </a:r>
            <a:r>
              <a:rPr lang="el-GR" b="1" i="1" dirty="0">
                <a:solidFill>
                  <a:srgbClr val="002060"/>
                </a:solidFill>
              </a:rPr>
              <a:t>ψυχωτική συμπεριφορά</a:t>
            </a:r>
            <a:r>
              <a:rPr lang="el-GR" dirty="0">
                <a:solidFill>
                  <a:srgbClr val="C00000"/>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1413" y="345440"/>
            <a:ext cx="9905998" cy="721360"/>
          </a:xfrm>
        </p:spPr>
        <p:txBody>
          <a:bodyPr/>
          <a:lstStyle/>
          <a:p>
            <a:pPr algn="ctr"/>
            <a:r>
              <a:rPr lang="el-GR" b="1" cap="none" dirty="0">
                <a:ln w="22225">
                  <a:solidFill>
                    <a:schemeClr val="accent2"/>
                  </a:solidFill>
                  <a:prstDash val="solid"/>
                </a:ln>
                <a:solidFill>
                  <a:srgbClr val="C00000"/>
                </a:solidFill>
              </a:rPr>
              <a:t>ΚΑΤΕΥΝΑΣΤΙΚΕΣ ΟΥΣΙΕΣ ΙΙ</a:t>
            </a:r>
            <a:endParaRPr lang="el-GR" dirty="0"/>
          </a:p>
        </p:txBody>
      </p:sp>
      <p:sp>
        <p:nvSpPr>
          <p:cNvPr id="3" name="Θέση περιεχομένου 2"/>
          <p:cNvSpPr>
            <a:spLocks noGrp="1"/>
          </p:cNvSpPr>
          <p:nvPr>
            <p:ph sz="half" idx="1"/>
          </p:nvPr>
        </p:nvSpPr>
        <p:spPr>
          <a:xfrm>
            <a:off x="1141410" y="1432560"/>
            <a:ext cx="4878389" cy="4775200"/>
          </a:xfrm>
        </p:spPr>
        <p:txBody>
          <a:bodyPr>
            <a:normAutofit fontScale="85000" lnSpcReduction="10000"/>
          </a:bodyPr>
          <a:lstStyle/>
          <a:p>
            <a:r>
              <a:rPr lang="el-GR" dirty="0">
                <a:solidFill>
                  <a:srgbClr val="C00000"/>
                </a:solidFill>
              </a:rPr>
              <a:t> Το πεπτικό σύστημα επιβαρύνεται, γιατί το οινόπνευμα προκαλεί </a:t>
            </a:r>
            <a:r>
              <a:rPr lang="el-GR" b="1" i="1" dirty="0">
                <a:solidFill>
                  <a:srgbClr val="002060"/>
                </a:solidFill>
              </a:rPr>
              <a:t>αύξηση των εκκρίσεων του στομάχου</a:t>
            </a:r>
            <a:r>
              <a:rPr lang="el-GR" dirty="0">
                <a:solidFill>
                  <a:srgbClr val="C00000"/>
                </a:solidFill>
              </a:rPr>
              <a:t> και στη συνέχεια </a:t>
            </a:r>
            <a:r>
              <a:rPr lang="el-GR" b="1" i="1" dirty="0">
                <a:solidFill>
                  <a:srgbClr val="002060"/>
                </a:solidFill>
              </a:rPr>
              <a:t>φλεγμονή</a:t>
            </a:r>
            <a:r>
              <a:rPr lang="el-GR" dirty="0">
                <a:solidFill>
                  <a:srgbClr val="C00000"/>
                </a:solidFill>
              </a:rPr>
              <a:t>.</a:t>
            </a:r>
          </a:p>
          <a:p>
            <a:r>
              <a:rPr lang="el-GR" dirty="0">
                <a:solidFill>
                  <a:srgbClr val="C00000"/>
                </a:solidFill>
              </a:rPr>
              <a:t> Η υπερβολική κατανάλωση οινοπνεύματος </a:t>
            </a:r>
            <a:r>
              <a:rPr lang="el-GR" b="1" i="1" dirty="0">
                <a:solidFill>
                  <a:srgbClr val="002060"/>
                </a:solidFill>
              </a:rPr>
              <a:t>ελαττώνει την ικανότητα του λεπτού εντέρου </a:t>
            </a:r>
            <a:r>
              <a:rPr lang="el-GR" dirty="0">
                <a:solidFill>
                  <a:srgbClr val="C00000"/>
                </a:solidFill>
              </a:rPr>
              <a:t>να απορροφά τις θρεπτικές ουσίες που περιέχονται στην τροφή μας. Αυτό φθείρει το ήπαρ , γιατί αποθηκεύει λίπη με αποτέλεσμα τη διόγκωσή του.</a:t>
            </a:r>
          </a:p>
        </p:txBody>
      </p:sp>
      <p:sp>
        <p:nvSpPr>
          <p:cNvPr id="4" name="Θέση περιεχομένου 3"/>
          <p:cNvSpPr>
            <a:spLocks noGrp="1"/>
          </p:cNvSpPr>
          <p:nvPr>
            <p:ph sz="half" idx="2"/>
          </p:nvPr>
        </p:nvSpPr>
        <p:spPr>
          <a:xfrm>
            <a:off x="6172200" y="1432560"/>
            <a:ext cx="4875211" cy="4531360"/>
          </a:xfrm>
        </p:spPr>
        <p:txBody>
          <a:bodyPr>
            <a:normAutofit fontScale="85000" lnSpcReduction="10000"/>
          </a:bodyPr>
          <a:lstStyle/>
          <a:p>
            <a:pPr marL="0" indent="0">
              <a:buNone/>
            </a:pPr>
            <a:r>
              <a:rPr lang="el-GR" dirty="0">
                <a:solidFill>
                  <a:srgbClr val="C00000"/>
                </a:solidFill>
              </a:rPr>
              <a:t>Τελικά ο ηπατικός ιστός εκφυλίζεται και αυτό ονομάζεται </a:t>
            </a:r>
            <a:r>
              <a:rPr lang="el-GR" b="1" i="1" dirty="0">
                <a:solidFill>
                  <a:srgbClr val="002060"/>
                </a:solidFill>
              </a:rPr>
              <a:t>κίρρωση του ήπατος.</a:t>
            </a:r>
          </a:p>
          <a:p>
            <a:r>
              <a:rPr lang="el-GR" dirty="0">
                <a:solidFill>
                  <a:srgbClr val="C00000"/>
                </a:solidFill>
              </a:rPr>
              <a:t>Η κατάχρηση αλκοόλ προκαλεί </a:t>
            </a:r>
            <a:r>
              <a:rPr lang="el-GR" b="1" i="1" dirty="0">
                <a:solidFill>
                  <a:srgbClr val="002060"/>
                </a:solidFill>
              </a:rPr>
              <a:t>υπέρταση</a:t>
            </a:r>
            <a:r>
              <a:rPr lang="el-GR" dirty="0">
                <a:solidFill>
                  <a:srgbClr val="C00000"/>
                </a:solidFill>
              </a:rPr>
              <a:t>, άρα και πιθανότητα εμφάνισης </a:t>
            </a:r>
            <a:r>
              <a:rPr lang="el-GR" b="1" i="1" dirty="0">
                <a:solidFill>
                  <a:srgbClr val="002060"/>
                </a:solidFill>
              </a:rPr>
              <a:t>καρδιαγγειακών νοσημάτων</a:t>
            </a:r>
            <a:r>
              <a:rPr lang="el-GR" dirty="0">
                <a:solidFill>
                  <a:srgbClr val="C00000"/>
                </a:solidFill>
              </a:rPr>
              <a:t>.</a:t>
            </a:r>
          </a:p>
          <a:p>
            <a:r>
              <a:rPr lang="el-GR" dirty="0">
                <a:solidFill>
                  <a:srgbClr val="C00000"/>
                </a:solidFill>
              </a:rPr>
              <a:t> Το αλκοόλ σχετίζεται και με την </a:t>
            </a:r>
            <a:r>
              <a:rPr lang="el-GR" b="1" i="1" dirty="0">
                <a:solidFill>
                  <a:srgbClr val="002060"/>
                </a:solidFill>
              </a:rPr>
              <a:t>πιθανότητα εμφάνισης διαφόρων μορφών καρκίνου </a:t>
            </a:r>
            <a:r>
              <a:rPr lang="el-GR" dirty="0">
                <a:solidFill>
                  <a:srgbClr val="C00000"/>
                </a:solidFill>
              </a:rPr>
              <a:t>π. χ. στομάχου, ήπατος, πνευμόνων ή και καρκίνο του λάρυγγα και του οισοφάγου, αν συνδυαστεί με τη νικοτίνη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1" y="274320"/>
            <a:ext cx="9905998" cy="792480"/>
          </a:xfrm>
        </p:spPr>
        <p:txBody>
          <a:bodyPr>
            <a:normAutofit/>
          </a:bodyPr>
          <a:lstStyle/>
          <a:p>
            <a:pPr algn="ctr"/>
            <a:r>
              <a:rPr lang="el-GR" b="1" cap="none" dirty="0">
                <a:ln w="22225">
                  <a:solidFill>
                    <a:schemeClr val="accent2"/>
                  </a:solidFill>
                  <a:prstDash val="solid"/>
                </a:ln>
                <a:solidFill>
                  <a:srgbClr val="C00000"/>
                </a:solidFill>
              </a:rPr>
              <a:t>ΝΙΚΟΤΙΝΗ</a:t>
            </a:r>
            <a:endParaRPr lang="el-GR" dirty="0"/>
          </a:p>
        </p:txBody>
      </p:sp>
      <p:sp>
        <p:nvSpPr>
          <p:cNvPr id="3" name="Θέση περιεχομένου 2"/>
          <p:cNvSpPr>
            <a:spLocks noGrp="1"/>
          </p:cNvSpPr>
          <p:nvPr>
            <p:ph sz="half" idx="1"/>
          </p:nvPr>
        </p:nvSpPr>
        <p:spPr>
          <a:xfrm>
            <a:off x="1141410" y="1442720"/>
            <a:ext cx="4878389" cy="4348480"/>
          </a:xfrm>
        </p:spPr>
        <p:txBody>
          <a:bodyPr>
            <a:normAutofit fontScale="92500"/>
          </a:bodyPr>
          <a:lstStyle/>
          <a:p>
            <a:r>
              <a:rPr lang="el-GR" dirty="0">
                <a:solidFill>
                  <a:srgbClr val="C00000"/>
                </a:solidFill>
              </a:rPr>
              <a:t>Η </a:t>
            </a:r>
            <a:r>
              <a:rPr lang="el-GR" b="1" i="1" dirty="0">
                <a:solidFill>
                  <a:srgbClr val="002060"/>
                </a:solidFill>
              </a:rPr>
              <a:t>νικοτίνη </a:t>
            </a:r>
            <a:r>
              <a:rPr lang="el-GR" dirty="0">
                <a:solidFill>
                  <a:srgbClr val="C00000"/>
                </a:solidFill>
              </a:rPr>
              <a:t>είναι μια δραστική ουσία που περιέχεται στον καπνό των τσιγάρων και προκαλεί παρόμοιο εθισμό με τη κοκαΐνη</a:t>
            </a:r>
          </a:p>
          <a:p>
            <a:r>
              <a:rPr lang="el-GR" dirty="0">
                <a:solidFill>
                  <a:srgbClr val="C00000"/>
                </a:solidFill>
              </a:rPr>
              <a:t> Τα </a:t>
            </a:r>
            <a:r>
              <a:rPr lang="el-GR" b="1" i="1" dirty="0">
                <a:solidFill>
                  <a:srgbClr val="002060"/>
                </a:solidFill>
              </a:rPr>
              <a:t>συμπτώματα</a:t>
            </a:r>
            <a:r>
              <a:rPr lang="el-GR" dirty="0">
                <a:solidFill>
                  <a:srgbClr val="C00000"/>
                </a:solidFill>
              </a:rPr>
              <a:t> από τη δράση της νικοτίνης είναι: </a:t>
            </a:r>
            <a:r>
              <a:rPr lang="el-GR" b="1" i="1" dirty="0">
                <a:solidFill>
                  <a:schemeClr val="bg1"/>
                </a:solidFill>
              </a:rPr>
              <a:t>η έντονη σύσπαση των αγγείων</a:t>
            </a:r>
            <a:r>
              <a:rPr lang="el-GR" dirty="0">
                <a:solidFill>
                  <a:srgbClr val="C00000"/>
                </a:solidFill>
              </a:rPr>
              <a:t>, </a:t>
            </a:r>
            <a:r>
              <a:rPr lang="el-GR" b="1" i="1" dirty="0">
                <a:solidFill>
                  <a:srgbClr val="7030A0"/>
                </a:solidFill>
              </a:rPr>
              <a:t>η αύξηση της αρτηριακής πίεσης</a:t>
            </a:r>
            <a:r>
              <a:rPr lang="el-GR" dirty="0">
                <a:solidFill>
                  <a:srgbClr val="7030A0"/>
                </a:solidFill>
              </a:rPr>
              <a:t> </a:t>
            </a:r>
            <a:r>
              <a:rPr lang="el-GR" dirty="0">
                <a:solidFill>
                  <a:srgbClr val="C00000"/>
                </a:solidFill>
              </a:rPr>
              <a:t>και </a:t>
            </a:r>
            <a:r>
              <a:rPr lang="el-GR" b="1" i="1" dirty="0">
                <a:solidFill>
                  <a:schemeClr val="accent2">
                    <a:lumMod val="75000"/>
                  </a:schemeClr>
                </a:solidFill>
              </a:rPr>
              <a:t>η αύξηση της κινητικότητας του γαστρεντερικού σωλήνα </a:t>
            </a:r>
          </a:p>
        </p:txBody>
      </p:sp>
      <p:sp>
        <p:nvSpPr>
          <p:cNvPr id="4" name="Θέση περιεχομένου 3"/>
          <p:cNvSpPr>
            <a:spLocks noGrp="1"/>
          </p:cNvSpPr>
          <p:nvPr>
            <p:ph sz="half" idx="2"/>
          </p:nvPr>
        </p:nvSpPr>
        <p:spPr>
          <a:xfrm>
            <a:off x="6172200" y="1757680"/>
            <a:ext cx="4875211" cy="4033520"/>
          </a:xfrm>
        </p:spPr>
        <p:txBody>
          <a:bodyPr>
            <a:normAutofit fontScale="92500"/>
          </a:bodyPr>
          <a:lstStyle/>
          <a:p>
            <a:r>
              <a:rPr lang="el-GR" dirty="0">
                <a:solidFill>
                  <a:srgbClr val="C00000"/>
                </a:solidFill>
              </a:rPr>
              <a:t> </a:t>
            </a:r>
            <a:r>
              <a:rPr lang="el-GR" b="1" i="1" dirty="0">
                <a:solidFill>
                  <a:srgbClr val="002060"/>
                </a:solidFill>
              </a:rPr>
              <a:t>Επιπτώσεις στην υγεία του καπνιστή</a:t>
            </a:r>
            <a:r>
              <a:rPr lang="el-GR" dirty="0">
                <a:solidFill>
                  <a:srgbClr val="C00000"/>
                </a:solidFill>
              </a:rPr>
              <a:t>: </a:t>
            </a:r>
          </a:p>
          <a:p>
            <a:pPr>
              <a:buFont typeface="Wingdings" panose="05000000000000000000" pitchFamily="2" charset="2"/>
              <a:buChar char="ü"/>
            </a:pPr>
            <a:r>
              <a:rPr lang="el-GR" dirty="0">
                <a:solidFill>
                  <a:srgbClr val="C00000"/>
                </a:solidFill>
              </a:rPr>
              <a:t> πιθανότητα καρδιαγγειακών νοσημάτων</a:t>
            </a:r>
          </a:p>
          <a:p>
            <a:pPr>
              <a:buFont typeface="Wingdings" panose="05000000000000000000" pitchFamily="2" charset="2"/>
              <a:buChar char="ü"/>
            </a:pPr>
            <a:r>
              <a:rPr lang="el-GR" dirty="0">
                <a:solidFill>
                  <a:srgbClr val="C00000"/>
                </a:solidFill>
              </a:rPr>
              <a:t> παθήσεις στομάχου </a:t>
            </a:r>
          </a:p>
          <a:p>
            <a:pPr>
              <a:buFont typeface="Wingdings" panose="05000000000000000000" pitchFamily="2" charset="2"/>
              <a:buChar char="ü"/>
            </a:pPr>
            <a:r>
              <a:rPr lang="el-GR" dirty="0">
                <a:solidFill>
                  <a:srgbClr val="C00000"/>
                </a:solidFill>
              </a:rPr>
              <a:t> εμφάνιση καρκίνου του πνεύμονα, λόγω κυρίως της πίσσας που περιέχεται στο τσιγάρο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1141411" y="284481"/>
            <a:ext cx="9906000" cy="1087120"/>
          </a:xfrm>
        </p:spPr>
        <p:txBody>
          <a:bodyPr/>
          <a:lstStyle/>
          <a:p>
            <a:pPr algn="ctr"/>
            <a:r>
              <a:rPr lang="el-GR" b="1" cap="none" dirty="0">
                <a:ln w="22225">
                  <a:solidFill>
                    <a:schemeClr val="accent2"/>
                  </a:solidFill>
                  <a:prstDash val="solid"/>
                </a:ln>
                <a:solidFill>
                  <a:srgbClr val="C00000"/>
                </a:solidFill>
              </a:rPr>
              <a:t>ΦΩΤΟΓΡΑΦΙΑ ΠΝΕΥΜΟΝΑ ΚΑΠΝΙΣΤΗ ΚΑΙ ΜΗ ΚΑΠΝΙΣΤΗ</a:t>
            </a:r>
            <a:endParaRPr lang="el-GR" dirty="0"/>
          </a:p>
        </p:txBody>
      </p:sp>
      <p:sp>
        <p:nvSpPr>
          <p:cNvPr id="10" name="Θέση κειμένου 9"/>
          <p:cNvSpPr>
            <a:spLocks noGrp="1"/>
          </p:cNvSpPr>
          <p:nvPr>
            <p:ph type="body" idx="1"/>
          </p:nvPr>
        </p:nvSpPr>
        <p:spPr>
          <a:xfrm>
            <a:off x="1370019" y="1371602"/>
            <a:ext cx="4649783" cy="877884"/>
          </a:xfrm>
        </p:spPr>
        <p:txBody>
          <a:bodyPr/>
          <a:lstStyle/>
          <a:p>
            <a:pPr algn="ctr"/>
            <a:r>
              <a:rPr lang="el-GR" dirty="0">
                <a:solidFill>
                  <a:srgbClr val="C00000"/>
                </a:solidFill>
              </a:rPr>
              <a:t>Πνευμονασ μη καπνιστη</a:t>
            </a:r>
          </a:p>
        </p:txBody>
      </p:sp>
      <p:pic>
        <p:nvPicPr>
          <p:cNvPr id="14" name="Θέση περιεχομένου 13"/>
          <p:cNvPicPr>
            <a:picLocks noGrp="1" noChangeAspect="1"/>
          </p:cNvPicPr>
          <p:nvPr>
            <p:ph sz="half" idx="2"/>
          </p:nvPr>
        </p:nvPicPr>
        <p:blipFill>
          <a:blip r:embed="rId2"/>
          <a:stretch>
            <a:fillRect/>
          </a:stretch>
        </p:blipFill>
        <p:spPr>
          <a:xfrm>
            <a:off x="1991360" y="2397761"/>
            <a:ext cx="3554696" cy="3586738"/>
          </a:xfrm>
          <a:prstGeom prst="rect">
            <a:avLst/>
          </a:prstGeom>
        </p:spPr>
      </p:pic>
      <p:sp>
        <p:nvSpPr>
          <p:cNvPr id="12" name="Θέση κειμένου 11"/>
          <p:cNvSpPr>
            <a:spLocks noGrp="1"/>
          </p:cNvSpPr>
          <p:nvPr>
            <p:ph type="body" sz="quarter" idx="3"/>
          </p:nvPr>
        </p:nvSpPr>
        <p:spPr>
          <a:xfrm>
            <a:off x="6286504" y="1425574"/>
            <a:ext cx="4646602" cy="823912"/>
          </a:xfrm>
        </p:spPr>
        <p:txBody>
          <a:bodyPr/>
          <a:lstStyle/>
          <a:p>
            <a:pPr algn="ctr"/>
            <a:r>
              <a:rPr lang="el-GR" dirty="0">
                <a:solidFill>
                  <a:srgbClr val="C00000"/>
                </a:solidFill>
              </a:rPr>
              <a:t>Πνευμονασ καπνιστη</a:t>
            </a:r>
          </a:p>
        </p:txBody>
      </p:sp>
      <p:pic>
        <p:nvPicPr>
          <p:cNvPr id="15" name="Θέση περιεχομένου 14"/>
          <p:cNvPicPr>
            <a:picLocks noGrp="1" noChangeAspect="1"/>
          </p:cNvPicPr>
          <p:nvPr>
            <p:ph sz="quarter" idx="4"/>
          </p:nvPr>
        </p:nvPicPr>
        <p:blipFill>
          <a:blip r:embed="rId3"/>
          <a:stretch>
            <a:fillRect/>
          </a:stretch>
        </p:blipFill>
        <p:spPr>
          <a:xfrm>
            <a:off x="6898640" y="2377609"/>
            <a:ext cx="3554696" cy="35658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ύκλωμα">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TM04033919[[fn=Κύκλωμα]]</Template>
  <TotalTime>0</TotalTime>
  <Words>778</Words>
  <Application>Microsoft Office PowerPoint</Application>
  <PresentationFormat>Προσαρμογή</PresentationFormat>
  <Paragraphs>54</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Κύκλωμα</vt:lpstr>
      <vt:lpstr>ΒΙΟΛΟΓΙΑ Β΄ΛΥΚΕΙΟΥ Γενικησ Παιδειασ</vt:lpstr>
      <vt:lpstr>Παρουσίαση του PowerPoint</vt:lpstr>
      <vt:lpstr> ΝΑΡΚΩΤΙΚΑ </vt:lpstr>
      <vt:lpstr>ΣΤΕΡΗΤΙΚΟ ΣΥΝΔΡΟΜΟ</vt:lpstr>
      <vt:lpstr>ΠΩΣ ΠΡΟΚΑΛΟΥΝΤΑΙ ΤΑ ΣΥΜΠΤΩΜΑΤΑ ΑΠΌ ΤΟ ΣΤΕΡΗΤΙΚΟ ΣΥΝΔΡΟΜΟ</vt:lpstr>
      <vt:lpstr>ΚΑΤΕΥΝΑΣΤΙΚΕΣ ΟΥΣΙΕΣ Ι</vt:lpstr>
      <vt:lpstr>ΚΑΤΕΥΝΑΣΤΙΚΕΣ ΟΥΣΙΕΣ ΙΙ</vt:lpstr>
      <vt:lpstr>ΝΙΚΟΤΙΝΗ</vt:lpstr>
      <vt:lpstr>ΦΩΤΟΓΡΑΦΙΑ ΠΝΕΥΜΟΝΑ ΚΑΠΝΙΣΤΗ ΚΑΙ ΜΗ ΚΑΠΝΙΣΤΗ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ΒΙΟΛΟΓΙΑ Γ΄ΛΥΚΕΙΟΥ Γενικησ παιδειασ</dc:title>
  <dc:creator>stathopoulosan@gmail.com</dc:creator>
  <cp:lastModifiedBy>Στέργιος Παπουτσόγλου</cp:lastModifiedBy>
  <cp:revision>41</cp:revision>
  <dcterms:created xsi:type="dcterms:W3CDTF">2017-11-19T07:38:00Z</dcterms:created>
  <dcterms:modified xsi:type="dcterms:W3CDTF">2025-01-23T17:03:28Z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1B193916AB9C417688B14047BB93B286_12</vt:lpwstr>
  </property>
  <property fmtid="{D5CDD505-2E9C-101B-9397-08002B2CF9AE}" pid="3" name="KSOProductBuildVer">
    <vt:lpwstr>1033-12.2.0.13431</vt:lpwstr>
  </property>
</Properties>
</file>