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72" r:id="rId6"/>
    <p:sldId id="265" r:id="rId7"/>
    <p:sldId id="258" r:id="rId8"/>
    <p:sldId id="259" r:id="rId9"/>
    <p:sldId id="260" r:id="rId10"/>
    <p:sldId id="264" r:id="rId11"/>
    <p:sldId id="266" r:id="rId12"/>
    <p:sldId id="268" r:id="rId13"/>
    <p:sldId id="267" r:id="rId14"/>
    <p:sldId id="269" r:id="rId15"/>
    <p:sldId id="261" r:id="rId16"/>
    <p:sldId id="262" r:id="rId17"/>
    <p:sldId id="263"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EDAF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1-11T22:51:49.545" idx="2">
    <p:pos x="5628" y="1679"/>
    <p:text>Σύμφωνα με το wikipedia, o όρος τεχνητή νοημοσύνη αναφέρεται στον κλάδο της πληροφορικής ο οποίος ασχολείται με τη σχεδίαση και την υλοποίηση υπολογιστικών συστημάτων που μιμούνται στοιχεία της ανθρώπινης συμπεριφοράς τα οποία υπονοούν έστω και στοιχειώδη ευφυΐα: μάθηση, προσαρμοστικότητα, εξαγωγή συμπερασμάτων, κατανόηση από συμφραζόμενα, επίλυση προβλημάτων κλπ.</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01-12T01:05:55.642" idx="9">
    <p:pos x="3059" y="1171"/>
    <p:text>πιθανολογική οριστική</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BC670B-EBFD-41E0-8826-79BD49546C1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l-GR"/>
        </a:p>
      </dgm:t>
    </dgm:pt>
    <dgm:pt modelId="{77FE8FE5-7E36-4782-9D10-4BA54DF646BC}">
      <dgm:prSet phldrT="[Κείμενο]" custT="1"/>
      <dgm:spPr/>
      <dgm:t>
        <a:bodyPr/>
        <a:lstStyle/>
        <a:p>
          <a:r>
            <a:rPr lang="el-GR" sz="2400" dirty="0"/>
            <a:t>Πρόβλημα</a:t>
          </a:r>
          <a:r>
            <a:rPr lang="en-US" sz="2400" dirty="0"/>
            <a:t>: </a:t>
          </a:r>
          <a:r>
            <a:rPr lang="el-GR" sz="2400" dirty="0"/>
            <a:t>η τεχνογνωσία για την τεχνητή νοημοσύνη που θα μας βοηθούσε πχ στον τομέα της υγείας</a:t>
          </a:r>
          <a:r>
            <a:rPr lang="en-US" sz="2400" dirty="0"/>
            <a:t> </a:t>
          </a:r>
          <a:r>
            <a:rPr lang="el-GR" sz="2400" dirty="0"/>
            <a:t>είναι συγκεντρωμένη στους ισχυρούς</a:t>
          </a:r>
        </a:p>
      </dgm:t>
    </dgm:pt>
    <dgm:pt modelId="{1CA71582-33B6-4C5B-ACF3-FBE7A6F13839}" type="parTrans" cxnId="{9C962CC5-644A-4D69-A061-B5555F926B08}">
      <dgm:prSet/>
      <dgm:spPr/>
      <dgm:t>
        <a:bodyPr/>
        <a:lstStyle/>
        <a:p>
          <a:endParaRPr lang="el-GR"/>
        </a:p>
      </dgm:t>
    </dgm:pt>
    <dgm:pt modelId="{5EA6A079-A3F5-4DA0-B683-64DDC175727A}" type="sibTrans" cxnId="{9C962CC5-644A-4D69-A061-B5555F926B08}">
      <dgm:prSet/>
      <dgm:spPr/>
      <dgm:t>
        <a:bodyPr/>
        <a:lstStyle/>
        <a:p>
          <a:endParaRPr lang="el-GR"/>
        </a:p>
      </dgm:t>
    </dgm:pt>
    <dgm:pt modelId="{9D2D2C46-CCC6-4BA1-8696-2449A69AD23A}" type="asst">
      <dgm:prSet phldrT="[Κείμενο]" custT="1"/>
      <dgm:spPr/>
      <dgm:t>
        <a:bodyPr anchor="t"/>
        <a:lstStyle/>
        <a:p>
          <a:pPr algn="ctr">
            <a:lnSpc>
              <a:spcPct val="100000"/>
            </a:lnSpc>
            <a:buFont typeface="Arial" panose="020B0604020202020204" pitchFamily="34" charset="0"/>
            <a:buChar char="•"/>
          </a:pPr>
          <a:r>
            <a:rPr lang="el-GR" sz="2400" dirty="0"/>
            <a:t>Μεγάλες εταιρίες που αποκρύπτουν τα δεδομένα για οικονομικά και ανταγωνιστικά συμφέροντα και λόγω απορρήτου</a:t>
          </a:r>
        </a:p>
        <a:p>
          <a:pPr algn="l">
            <a:lnSpc>
              <a:spcPct val="90000"/>
            </a:lnSpc>
            <a:buFont typeface="Arial" panose="020B0604020202020204" pitchFamily="34" charset="0"/>
            <a:buNone/>
          </a:pPr>
          <a:endParaRPr lang="el-GR" sz="2400" dirty="0"/>
        </a:p>
      </dgm:t>
    </dgm:pt>
    <dgm:pt modelId="{559D0B18-689D-4A16-886D-A0C65A0DC955}" type="parTrans" cxnId="{29AD111C-DD96-4935-8E18-B396E0D02ED0}">
      <dgm:prSet/>
      <dgm:spPr/>
      <dgm:t>
        <a:bodyPr/>
        <a:lstStyle/>
        <a:p>
          <a:endParaRPr lang="el-GR"/>
        </a:p>
      </dgm:t>
    </dgm:pt>
    <dgm:pt modelId="{08A6CC84-9E7E-4B67-A189-AB51DD3C6B71}" type="sibTrans" cxnId="{29AD111C-DD96-4935-8E18-B396E0D02ED0}">
      <dgm:prSet/>
      <dgm:spPr/>
      <dgm:t>
        <a:bodyPr/>
        <a:lstStyle/>
        <a:p>
          <a:endParaRPr lang="el-GR"/>
        </a:p>
      </dgm:t>
    </dgm:pt>
    <dgm:pt modelId="{BB505EA1-9173-4BAC-8C7E-CDFD6689EDF8}">
      <dgm:prSet phldrT="[Κείμενο]" custT="1"/>
      <dgm:spPr/>
      <dgm:t>
        <a:bodyPr/>
        <a:lstStyle/>
        <a:p>
          <a:r>
            <a:rPr lang="el-GR" sz="2400" dirty="0"/>
            <a:t>Αλλαγή κανονισμών των κυβερνήσεων και των εταιριών ώστε να ευνοούνται και άλλων ειδών έρευνες και εφαρμογές</a:t>
          </a:r>
        </a:p>
      </dgm:t>
    </dgm:pt>
    <dgm:pt modelId="{45154C2D-686C-4682-A0A3-88B96A86F101}" type="parTrans" cxnId="{51DB0D57-C8E6-44FE-AC2C-6094801BA592}">
      <dgm:prSet/>
      <dgm:spPr/>
      <dgm:t>
        <a:bodyPr/>
        <a:lstStyle/>
        <a:p>
          <a:endParaRPr lang="el-GR"/>
        </a:p>
      </dgm:t>
    </dgm:pt>
    <dgm:pt modelId="{C4286B95-91EA-4CE0-BDC3-A804AAF9F516}" type="sibTrans" cxnId="{51DB0D57-C8E6-44FE-AC2C-6094801BA592}">
      <dgm:prSet/>
      <dgm:spPr/>
      <dgm:t>
        <a:bodyPr/>
        <a:lstStyle/>
        <a:p>
          <a:endParaRPr lang="el-GR"/>
        </a:p>
      </dgm:t>
    </dgm:pt>
    <dgm:pt modelId="{FF5CE11E-36C5-46CC-8413-7B38A3327EAD}">
      <dgm:prSet custT="1"/>
      <dgm:spPr/>
      <dgm:t>
        <a:bodyPr/>
        <a:lstStyle/>
        <a:p>
          <a:r>
            <a:rPr lang="el-GR" sz="2400" dirty="0">
              <a:solidFill>
                <a:schemeClr val="bg1"/>
              </a:solidFill>
            </a:rPr>
            <a:t>εκδημοκρατισμός της γνώσης για να διευκολυνθεί η πρόσβαση </a:t>
          </a:r>
          <a:r>
            <a:rPr lang="el-GR" sz="2400" dirty="0"/>
            <a:t>σε κάποια από τα δεδομένα</a:t>
          </a:r>
        </a:p>
      </dgm:t>
    </dgm:pt>
    <dgm:pt modelId="{D498EBBD-6D1B-40AC-AB06-D54E44955B41}" type="parTrans" cxnId="{B42CA7FB-5669-4D40-AC25-E1C08319F1B5}">
      <dgm:prSet/>
      <dgm:spPr/>
      <dgm:t>
        <a:bodyPr/>
        <a:lstStyle/>
        <a:p>
          <a:endParaRPr lang="el-GR"/>
        </a:p>
      </dgm:t>
    </dgm:pt>
    <dgm:pt modelId="{120F2958-6499-47F4-A9F4-5E359FC0DCDB}" type="sibTrans" cxnId="{B42CA7FB-5669-4D40-AC25-E1C08319F1B5}">
      <dgm:prSet/>
      <dgm:spPr/>
      <dgm:t>
        <a:bodyPr/>
        <a:lstStyle/>
        <a:p>
          <a:endParaRPr lang="el-GR"/>
        </a:p>
      </dgm:t>
    </dgm:pt>
    <dgm:pt modelId="{CF93B0E2-DDA6-421D-B2E1-1D75EC90FDB5}">
      <dgm:prSet custT="1"/>
      <dgm:spPr/>
      <dgm:t>
        <a:bodyPr/>
        <a:lstStyle/>
        <a:p>
          <a:r>
            <a:rPr lang="el-GR" sz="2400" dirty="0">
              <a:solidFill>
                <a:schemeClr val="bg1"/>
              </a:solidFill>
            </a:rPr>
            <a:t>η παροχή ευρύτερης εκπαίδευσης στους νέους παγκοσμίως και κυρίως σε τριτοκοσμικές χώρες </a:t>
          </a:r>
        </a:p>
      </dgm:t>
    </dgm:pt>
    <dgm:pt modelId="{BA96AB04-8DC2-4BEB-99A5-4AE51DF99E59}" type="parTrans" cxnId="{D656766C-F7CA-437F-A0D1-7CE50172EE74}">
      <dgm:prSet/>
      <dgm:spPr/>
      <dgm:t>
        <a:bodyPr/>
        <a:lstStyle/>
        <a:p>
          <a:endParaRPr lang="el-GR"/>
        </a:p>
      </dgm:t>
    </dgm:pt>
    <dgm:pt modelId="{0F5DAE3B-624A-4D39-8321-0B4B4A9C13EE}" type="sibTrans" cxnId="{D656766C-F7CA-437F-A0D1-7CE50172EE74}">
      <dgm:prSet/>
      <dgm:spPr/>
      <dgm:t>
        <a:bodyPr/>
        <a:lstStyle/>
        <a:p>
          <a:endParaRPr lang="el-GR"/>
        </a:p>
      </dgm:t>
    </dgm:pt>
    <dgm:pt modelId="{2D555B9B-A1DD-4DB0-8ABD-3626E2CD47A8}" type="pres">
      <dgm:prSet presAssocID="{28BC670B-EBFD-41E0-8826-79BD49546C14}" presName="hierChild1" presStyleCnt="0">
        <dgm:presLayoutVars>
          <dgm:orgChart val="1"/>
          <dgm:chPref val="1"/>
          <dgm:dir/>
          <dgm:animOne val="branch"/>
          <dgm:animLvl val="lvl"/>
          <dgm:resizeHandles/>
        </dgm:presLayoutVars>
      </dgm:prSet>
      <dgm:spPr/>
    </dgm:pt>
    <dgm:pt modelId="{4EBCFDF0-504C-4E26-ACFD-66B5085DDBE0}" type="pres">
      <dgm:prSet presAssocID="{77FE8FE5-7E36-4782-9D10-4BA54DF646BC}" presName="hierRoot1" presStyleCnt="0">
        <dgm:presLayoutVars>
          <dgm:hierBranch val="init"/>
        </dgm:presLayoutVars>
      </dgm:prSet>
      <dgm:spPr/>
    </dgm:pt>
    <dgm:pt modelId="{6838F50C-646E-45FE-8F9E-245F256F5D92}" type="pres">
      <dgm:prSet presAssocID="{77FE8FE5-7E36-4782-9D10-4BA54DF646BC}" presName="rootComposite1" presStyleCnt="0"/>
      <dgm:spPr/>
    </dgm:pt>
    <dgm:pt modelId="{82FD5286-4BDB-4D86-9323-65BFABFFF4C8}" type="pres">
      <dgm:prSet presAssocID="{77FE8FE5-7E36-4782-9D10-4BA54DF646BC}" presName="rootText1" presStyleLbl="node0" presStyleIdx="0" presStyleCnt="1" custScaleX="163605" custScaleY="85966" custLinFactNeighborY="5948">
        <dgm:presLayoutVars>
          <dgm:chPref val="3"/>
        </dgm:presLayoutVars>
      </dgm:prSet>
      <dgm:spPr/>
    </dgm:pt>
    <dgm:pt modelId="{514E6299-FBA2-4E95-8253-5F47F035648C}" type="pres">
      <dgm:prSet presAssocID="{77FE8FE5-7E36-4782-9D10-4BA54DF646BC}" presName="rootConnector1" presStyleLbl="node1" presStyleIdx="0" presStyleCnt="0"/>
      <dgm:spPr/>
    </dgm:pt>
    <dgm:pt modelId="{D0336606-D942-4AC4-B738-893C44D0E1B7}" type="pres">
      <dgm:prSet presAssocID="{77FE8FE5-7E36-4782-9D10-4BA54DF646BC}" presName="hierChild2" presStyleCnt="0"/>
      <dgm:spPr/>
    </dgm:pt>
    <dgm:pt modelId="{7E17C7C5-6691-48BF-8B7B-4727F12AC76D}" type="pres">
      <dgm:prSet presAssocID="{D498EBBD-6D1B-40AC-AB06-D54E44955B41}" presName="Name37" presStyleLbl="parChTrans1D2" presStyleIdx="0" presStyleCnt="4"/>
      <dgm:spPr/>
    </dgm:pt>
    <dgm:pt modelId="{42BEFA08-507F-4146-98C5-A67998DB2692}" type="pres">
      <dgm:prSet presAssocID="{FF5CE11E-36C5-46CC-8413-7B38A3327EAD}" presName="hierRoot2" presStyleCnt="0">
        <dgm:presLayoutVars>
          <dgm:hierBranch val="init"/>
        </dgm:presLayoutVars>
      </dgm:prSet>
      <dgm:spPr/>
    </dgm:pt>
    <dgm:pt modelId="{EE3CE19B-590A-4583-B4CE-D590EDA25A56}" type="pres">
      <dgm:prSet presAssocID="{FF5CE11E-36C5-46CC-8413-7B38A3327EAD}" presName="rootComposite" presStyleCnt="0"/>
      <dgm:spPr/>
    </dgm:pt>
    <dgm:pt modelId="{684B0949-591C-4574-8032-FF69A9775E41}" type="pres">
      <dgm:prSet presAssocID="{FF5CE11E-36C5-46CC-8413-7B38A3327EAD}" presName="rootText" presStyleLbl="node2" presStyleIdx="0" presStyleCnt="3" custScaleX="108281" custScaleY="139148" custLinFactNeighborX="9191">
        <dgm:presLayoutVars>
          <dgm:chPref val="3"/>
        </dgm:presLayoutVars>
      </dgm:prSet>
      <dgm:spPr/>
    </dgm:pt>
    <dgm:pt modelId="{A684C0CC-A7DC-4BD4-B0D3-5EF2D48DA35B}" type="pres">
      <dgm:prSet presAssocID="{FF5CE11E-36C5-46CC-8413-7B38A3327EAD}" presName="rootConnector" presStyleLbl="node2" presStyleIdx="0" presStyleCnt="3"/>
      <dgm:spPr/>
    </dgm:pt>
    <dgm:pt modelId="{B74607DC-C9CE-4B4F-ADA5-CCB38B7684AD}" type="pres">
      <dgm:prSet presAssocID="{FF5CE11E-36C5-46CC-8413-7B38A3327EAD}" presName="hierChild4" presStyleCnt="0"/>
      <dgm:spPr/>
    </dgm:pt>
    <dgm:pt modelId="{D861FAC1-2219-4C72-99D5-5088CBB87036}" type="pres">
      <dgm:prSet presAssocID="{FF5CE11E-36C5-46CC-8413-7B38A3327EAD}" presName="hierChild5" presStyleCnt="0"/>
      <dgm:spPr/>
    </dgm:pt>
    <dgm:pt modelId="{6317F0D4-CFC8-4313-BC2C-F95BA1E7F11F}" type="pres">
      <dgm:prSet presAssocID="{BA96AB04-8DC2-4BEB-99A5-4AE51DF99E59}" presName="Name37" presStyleLbl="parChTrans1D2" presStyleIdx="1" presStyleCnt="4"/>
      <dgm:spPr/>
    </dgm:pt>
    <dgm:pt modelId="{C3089E13-7EEF-450E-80AF-7E21997E2BE0}" type="pres">
      <dgm:prSet presAssocID="{CF93B0E2-DDA6-421D-B2E1-1D75EC90FDB5}" presName="hierRoot2" presStyleCnt="0">
        <dgm:presLayoutVars>
          <dgm:hierBranch val="init"/>
        </dgm:presLayoutVars>
      </dgm:prSet>
      <dgm:spPr/>
    </dgm:pt>
    <dgm:pt modelId="{7023EBDE-E07D-4C1A-B009-0ACB2492FD4D}" type="pres">
      <dgm:prSet presAssocID="{CF93B0E2-DDA6-421D-B2E1-1D75EC90FDB5}" presName="rootComposite" presStyleCnt="0"/>
      <dgm:spPr/>
    </dgm:pt>
    <dgm:pt modelId="{CF2FFFF3-81C9-4BAC-86DD-B22468F97BBB}" type="pres">
      <dgm:prSet presAssocID="{CF93B0E2-DDA6-421D-B2E1-1D75EC90FDB5}" presName="rootText" presStyleLbl="node2" presStyleIdx="1" presStyleCnt="3" custScaleX="102615" custScaleY="141418" custLinFactNeighborX="-2971" custLinFactNeighborY="3373">
        <dgm:presLayoutVars>
          <dgm:chPref val="3"/>
        </dgm:presLayoutVars>
      </dgm:prSet>
      <dgm:spPr/>
    </dgm:pt>
    <dgm:pt modelId="{7F4F8C46-1382-4653-ADC6-8535E33CECAC}" type="pres">
      <dgm:prSet presAssocID="{CF93B0E2-DDA6-421D-B2E1-1D75EC90FDB5}" presName="rootConnector" presStyleLbl="node2" presStyleIdx="1" presStyleCnt="3"/>
      <dgm:spPr/>
    </dgm:pt>
    <dgm:pt modelId="{2A57A3D7-A769-49FB-A8E6-C328601C11AD}" type="pres">
      <dgm:prSet presAssocID="{CF93B0E2-DDA6-421D-B2E1-1D75EC90FDB5}" presName="hierChild4" presStyleCnt="0"/>
      <dgm:spPr/>
    </dgm:pt>
    <dgm:pt modelId="{2A42B230-1832-4962-BFB2-EE3C2FF4CF23}" type="pres">
      <dgm:prSet presAssocID="{CF93B0E2-DDA6-421D-B2E1-1D75EC90FDB5}" presName="hierChild5" presStyleCnt="0"/>
      <dgm:spPr/>
    </dgm:pt>
    <dgm:pt modelId="{1B2F3BDC-B9BA-4DC8-82B2-2DDF5B28E8FF}" type="pres">
      <dgm:prSet presAssocID="{45154C2D-686C-4682-A0A3-88B96A86F101}" presName="Name37" presStyleLbl="parChTrans1D2" presStyleIdx="2" presStyleCnt="4"/>
      <dgm:spPr/>
    </dgm:pt>
    <dgm:pt modelId="{A9733366-A486-4389-976F-1BFACAC8E11D}" type="pres">
      <dgm:prSet presAssocID="{BB505EA1-9173-4BAC-8C7E-CDFD6689EDF8}" presName="hierRoot2" presStyleCnt="0">
        <dgm:presLayoutVars>
          <dgm:hierBranch val="init"/>
        </dgm:presLayoutVars>
      </dgm:prSet>
      <dgm:spPr/>
    </dgm:pt>
    <dgm:pt modelId="{CB06B731-5BA3-4FBC-B328-AA76BF82B713}" type="pres">
      <dgm:prSet presAssocID="{BB505EA1-9173-4BAC-8C7E-CDFD6689EDF8}" presName="rootComposite" presStyleCnt="0"/>
      <dgm:spPr/>
    </dgm:pt>
    <dgm:pt modelId="{6C981923-C866-4F5B-B019-4F6BD60AC45C}" type="pres">
      <dgm:prSet presAssocID="{BB505EA1-9173-4BAC-8C7E-CDFD6689EDF8}" presName="rootText" presStyleLbl="node2" presStyleIdx="2" presStyleCnt="3" custScaleX="102339" custScaleY="138601" custLinFactNeighborX="-3330" custLinFactNeighborY="62">
        <dgm:presLayoutVars>
          <dgm:chPref val="3"/>
        </dgm:presLayoutVars>
      </dgm:prSet>
      <dgm:spPr/>
    </dgm:pt>
    <dgm:pt modelId="{4B5FD549-98C4-41F3-9D6B-0B6D1D3FD12D}" type="pres">
      <dgm:prSet presAssocID="{BB505EA1-9173-4BAC-8C7E-CDFD6689EDF8}" presName="rootConnector" presStyleLbl="node2" presStyleIdx="2" presStyleCnt="3"/>
      <dgm:spPr/>
    </dgm:pt>
    <dgm:pt modelId="{9D31ECAE-55A6-40C2-9FBA-C1753E707018}" type="pres">
      <dgm:prSet presAssocID="{BB505EA1-9173-4BAC-8C7E-CDFD6689EDF8}" presName="hierChild4" presStyleCnt="0"/>
      <dgm:spPr/>
    </dgm:pt>
    <dgm:pt modelId="{47B91160-1809-47E2-9CEB-D84678F64311}" type="pres">
      <dgm:prSet presAssocID="{BB505EA1-9173-4BAC-8C7E-CDFD6689EDF8}" presName="hierChild5" presStyleCnt="0"/>
      <dgm:spPr/>
    </dgm:pt>
    <dgm:pt modelId="{41E9178F-312E-46D9-ADDD-666D251A4E27}" type="pres">
      <dgm:prSet presAssocID="{77FE8FE5-7E36-4782-9D10-4BA54DF646BC}" presName="hierChild3" presStyleCnt="0"/>
      <dgm:spPr/>
    </dgm:pt>
    <dgm:pt modelId="{0491A14D-EDB0-4CD0-A001-22F081E48C43}" type="pres">
      <dgm:prSet presAssocID="{559D0B18-689D-4A16-886D-A0C65A0DC955}" presName="Name111" presStyleLbl="parChTrans1D2" presStyleIdx="3" presStyleCnt="4"/>
      <dgm:spPr/>
    </dgm:pt>
    <dgm:pt modelId="{4679DFC7-E112-417E-A507-6AAA4167A5BB}" type="pres">
      <dgm:prSet presAssocID="{9D2D2C46-CCC6-4BA1-8696-2449A69AD23A}" presName="hierRoot3" presStyleCnt="0">
        <dgm:presLayoutVars>
          <dgm:hierBranch val="init"/>
        </dgm:presLayoutVars>
      </dgm:prSet>
      <dgm:spPr/>
    </dgm:pt>
    <dgm:pt modelId="{BC91FE12-10D8-4F58-918C-D138786B0994}" type="pres">
      <dgm:prSet presAssocID="{9D2D2C46-CCC6-4BA1-8696-2449A69AD23A}" presName="rootComposite3" presStyleCnt="0"/>
      <dgm:spPr/>
    </dgm:pt>
    <dgm:pt modelId="{C8F7580B-CB23-4B6F-917F-32406B407473}" type="pres">
      <dgm:prSet presAssocID="{9D2D2C46-CCC6-4BA1-8696-2449A69AD23A}" presName="rootText3" presStyleLbl="asst1" presStyleIdx="0" presStyleCnt="1" custScaleX="123646" custScaleY="115300" custLinFactNeighborX="-28606" custLinFactNeighborY="-24743">
        <dgm:presLayoutVars>
          <dgm:chPref val="3"/>
        </dgm:presLayoutVars>
      </dgm:prSet>
      <dgm:spPr/>
    </dgm:pt>
    <dgm:pt modelId="{513BA132-A601-46ED-9629-8C946E0E6A8D}" type="pres">
      <dgm:prSet presAssocID="{9D2D2C46-CCC6-4BA1-8696-2449A69AD23A}" presName="rootConnector3" presStyleLbl="asst1" presStyleIdx="0" presStyleCnt="1"/>
      <dgm:spPr/>
    </dgm:pt>
    <dgm:pt modelId="{90385956-CFA5-497B-A1DC-1DB3CEA51BC3}" type="pres">
      <dgm:prSet presAssocID="{9D2D2C46-CCC6-4BA1-8696-2449A69AD23A}" presName="hierChild6" presStyleCnt="0"/>
      <dgm:spPr/>
    </dgm:pt>
    <dgm:pt modelId="{77AD968B-76F3-4BE6-AD7F-96C0BEFF2EB8}" type="pres">
      <dgm:prSet presAssocID="{9D2D2C46-CCC6-4BA1-8696-2449A69AD23A}" presName="hierChild7" presStyleCnt="0"/>
      <dgm:spPr/>
    </dgm:pt>
  </dgm:ptLst>
  <dgm:cxnLst>
    <dgm:cxn modelId="{2D740801-330D-4126-95AF-6005B3943E92}" type="presOf" srcId="{BA96AB04-8DC2-4BEB-99A5-4AE51DF99E59}" destId="{6317F0D4-CFC8-4313-BC2C-F95BA1E7F11F}" srcOrd="0" destOrd="0" presId="urn:microsoft.com/office/officeart/2005/8/layout/orgChart1"/>
    <dgm:cxn modelId="{D9BD6C19-8BD5-424D-93A3-CBCB644D1DCB}" type="presOf" srcId="{9D2D2C46-CCC6-4BA1-8696-2449A69AD23A}" destId="{513BA132-A601-46ED-9629-8C946E0E6A8D}" srcOrd="1" destOrd="0" presId="urn:microsoft.com/office/officeart/2005/8/layout/orgChart1"/>
    <dgm:cxn modelId="{29AD111C-DD96-4935-8E18-B396E0D02ED0}" srcId="{77FE8FE5-7E36-4782-9D10-4BA54DF646BC}" destId="{9D2D2C46-CCC6-4BA1-8696-2449A69AD23A}" srcOrd="0" destOrd="0" parTransId="{559D0B18-689D-4A16-886D-A0C65A0DC955}" sibTransId="{08A6CC84-9E7E-4B67-A189-AB51DD3C6B71}"/>
    <dgm:cxn modelId="{9A2A552A-BA25-4259-B15D-21865D8DB275}" type="presOf" srcId="{D498EBBD-6D1B-40AC-AB06-D54E44955B41}" destId="{7E17C7C5-6691-48BF-8B7B-4727F12AC76D}" srcOrd="0" destOrd="0" presId="urn:microsoft.com/office/officeart/2005/8/layout/orgChart1"/>
    <dgm:cxn modelId="{CF101A5F-F01A-438A-9B98-A5B8B6C8D65C}" type="presOf" srcId="{45154C2D-686C-4682-A0A3-88B96A86F101}" destId="{1B2F3BDC-B9BA-4DC8-82B2-2DDF5B28E8FF}" srcOrd="0" destOrd="0" presId="urn:microsoft.com/office/officeart/2005/8/layout/orgChart1"/>
    <dgm:cxn modelId="{88588E47-B4B6-4022-B6A0-C3A031A7D66C}" type="presOf" srcId="{77FE8FE5-7E36-4782-9D10-4BA54DF646BC}" destId="{82FD5286-4BDB-4D86-9323-65BFABFFF4C8}" srcOrd="0" destOrd="0" presId="urn:microsoft.com/office/officeart/2005/8/layout/orgChart1"/>
    <dgm:cxn modelId="{C3D02049-5C50-4A5E-809F-1DFCECC1BAEC}" type="presOf" srcId="{BB505EA1-9173-4BAC-8C7E-CDFD6689EDF8}" destId="{6C981923-C866-4F5B-B019-4F6BD60AC45C}" srcOrd="0" destOrd="0" presId="urn:microsoft.com/office/officeart/2005/8/layout/orgChart1"/>
    <dgm:cxn modelId="{8FE5236B-AA46-4857-853A-E23988292482}" type="presOf" srcId="{CF93B0E2-DDA6-421D-B2E1-1D75EC90FDB5}" destId="{CF2FFFF3-81C9-4BAC-86DD-B22468F97BBB}" srcOrd="0" destOrd="0" presId="urn:microsoft.com/office/officeart/2005/8/layout/orgChart1"/>
    <dgm:cxn modelId="{D656766C-F7CA-437F-A0D1-7CE50172EE74}" srcId="{77FE8FE5-7E36-4782-9D10-4BA54DF646BC}" destId="{CF93B0E2-DDA6-421D-B2E1-1D75EC90FDB5}" srcOrd="2" destOrd="0" parTransId="{BA96AB04-8DC2-4BEB-99A5-4AE51DF99E59}" sibTransId="{0F5DAE3B-624A-4D39-8321-0B4B4A9C13EE}"/>
    <dgm:cxn modelId="{1274346D-DCBE-4A83-900E-080080C288CE}" type="presOf" srcId="{9D2D2C46-CCC6-4BA1-8696-2449A69AD23A}" destId="{C8F7580B-CB23-4B6F-917F-32406B407473}" srcOrd="0" destOrd="0" presId="urn:microsoft.com/office/officeart/2005/8/layout/orgChart1"/>
    <dgm:cxn modelId="{51DB0D57-C8E6-44FE-AC2C-6094801BA592}" srcId="{77FE8FE5-7E36-4782-9D10-4BA54DF646BC}" destId="{BB505EA1-9173-4BAC-8C7E-CDFD6689EDF8}" srcOrd="3" destOrd="0" parTransId="{45154C2D-686C-4682-A0A3-88B96A86F101}" sibTransId="{C4286B95-91EA-4CE0-BDC3-A804AAF9F516}"/>
    <dgm:cxn modelId="{695CB67F-BB3B-4CAE-9DED-813B8C3D433D}" type="presOf" srcId="{BB505EA1-9173-4BAC-8C7E-CDFD6689EDF8}" destId="{4B5FD549-98C4-41F3-9D6B-0B6D1D3FD12D}" srcOrd="1" destOrd="0" presId="urn:microsoft.com/office/officeart/2005/8/layout/orgChart1"/>
    <dgm:cxn modelId="{AEC78691-6A9F-41A3-B00D-88669A574F69}" type="presOf" srcId="{FF5CE11E-36C5-46CC-8413-7B38A3327EAD}" destId="{684B0949-591C-4574-8032-FF69A9775E41}" srcOrd="0" destOrd="0" presId="urn:microsoft.com/office/officeart/2005/8/layout/orgChart1"/>
    <dgm:cxn modelId="{9C962CC5-644A-4D69-A061-B5555F926B08}" srcId="{28BC670B-EBFD-41E0-8826-79BD49546C14}" destId="{77FE8FE5-7E36-4782-9D10-4BA54DF646BC}" srcOrd="0" destOrd="0" parTransId="{1CA71582-33B6-4C5B-ACF3-FBE7A6F13839}" sibTransId="{5EA6A079-A3F5-4DA0-B683-64DDC175727A}"/>
    <dgm:cxn modelId="{D359ABCF-0DE3-4D0A-9A7B-A1FE249670F2}" type="presOf" srcId="{559D0B18-689D-4A16-886D-A0C65A0DC955}" destId="{0491A14D-EDB0-4CD0-A001-22F081E48C43}" srcOrd="0" destOrd="0" presId="urn:microsoft.com/office/officeart/2005/8/layout/orgChart1"/>
    <dgm:cxn modelId="{640C59D8-CA04-44F8-9A33-B8BACDC18646}" type="presOf" srcId="{CF93B0E2-DDA6-421D-B2E1-1D75EC90FDB5}" destId="{7F4F8C46-1382-4653-ADC6-8535E33CECAC}" srcOrd="1" destOrd="0" presId="urn:microsoft.com/office/officeart/2005/8/layout/orgChart1"/>
    <dgm:cxn modelId="{70337CE8-BCF5-4F9B-8BF3-EB14B5DD0598}" type="presOf" srcId="{77FE8FE5-7E36-4782-9D10-4BA54DF646BC}" destId="{514E6299-FBA2-4E95-8253-5F47F035648C}" srcOrd="1" destOrd="0" presId="urn:microsoft.com/office/officeart/2005/8/layout/orgChart1"/>
    <dgm:cxn modelId="{C0FD4CF1-DE75-45D8-85F5-626B4A858A4B}" type="presOf" srcId="{28BC670B-EBFD-41E0-8826-79BD49546C14}" destId="{2D555B9B-A1DD-4DB0-8ABD-3626E2CD47A8}" srcOrd="0" destOrd="0" presId="urn:microsoft.com/office/officeart/2005/8/layout/orgChart1"/>
    <dgm:cxn modelId="{125307F5-6C78-4471-89D8-2DA1ED787D4A}" type="presOf" srcId="{FF5CE11E-36C5-46CC-8413-7B38A3327EAD}" destId="{A684C0CC-A7DC-4BD4-B0D3-5EF2D48DA35B}" srcOrd="1" destOrd="0" presId="urn:microsoft.com/office/officeart/2005/8/layout/orgChart1"/>
    <dgm:cxn modelId="{B42CA7FB-5669-4D40-AC25-E1C08319F1B5}" srcId="{77FE8FE5-7E36-4782-9D10-4BA54DF646BC}" destId="{FF5CE11E-36C5-46CC-8413-7B38A3327EAD}" srcOrd="1" destOrd="0" parTransId="{D498EBBD-6D1B-40AC-AB06-D54E44955B41}" sibTransId="{120F2958-6499-47F4-A9F4-5E359FC0DCDB}"/>
    <dgm:cxn modelId="{471E3EB3-3A71-401A-B0EC-D5759C543F1A}" type="presParOf" srcId="{2D555B9B-A1DD-4DB0-8ABD-3626E2CD47A8}" destId="{4EBCFDF0-504C-4E26-ACFD-66B5085DDBE0}" srcOrd="0" destOrd="0" presId="urn:microsoft.com/office/officeart/2005/8/layout/orgChart1"/>
    <dgm:cxn modelId="{789D80F2-FDD7-4617-9DD0-291CC7EC7D54}" type="presParOf" srcId="{4EBCFDF0-504C-4E26-ACFD-66B5085DDBE0}" destId="{6838F50C-646E-45FE-8F9E-245F256F5D92}" srcOrd="0" destOrd="0" presId="urn:microsoft.com/office/officeart/2005/8/layout/orgChart1"/>
    <dgm:cxn modelId="{B688561F-088C-4EED-80A8-6AC9B053CADC}" type="presParOf" srcId="{6838F50C-646E-45FE-8F9E-245F256F5D92}" destId="{82FD5286-4BDB-4D86-9323-65BFABFFF4C8}" srcOrd="0" destOrd="0" presId="urn:microsoft.com/office/officeart/2005/8/layout/orgChart1"/>
    <dgm:cxn modelId="{4D2C41CD-CC70-4D70-9440-26EBFAA3F480}" type="presParOf" srcId="{6838F50C-646E-45FE-8F9E-245F256F5D92}" destId="{514E6299-FBA2-4E95-8253-5F47F035648C}" srcOrd="1" destOrd="0" presId="urn:microsoft.com/office/officeart/2005/8/layout/orgChart1"/>
    <dgm:cxn modelId="{F0E9951C-7B13-43D4-9716-5D1B0BA9ADE8}" type="presParOf" srcId="{4EBCFDF0-504C-4E26-ACFD-66B5085DDBE0}" destId="{D0336606-D942-4AC4-B738-893C44D0E1B7}" srcOrd="1" destOrd="0" presId="urn:microsoft.com/office/officeart/2005/8/layout/orgChart1"/>
    <dgm:cxn modelId="{8A37B709-908A-45D3-B848-AFB905BA59AA}" type="presParOf" srcId="{D0336606-D942-4AC4-B738-893C44D0E1B7}" destId="{7E17C7C5-6691-48BF-8B7B-4727F12AC76D}" srcOrd="0" destOrd="0" presId="urn:microsoft.com/office/officeart/2005/8/layout/orgChart1"/>
    <dgm:cxn modelId="{C0BE7EDF-2250-4D0E-BCD4-67BE8A12D91D}" type="presParOf" srcId="{D0336606-D942-4AC4-B738-893C44D0E1B7}" destId="{42BEFA08-507F-4146-98C5-A67998DB2692}" srcOrd="1" destOrd="0" presId="urn:microsoft.com/office/officeart/2005/8/layout/orgChart1"/>
    <dgm:cxn modelId="{AF11C387-CE89-4BC9-97BE-2AE56E637F33}" type="presParOf" srcId="{42BEFA08-507F-4146-98C5-A67998DB2692}" destId="{EE3CE19B-590A-4583-B4CE-D590EDA25A56}" srcOrd="0" destOrd="0" presId="urn:microsoft.com/office/officeart/2005/8/layout/orgChart1"/>
    <dgm:cxn modelId="{45C7F6CE-57DF-4D4D-940F-DDAE1FD811B3}" type="presParOf" srcId="{EE3CE19B-590A-4583-B4CE-D590EDA25A56}" destId="{684B0949-591C-4574-8032-FF69A9775E41}" srcOrd="0" destOrd="0" presId="urn:microsoft.com/office/officeart/2005/8/layout/orgChart1"/>
    <dgm:cxn modelId="{E2E279EA-7A43-4671-8975-C034204D27FD}" type="presParOf" srcId="{EE3CE19B-590A-4583-B4CE-D590EDA25A56}" destId="{A684C0CC-A7DC-4BD4-B0D3-5EF2D48DA35B}" srcOrd="1" destOrd="0" presId="urn:microsoft.com/office/officeart/2005/8/layout/orgChart1"/>
    <dgm:cxn modelId="{26104F22-43F1-4E73-B00E-5F2CF6879A6E}" type="presParOf" srcId="{42BEFA08-507F-4146-98C5-A67998DB2692}" destId="{B74607DC-C9CE-4B4F-ADA5-CCB38B7684AD}" srcOrd="1" destOrd="0" presId="urn:microsoft.com/office/officeart/2005/8/layout/orgChart1"/>
    <dgm:cxn modelId="{AE1B3F46-67FC-48F9-A4E6-090BCBE93E0E}" type="presParOf" srcId="{42BEFA08-507F-4146-98C5-A67998DB2692}" destId="{D861FAC1-2219-4C72-99D5-5088CBB87036}" srcOrd="2" destOrd="0" presId="urn:microsoft.com/office/officeart/2005/8/layout/orgChart1"/>
    <dgm:cxn modelId="{20518D72-4D49-4E13-8F14-133616C779A1}" type="presParOf" srcId="{D0336606-D942-4AC4-B738-893C44D0E1B7}" destId="{6317F0D4-CFC8-4313-BC2C-F95BA1E7F11F}" srcOrd="2" destOrd="0" presId="urn:microsoft.com/office/officeart/2005/8/layout/orgChart1"/>
    <dgm:cxn modelId="{D05E37A4-A6C2-4268-A041-138D8F596A57}" type="presParOf" srcId="{D0336606-D942-4AC4-B738-893C44D0E1B7}" destId="{C3089E13-7EEF-450E-80AF-7E21997E2BE0}" srcOrd="3" destOrd="0" presId="urn:microsoft.com/office/officeart/2005/8/layout/orgChart1"/>
    <dgm:cxn modelId="{3852B2FD-467D-478F-9FB6-3E95D9752034}" type="presParOf" srcId="{C3089E13-7EEF-450E-80AF-7E21997E2BE0}" destId="{7023EBDE-E07D-4C1A-B009-0ACB2492FD4D}" srcOrd="0" destOrd="0" presId="urn:microsoft.com/office/officeart/2005/8/layout/orgChart1"/>
    <dgm:cxn modelId="{03E79B7C-D8F2-4647-A350-2218DB74E451}" type="presParOf" srcId="{7023EBDE-E07D-4C1A-B009-0ACB2492FD4D}" destId="{CF2FFFF3-81C9-4BAC-86DD-B22468F97BBB}" srcOrd="0" destOrd="0" presId="urn:microsoft.com/office/officeart/2005/8/layout/orgChart1"/>
    <dgm:cxn modelId="{6325C762-F2A3-4BAB-8EC1-F6A79B903A56}" type="presParOf" srcId="{7023EBDE-E07D-4C1A-B009-0ACB2492FD4D}" destId="{7F4F8C46-1382-4653-ADC6-8535E33CECAC}" srcOrd="1" destOrd="0" presId="urn:microsoft.com/office/officeart/2005/8/layout/orgChart1"/>
    <dgm:cxn modelId="{C0874F69-7452-4CC6-88C9-663DEA716258}" type="presParOf" srcId="{C3089E13-7EEF-450E-80AF-7E21997E2BE0}" destId="{2A57A3D7-A769-49FB-A8E6-C328601C11AD}" srcOrd="1" destOrd="0" presId="urn:microsoft.com/office/officeart/2005/8/layout/orgChart1"/>
    <dgm:cxn modelId="{BE0C9055-BAF4-4B31-BA4E-51C6A13B6DE5}" type="presParOf" srcId="{C3089E13-7EEF-450E-80AF-7E21997E2BE0}" destId="{2A42B230-1832-4962-BFB2-EE3C2FF4CF23}" srcOrd="2" destOrd="0" presId="urn:microsoft.com/office/officeart/2005/8/layout/orgChart1"/>
    <dgm:cxn modelId="{125BFC07-2A6F-420A-A3FA-0E6673298576}" type="presParOf" srcId="{D0336606-D942-4AC4-B738-893C44D0E1B7}" destId="{1B2F3BDC-B9BA-4DC8-82B2-2DDF5B28E8FF}" srcOrd="4" destOrd="0" presId="urn:microsoft.com/office/officeart/2005/8/layout/orgChart1"/>
    <dgm:cxn modelId="{A53EB2D4-58B7-44AD-8B00-CB9F67AB9F42}" type="presParOf" srcId="{D0336606-D942-4AC4-B738-893C44D0E1B7}" destId="{A9733366-A486-4389-976F-1BFACAC8E11D}" srcOrd="5" destOrd="0" presId="urn:microsoft.com/office/officeart/2005/8/layout/orgChart1"/>
    <dgm:cxn modelId="{0F710093-9E93-40B2-AA8A-C234895D932B}" type="presParOf" srcId="{A9733366-A486-4389-976F-1BFACAC8E11D}" destId="{CB06B731-5BA3-4FBC-B328-AA76BF82B713}" srcOrd="0" destOrd="0" presId="urn:microsoft.com/office/officeart/2005/8/layout/orgChart1"/>
    <dgm:cxn modelId="{EEDCF091-9CE5-4078-9B36-8DA78AE5E30F}" type="presParOf" srcId="{CB06B731-5BA3-4FBC-B328-AA76BF82B713}" destId="{6C981923-C866-4F5B-B019-4F6BD60AC45C}" srcOrd="0" destOrd="0" presId="urn:microsoft.com/office/officeart/2005/8/layout/orgChart1"/>
    <dgm:cxn modelId="{284523EB-B9A9-44CF-A72A-ECF4FAD930E6}" type="presParOf" srcId="{CB06B731-5BA3-4FBC-B328-AA76BF82B713}" destId="{4B5FD549-98C4-41F3-9D6B-0B6D1D3FD12D}" srcOrd="1" destOrd="0" presId="urn:microsoft.com/office/officeart/2005/8/layout/orgChart1"/>
    <dgm:cxn modelId="{B3CBF4E4-D25E-4131-B87B-EAD704AC2CB5}" type="presParOf" srcId="{A9733366-A486-4389-976F-1BFACAC8E11D}" destId="{9D31ECAE-55A6-40C2-9FBA-C1753E707018}" srcOrd="1" destOrd="0" presId="urn:microsoft.com/office/officeart/2005/8/layout/orgChart1"/>
    <dgm:cxn modelId="{9FCC2240-51F5-4412-BB57-884D6906E311}" type="presParOf" srcId="{A9733366-A486-4389-976F-1BFACAC8E11D}" destId="{47B91160-1809-47E2-9CEB-D84678F64311}" srcOrd="2" destOrd="0" presId="urn:microsoft.com/office/officeart/2005/8/layout/orgChart1"/>
    <dgm:cxn modelId="{612E559C-C658-42BD-8A3C-11A29795ADFE}" type="presParOf" srcId="{4EBCFDF0-504C-4E26-ACFD-66B5085DDBE0}" destId="{41E9178F-312E-46D9-ADDD-666D251A4E27}" srcOrd="2" destOrd="0" presId="urn:microsoft.com/office/officeart/2005/8/layout/orgChart1"/>
    <dgm:cxn modelId="{10D9D0CE-68EE-4EFA-B2DB-ED3A19815CF5}" type="presParOf" srcId="{41E9178F-312E-46D9-ADDD-666D251A4E27}" destId="{0491A14D-EDB0-4CD0-A001-22F081E48C43}" srcOrd="0" destOrd="0" presId="urn:microsoft.com/office/officeart/2005/8/layout/orgChart1"/>
    <dgm:cxn modelId="{35AFCF3B-E144-4056-BD6F-29D3F7C741D4}" type="presParOf" srcId="{41E9178F-312E-46D9-ADDD-666D251A4E27}" destId="{4679DFC7-E112-417E-A507-6AAA4167A5BB}" srcOrd="1" destOrd="0" presId="urn:microsoft.com/office/officeart/2005/8/layout/orgChart1"/>
    <dgm:cxn modelId="{FC6E5715-3F1A-4046-8032-B3268F2F8C7A}" type="presParOf" srcId="{4679DFC7-E112-417E-A507-6AAA4167A5BB}" destId="{BC91FE12-10D8-4F58-918C-D138786B0994}" srcOrd="0" destOrd="0" presId="urn:microsoft.com/office/officeart/2005/8/layout/orgChart1"/>
    <dgm:cxn modelId="{B3482E39-0A02-494F-8AE0-45507BFE8840}" type="presParOf" srcId="{BC91FE12-10D8-4F58-918C-D138786B0994}" destId="{C8F7580B-CB23-4B6F-917F-32406B407473}" srcOrd="0" destOrd="0" presId="urn:microsoft.com/office/officeart/2005/8/layout/orgChart1"/>
    <dgm:cxn modelId="{42D9F74A-6FD2-4E54-B2B9-CAEC2DF6ECDD}" type="presParOf" srcId="{BC91FE12-10D8-4F58-918C-D138786B0994}" destId="{513BA132-A601-46ED-9629-8C946E0E6A8D}" srcOrd="1" destOrd="0" presId="urn:microsoft.com/office/officeart/2005/8/layout/orgChart1"/>
    <dgm:cxn modelId="{D381E80F-2D92-4509-A3F3-E3D899B1B111}" type="presParOf" srcId="{4679DFC7-E112-417E-A507-6AAA4167A5BB}" destId="{90385956-CFA5-497B-A1DC-1DB3CEA51BC3}" srcOrd="1" destOrd="0" presId="urn:microsoft.com/office/officeart/2005/8/layout/orgChart1"/>
    <dgm:cxn modelId="{E79EB9F9-4DED-4BF8-9494-1E6744CCB1EF}" type="presParOf" srcId="{4679DFC7-E112-417E-A507-6AAA4167A5BB}" destId="{77AD968B-76F3-4BE6-AD7F-96C0BEFF2EB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DFC68D-C23E-4E17-82E7-EA0D10BFAF1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l-GR"/>
        </a:p>
      </dgm:t>
    </dgm:pt>
    <dgm:pt modelId="{E081714F-FDE4-4C96-B916-A33A093C64A7}" type="asst">
      <dgm:prSet phldrT="[Κείμενο]"/>
      <dgm:spPr/>
      <dgm:t>
        <a:bodyPr/>
        <a:lstStyle/>
        <a:p>
          <a:r>
            <a:rPr lang="el-GR" dirty="0">
              <a:solidFill>
                <a:schemeClr val="bg1"/>
              </a:solidFill>
              <a:latin typeface="+mn-lt"/>
            </a:rPr>
            <a:t>δεν διαθέτουμε την απαραίτητη σοφία</a:t>
          </a:r>
          <a:r>
            <a:rPr lang="en-US" dirty="0">
              <a:solidFill>
                <a:schemeClr val="bg1"/>
              </a:solidFill>
              <a:latin typeface="+mn-lt"/>
            </a:rPr>
            <a:t> </a:t>
          </a:r>
          <a:r>
            <a:rPr lang="el-GR" dirty="0">
              <a:solidFill>
                <a:schemeClr val="bg1"/>
              </a:solidFill>
              <a:latin typeface="+mn-lt"/>
            </a:rPr>
            <a:t>ώστε η ΤΝ να είναι εναρμονισμένη με τις αξίες μας και να χρησιμοποιείται με τρόπο που θα ωφελεί την ανθρωπότητα   </a:t>
          </a:r>
          <a:endParaRPr lang="el-GR" dirty="0">
            <a:solidFill>
              <a:schemeClr val="bg1"/>
            </a:solidFill>
          </a:endParaRPr>
        </a:p>
      </dgm:t>
    </dgm:pt>
    <dgm:pt modelId="{700BD055-A9B7-4F54-A93A-4D11C0052AA7}" type="parTrans" cxnId="{008ED0D4-4CD6-447C-9878-77C7130E79FB}">
      <dgm:prSet/>
      <dgm:spPr>
        <a:ln>
          <a:solidFill>
            <a:schemeClr val="bg1"/>
          </a:solidFill>
        </a:ln>
      </dgm:spPr>
      <dgm:t>
        <a:bodyPr/>
        <a:lstStyle/>
        <a:p>
          <a:endParaRPr lang="el-GR"/>
        </a:p>
      </dgm:t>
    </dgm:pt>
    <dgm:pt modelId="{7944A048-8134-46D6-98AA-AB04D49CAD38}" type="sibTrans" cxnId="{008ED0D4-4CD6-447C-9878-77C7130E79FB}">
      <dgm:prSet/>
      <dgm:spPr/>
      <dgm:t>
        <a:bodyPr/>
        <a:lstStyle/>
        <a:p>
          <a:endParaRPr lang="el-GR"/>
        </a:p>
      </dgm:t>
    </dgm:pt>
    <dgm:pt modelId="{E475916C-AFD1-4718-BCE0-4792D9FA9EB3}">
      <dgm:prSet phldrT="[Κείμενο]" custT="1"/>
      <dgm:spPr/>
      <dgm:t>
        <a:bodyPr/>
        <a:lstStyle/>
        <a:p>
          <a:r>
            <a:rPr lang="el-GR" sz="2400" dirty="0"/>
            <a:t>Εκμετάλλευση και κατάχρηση της ΤΝ από τους ισχυρούς που οδηγεί σε συγκέντρωση εξουσίας και πλούτου</a:t>
          </a:r>
        </a:p>
      </dgm:t>
    </dgm:pt>
    <dgm:pt modelId="{461A944E-F23A-49C5-9220-73659A65C171}" type="parTrans" cxnId="{1353ECBE-E613-437A-8FF6-8E4F97D68879}">
      <dgm:prSet/>
      <dgm:spPr/>
      <dgm:t>
        <a:bodyPr/>
        <a:lstStyle/>
        <a:p>
          <a:endParaRPr lang="el-GR"/>
        </a:p>
      </dgm:t>
    </dgm:pt>
    <dgm:pt modelId="{FBA4A0E0-020A-4505-ACCA-5B7F6AF83E91}" type="sibTrans" cxnId="{1353ECBE-E613-437A-8FF6-8E4F97D68879}">
      <dgm:prSet/>
      <dgm:spPr/>
      <dgm:t>
        <a:bodyPr/>
        <a:lstStyle/>
        <a:p>
          <a:endParaRPr lang="el-GR"/>
        </a:p>
      </dgm:t>
    </dgm:pt>
    <dgm:pt modelId="{DDA019FA-1A72-4880-910B-2A017E30E879}">
      <dgm:prSet phldrT="[Κείμενο]"/>
      <dgm:spPr/>
      <dgm:t>
        <a:bodyPr/>
        <a:lstStyle/>
        <a:p>
          <a:r>
            <a:rPr lang="el-GR" dirty="0"/>
            <a:t>Καταστροφικά αποτελέσματα στο περιβάλλον</a:t>
          </a:r>
        </a:p>
      </dgm:t>
    </dgm:pt>
    <dgm:pt modelId="{5C2DA313-2F13-4232-AAFF-516643B8F13B}" type="parTrans" cxnId="{5E086107-80CA-4350-A1FF-F998471B2CB3}">
      <dgm:prSet/>
      <dgm:spPr/>
      <dgm:t>
        <a:bodyPr/>
        <a:lstStyle/>
        <a:p>
          <a:endParaRPr lang="el-GR"/>
        </a:p>
      </dgm:t>
    </dgm:pt>
    <dgm:pt modelId="{9353E69F-6095-48EE-9A94-21B1A7823314}" type="sibTrans" cxnId="{5E086107-80CA-4350-A1FF-F998471B2CB3}">
      <dgm:prSet/>
      <dgm:spPr/>
      <dgm:t>
        <a:bodyPr/>
        <a:lstStyle/>
        <a:p>
          <a:endParaRPr lang="el-GR"/>
        </a:p>
      </dgm:t>
    </dgm:pt>
    <dgm:pt modelId="{0869E168-F1D2-454A-8955-2C65E9CB06F6}">
      <dgm:prSet phldrT="[Κείμενο]"/>
      <dgm:spPr/>
      <dgm:t>
        <a:bodyPr/>
        <a:lstStyle/>
        <a:p>
          <a:r>
            <a:rPr lang="el-GR" dirty="0"/>
            <a:t>Καταπάτηση ανθρωπίνων δικαιωμάτων</a:t>
          </a:r>
        </a:p>
      </dgm:t>
    </dgm:pt>
    <dgm:pt modelId="{C20B422F-A0F8-47DB-A2CF-63F6BB62E975}" type="parTrans" cxnId="{99E42F4B-C181-4818-B25E-AF5FCB9654EE}">
      <dgm:prSet/>
      <dgm:spPr/>
      <dgm:t>
        <a:bodyPr/>
        <a:lstStyle/>
        <a:p>
          <a:endParaRPr lang="el-GR"/>
        </a:p>
      </dgm:t>
    </dgm:pt>
    <dgm:pt modelId="{79A83A14-1B11-4959-8737-9705F338D98D}" type="sibTrans" cxnId="{99E42F4B-C181-4818-B25E-AF5FCB9654EE}">
      <dgm:prSet/>
      <dgm:spPr/>
      <dgm:t>
        <a:bodyPr/>
        <a:lstStyle/>
        <a:p>
          <a:endParaRPr lang="el-GR"/>
        </a:p>
      </dgm:t>
    </dgm:pt>
    <dgm:pt modelId="{9FC4ABB5-D017-45CA-9A8F-28D500C93B92}">
      <dgm:prSet/>
      <dgm:spPr/>
      <dgm:t>
        <a:bodyPr/>
        <a:lstStyle/>
        <a:p>
          <a:r>
            <a:rPr lang="el-GR" b="0" dirty="0">
              <a:solidFill>
                <a:schemeClr val="bg1"/>
              </a:solidFill>
              <a:latin typeface="+mn-lt"/>
            </a:rPr>
            <a:t>Είναι έτοιμη η κοινωνία μας να υποδεχτεί τέτοια </a:t>
          </a:r>
          <a:r>
            <a:rPr lang="el-GR" b="1" dirty="0">
              <a:latin typeface="+mn-lt"/>
            </a:rPr>
            <a:t> </a:t>
          </a:r>
          <a:r>
            <a:rPr lang="el-GR" b="0" dirty="0">
              <a:latin typeface="+mn-lt"/>
            </a:rPr>
            <a:t>συστήματα νοημοσύνης ανθρώπινου επιπέδου?</a:t>
          </a:r>
          <a:endParaRPr lang="el-GR" b="0" dirty="0"/>
        </a:p>
      </dgm:t>
    </dgm:pt>
    <dgm:pt modelId="{10E6C7C2-B96E-4D4D-A1EB-D0DACC146722}" type="parTrans" cxnId="{AA771B64-C300-4DD3-895E-C0DB3C215955}">
      <dgm:prSet/>
      <dgm:spPr/>
      <dgm:t>
        <a:bodyPr/>
        <a:lstStyle/>
        <a:p>
          <a:endParaRPr lang="el-GR"/>
        </a:p>
      </dgm:t>
    </dgm:pt>
    <dgm:pt modelId="{E2851947-8658-4B67-9D68-1E02044E0C46}" type="sibTrans" cxnId="{AA771B64-C300-4DD3-895E-C0DB3C215955}">
      <dgm:prSet/>
      <dgm:spPr/>
      <dgm:t>
        <a:bodyPr/>
        <a:lstStyle/>
        <a:p>
          <a:endParaRPr lang="el-GR"/>
        </a:p>
      </dgm:t>
    </dgm:pt>
    <dgm:pt modelId="{08330787-CD90-4276-84E5-607A5EE85DBD}">
      <dgm:prSet phldrT="[Κείμενο]" phldr="1"/>
      <dgm:spPr/>
      <dgm:t>
        <a:bodyPr/>
        <a:lstStyle/>
        <a:p>
          <a:endParaRPr lang="el-GR" dirty="0"/>
        </a:p>
      </dgm:t>
    </dgm:pt>
    <dgm:pt modelId="{8F857FF4-E2F2-4AE0-9F4C-389EAF197DA5}" type="sibTrans" cxnId="{D4C509CE-2EEA-4680-A0A7-798D13AD0600}">
      <dgm:prSet/>
      <dgm:spPr/>
      <dgm:t>
        <a:bodyPr/>
        <a:lstStyle/>
        <a:p>
          <a:endParaRPr lang="el-GR"/>
        </a:p>
      </dgm:t>
    </dgm:pt>
    <dgm:pt modelId="{DB241C00-097A-44A4-9619-AC78AF65B97C}" type="parTrans" cxnId="{D4C509CE-2EEA-4680-A0A7-798D13AD0600}">
      <dgm:prSet/>
      <dgm:spPr/>
      <dgm:t>
        <a:bodyPr/>
        <a:lstStyle/>
        <a:p>
          <a:endParaRPr lang="el-GR"/>
        </a:p>
      </dgm:t>
    </dgm:pt>
    <dgm:pt modelId="{FB9C0D8D-138E-42F4-864A-72B58CFFE391}" type="pres">
      <dgm:prSet presAssocID="{94DFC68D-C23E-4E17-82E7-EA0D10BFAF11}" presName="hierChild1" presStyleCnt="0">
        <dgm:presLayoutVars>
          <dgm:orgChart val="1"/>
          <dgm:chPref val="1"/>
          <dgm:dir/>
          <dgm:animOne val="branch"/>
          <dgm:animLvl val="lvl"/>
          <dgm:resizeHandles/>
        </dgm:presLayoutVars>
      </dgm:prSet>
      <dgm:spPr/>
    </dgm:pt>
    <dgm:pt modelId="{B27D92AC-C5EB-4EE9-8A54-51B9BF648F77}" type="pres">
      <dgm:prSet presAssocID="{08330787-CD90-4276-84E5-607A5EE85DBD}" presName="hierRoot1" presStyleCnt="0">
        <dgm:presLayoutVars>
          <dgm:hierBranch val="init"/>
        </dgm:presLayoutVars>
      </dgm:prSet>
      <dgm:spPr/>
    </dgm:pt>
    <dgm:pt modelId="{45820031-2894-4AC3-A34C-567768AFC226}" type="pres">
      <dgm:prSet presAssocID="{08330787-CD90-4276-84E5-607A5EE85DBD}" presName="rootComposite1" presStyleCnt="0"/>
      <dgm:spPr/>
    </dgm:pt>
    <dgm:pt modelId="{5402AA93-01E0-4F7D-8E1E-E65E2F392712}" type="pres">
      <dgm:prSet presAssocID="{08330787-CD90-4276-84E5-607A5EE85DBD}" presName="rootText1" presStyleLbl="node0" presStyleIdx="0" presStyleCnt="2">
        <dgm:presLayoutVars>
          <dgm:chPref val="3"/>
        </dgm:presLayoutVars>
      </dgm:prSet>
      <dgm:spPr/>
    </dgm:pt>
    <dgm:pt modelId="{D895464C-6610-42A6-854E-6BBA7B712E07}" type="pres">
      <dgm:prSet presAssocID="{08330787-CD90-4276-84E5-607A5EE85DBD}" presName="rootConnector1" presStyleLbl="node1" presStyleIdx="0" presStyleCnt="0"/>
      <dgm:spPr/>
    </dgm:pt>
    <dgm:pt modelId="{1CC716E0-4E06-49B0-8115-D01DD7F256B4}" type="pres">
      <dgm:prSet presAssocID="{08330787-CD90-4276-84E5-607A5EE85DBD}" presName="hierChild2" presStyleCnt="0"/>
      <dgm:spPr/>
    </dgm:pt>
    <dgm:pt modelId="{C8BE1631-379D-4094-9803-F025179C4C3E}" type="pres">
      <dgm:prSet presAssocID="{461A944E-F23A-49C5-9220-73659A65C171}" presName="Name37" presStyleLbl="parChTrans1D2" presStyleIdx="0" presStyleCnt="4"/>
      <dgm:spPr/>
    </dgm:pt>
    <dgm:pt modelId="{9FD2DC80-991A-4D07-986E-411446FE1470}" type="pres">
      <dgm:prSet presAssocID="{E475916C-AFD1-4718-BCE0-4792D9FA9EB3}" presName="hierRoot2" presStyleCnt="0">
        <dgm:presLayoutVars>
          <dgm:hierBranch val="init"/>
        </dgm:presLayoutVars>
      </dgm:prSet>
      <dgm:spPr/>
    </dgm:pt>
    <dgm:pt modelId="{F0B62A4E-AFFF-41C9-B8E6-AD5B18F2A72B}" type="pres">
      <dgm:prSet presAssocID="{E475916C-AFD1-4718-BCE0-4792D9FA9EB3}" presName="rootComposite" presStyleCnt="0"/>
      <dgm:spPr/>
    </dgm:pt>
    <dgm:pt modelId="{D8A14FCF-1222-4FC3-9955-07D14C2493A8}" type="pres">
      <dgm:prSet presAssocID="{E475916C-AFD1-4718-BCE0-4792D9FA9EB3}" presName="rootText" presStyleLbl="node2" presStyleIdx="0" presStyleCnt="3">
        <dgm:presLayoutVars>
          <dgm:chPref val="3"/>
        </dgm:presLayoutVars>
      </dgm:prSet>
      <dgm:spPr/>
    </dgm:pt>
    <dgm:pt modelId="{B3BA427D-63BF-4F5C-BD22-48830DE478B0}" type="pres">
      <dgm:prSet presAssocID="{E475916C-AFD1-4718-BCE0-4792D9FA9EB3}" presName="rootConnector" presStyleLbl="node2" presStyleIdx="0" presStyleCnt="3"/>
      <dgm:spPr/>
    </dgm:pt>
    <dgm:pt modelId="{A50FF7B0-BDE2-4CB2-9EB3-3717B07E6D7F}" type="pres">
      <dgm:prSet presAssocID="{E475916C-AFD1-4718-BCE0-4792D9FA9EB3}" presName="hierChild4" presStyleCnt="0"/>
      <dgm:spPr/>
    </dgm:pt>
    <dgm:pt modelId="{45BAAEDF-BF0C-4400-8A05-40C17B4D0CAF}" type="pres">
      <dgm:prSet presAssocID="{E475916C-AFD1-4718-BCE0-4792D9FA9EB3}" presName="hierChild5" presStyleCnt="0"/>
      <dgm:spPr/>
    </dgm:pt>
    <dgm:pt modelId="{D2B5B72A-0E5B-469A-B48B-40BAEB414197}" type="pres">
      <dgm:prSet presAssocID="{5C2DA313-2F13-4232-AAFF-516643B8F13B}" presName="Name37" presStyleLbl="parChTrans1D2" presStyleIdx="1" presStyleCnt="4"/>
      <dgm:spPr/>
    </dgm:pt>
    <dgm:pt modelId="{808CBD85-5AE0-4535-8CAD-B67FADAFDC53}" type="pres">
      <dgm:prSet presAssocID="{DDA019FA-1A72-4880-910B-2A017E30E879}" presName="hierRoot2" presStyleCnt="0">
        <dgm:presLayoutVars>
          <dgm:hierBranch val="init"/>
        </dgm:presLayoutVars>
      </dgm:prSet>
      <dgm:spPr/>
    </dgm:pt>
    <dgm:pt modelId="{CA896254-0892-4C3F-831D-EB42A7F6614F}" type="pres">
      <dgm:prSet presAssocID="{DDA019FA-1A72-4880-910B-2A017E30E879}" presName="rootComposite" presStyleCnt="0"/>
      <dgm:spPr/>
    </dgm:pt>
    <dgm:pt modelId="{631CF402-DCD3-47F0-BA04-AF620DDCA46A}" type="pres">
      <dgm:prSet presAssocID="{DDA019FA-1A72-4880-910B-2A017E30E879}" presName="rootText" presStyleLbl="node2" presStyleIdx="1" presStyleCnt="3">
        <dgm:presLayoutVars>
          <dgm:chPref val="3"/>
        </dgm:presLayoutVars>
      </dgm:prSet>
      <dgm:spPr/>
    </dgm:pt>
    <dgm:pt modelId="{4AEEA335-7680-433C-A46D-ADCD96060DF9}" type="pres">
      <dgm:prSet presAssocID="{DDA019FA-1A72-4880-910B-2A017E30E879}" presName="rootConnector" presStyleLbl="node2" presStyleIdx="1" presStyleCnt="3"/>
      <dgm:spPr/>
    </dgm:pt>
    <dgm:pt modelId="{3316B060-81B3-4954-AB15-5B18A4407A05}" type="pres">
      <dgm:prSet presAssocID="{DDA019FA-1A72-4880-910B-2A017E30E879}" presName="hierChild4" presStyleCnt="0"/>
      <dgm:spPr/>
    </dgm:pt>
    <dgm:pt modelId="{E4E68CAC-F463-450F-9579-794686E3F938}" type="pres">
      <dgm:prSet presAssocID="{DDA019FA-1A72-4880-910B-2A017E30E879}" presName="hierChild5" presStyleCnt="0"/>
      <dgm:spPr/>
    </dgm:pt>
    <dgm:pt modelId="{D04C5575-9CA2-4BF7-8741-27ACBE373BB2}" type="pres">
      <dgm:prSet presAssocID="{C20B422F-A0F8-47DB-A2CF-63F6BB62E975}" presName="Name37" presStyleLbl="parChTrans1D2" presStyleIdx="2" presStyleCnt="4"/>
      <dgm:spPr/>
    </dgm:pt>
    <dgm:pt modelId="{69B6AA2C-B79F-48A6-84CB-5E43EE9E2E11}" type="pres">
      <dgm:prSet presAssocID="{0869E168-F1D2-454A-8955-2C65E9CB06F6}" presName="hierRoot2" presStyleCnt="0">
        <dgm:presLayoutVars>
          <dgm:hierBranch val="init"/>
        </dgm:presLayoutVars>
      </dgm:prSet>
      <dgm:spPr/>
    </dgm:pt>
    <dgm:pt modelId="{E375C037-2BAA-470B-8377-6921AD910CF0}" type="pres">
      <dgm:prSet presAssocID="{0869E168-F1D2-454A-8955-2C65E9CB06F6}" presName="rootComposite" presStyleCnt="0"/>
      <dgm:spPr/>
    </dgm:pt>
    <dgm:pt modelId="{0FC00BE0-E33C-4A18-9C55-B87204126ADB}" type="pres">
      <dgm:prSet presAssocID="{0869E168-F1D2-454A-8955-2C65E9CB06F6}" presName="rootText" presStyleLbl="node2" presStyleIdx="2" presStyleCnt="3">
        <dgm:presLayoutVars>
          <dgm:chPref val="3"/>
        </dgm:presLayoutVars>
      </dgm:prSet>
      <dgm:spPr/>
    </dgm:pt>
    <dgm:pt modelId="{A5527C7E-3312-4ACB-873E-8121EE48F24A}" type="pres">
      <dgm:prSet presAssocID="{0869E168-F1D2-454A-8955-2C65E9CB06F6}" presName="rootConnector" presStyleLbl="node2" presStyleIdx="2" presStyleCnt="3"/>
      <dgm:spPr/>
    </dgm:pt>
    <dgm:pt modelId="{5D2EE3FB-8B11-4AB1-8169-8262D9EBAFFE}" type="pres">
      <dgm:prSet presAssocID="{0869E168-F1D2-454A-8955-2C65E9CB06F6}" presName="hierChild4" presStyleCnt="0"/>
      <dgm:spPr/>
    </dgm:pt>
    <dgm:pt modelId="{C455A5D6-EC5F-499A-A751-773F541E7E6B}" type="pres">
      <dgm:prSet presAssocID="{0869E168-F1D2-454A-8955-2C65E9CB06F6}" presName="hierChild5" presStyleCnt="0"/>
      <dgm:spPr/>
    </dgm:pt>
    <dgm:pt modelId="{25F6F170-4271-4E73-BD58-838FBC0422E0}" type="pres">
      <dgm:prSet presAssocID="{08330787-CD90-4276-84E5-607A5EE85DBD}" presName="hierChild3" presStyleCnt="0"/>
      <dgm:spPr/>
    </dgm:pt>
    <dgm:pt modelId="{83BE1506-7D86-4F10-9F56-952C25C27044}" type="pres">
      <dgm:prSet presAssocID="{700BD055-A9B7-4F54-A93A-4D11C0052AA7}" presName="Name111" presStyleLbl="parChTrans1D2" presStyleIdx="3" presStyleCnt="4"/>
      <dgm:spPr/>
    </dgm:pt>
    <dgm:pt modelId="{227841EF-87DC-44EC-ACD7-485E58D96049}" type="pres">
      <dgm:prSet presAssocID="{E081714F-FDE4-4C96-B916-A33A093C64A7}" presName="hierRoot3" presStyleCnt="0">
        <dgm:presLayoutVars>
          <dgm:hierBranch val="init"/>
        </dgm:presLayoutVars>
      </dgm:prSet>
      <dgm:spPr/>
    </dgm:pt>
    <dgm:pt modelId="{E024C292-CD47-4DF1-83C1-76CBD70DA7ED}" type="pres">
      <dgm:prSet presAssocID="{E081714F-FDE4-4C96-B916-A33A093C64A7}" presName="rootComposite3" presStyleCnt="0"/>
      <dgm:spPr/>
    </dgm:pt>
    <dgm:pt modelId="{7EEB065B-0C11-40F3-95FF-2CE62FB21F76}" type="pres">
      <dgm:prSet presAssocID="{E081714F-FDE4-4C96-B916-A33A093C64A7}" presName="rootText3" presStyleLbl="asst1" presStyleIdx="0" presStyleCnt="1" custScaleX="123227" custScaleY="122121" custLinFactNeighborX="72114" custLinFactNeighborY="-12944">
        <dgm:presLayoutVars>
          <dgm:chPref val="3"/>
        </dgm:presLayoutVars>
      </dgm:prSet>
      <dgm:spPr/>
    </dgm:pt>
    <dgm:pt modelId="{CBBA953C-A008-47A8-BB9D-57404651724D}" type="pres">
      <dgm:prSet presAssocID="{E081714F-FDE4-4C96-B916-A33A093C64A7}" presName="rootConnector3" presStyleLbl="asst1" presStyleIdx="0" presStyleCnt="1"/>
      <dgm:spPr/>
    </dgm:pt>
    <dgm:pt modelId="{AA77CD77-A83B-4322-B778-1CFAEC7CABEA}" type="pres">
      <dgm:prSet presAssocID="{E081714F-FDE4-4C96-B916-A33A093C64A7}" presName="hierChild6" presStyleCnt="0"/>
      <dgm:spPr/>
    </dgm:pt>
    <dgm:pt modelId="{863B9FD6-909F-40C3-98ED-986A866C0DBC}" type="pres">
      <dgm:prSet presAssocID="{E081714F-FDE4-4C96-B916-A33A093C64A7}" presName="hierChild7" presStyleCnt="0"/>
      <dgm:spPr/>
    </dgm:pt>
    <dgm:pt modelId="{8AD967D1-E6E3-42A0-B564-622E5F6E5887}" type="pres">
      <dgm:prSet presAssocID="{9FC4ABB5-D017-45CA-9A8F-28D500C93B92}" presName="hierRoot1" presStyleCnt="0">
        <dgm:presLayoutVars>
          <dgm:hierBranch val="init"/>
        </dgm:presLayoutVars>
      </dgm:prSet>
      <dgm:spPr/>
    </dgm:pt>
    <dgm:pt modelId="{615FBBD0-1DBC-4D8A-82C8-200FCE24A05B}" type="pres">
      <dgm:prSet presAssocID="{9FC4ABB5-D017-45CA-9A8F-28D500C93B92}" presName="rootComposite1" presStyleCnt="0"/>
      <dgm:spPr/>
    </dgm:pt>
    <dgm:pt modelId="{D5F9CC05-BCDB-4A04-B2D8-7DF917307F34}" type="pres">
      <dgm:prSet presAssocID="{9FC4ABB5-D017-45CA-9A8F-28D500C93B92}" presName="rootText1" presStyleLbl="node0" presStyleIdx="1" presStyleCnt="2" custLinFactX="-21000" custLinFactNeighborX="-100000" custLinFactNeighborY="-401">
        <dgm:presLayoutVars>
          <dgm:chPref val="3"/>
        </dgm:presLayoutVars>
      </dgm:prSet>
      <dgm:spPr/>
    </dgm:pt>
    <dgm:pt modelId="{AC4E9AB4-426A-45A7-A387-A9B3D875E627}" type="pres">
      <dgm:prSet presAssocID="{9FC4ABB5-D017-45CA-9A8F-28D500C93B92}" presName="rootConnector1" presStyleLbl="node1" presStyleIdx="0" presStyleCnt="0"/>
      <dgm:spPr/>
    </dgm:pt>
    <dgm:pt modelId="{6A72774B-FF37-4258-97EF-239AC323F219}" type="pres">
      <dgm:prSet presAssocID="{9FC4ABB5-D017-45CA-9A8F-28D500C93B92}" presName="hierChild2" presStyleCnt="0"/>
      <dgm:spPr/>
    </dgm:pt>
    <dgm:pt modelId="{C42A4A41-08C4-40C8-94A5-39C6599A13BE}" type="pres">
      <dgm:prSet presAssocID="{9FC4ABB5-D017-45CA-9A8F-28D500C93B92}" presName="hierChild3" presStyleCnt="0"/>
      <dgm:spPr/>
    </dgm:pt>
  </dgm:ptLst>
  <dgm:cxnLst>
    <dgm:cxn modelId="{5E086107-80CA-4350-A1FF-F998471B2CB3}" srcId="{08330787-CD90-4276-84E5-607A5EE85DBD}" destId="{DDA019FA-1A72-4880-910B-2A017E30E879}" srcOrd="2" destOrd="0" parTransId="{5C2DA313-2F13-4232-AAFF-516643B8F13B}" sibTransId="{9353E69F-6095-48EE-9A94-21B1A7823314}"/>
    <dgm:cxn modelId="{1B0FC307-390E-47A5-8DB7-12ADB7C91546}" type="presOf" srcId="{461A944E-F23A-49C5-9220-73659A65C171}" destId="{C8BE1631-379D-4094-9803-F025179C4C3E}" srcOrd="0" destOrd="0" presId="urn:microsoft.com/office/officeart/2005/8/layout/orgChart1"/>
    <dgm:cxn modelId="{D4B52A11-8028-4EDE-88A0-FADC7A15262C}" type="presOf" srcId="{E475916C-AFD1-4718-BCE0-4792D9FA9EB3}" destId="{D8A14FCF-1222-4FC3-9955-07D14C2493A8}" srcOrd="0" destOrd="0" presId="urn:microsoft.com/office/officeart/2005/8/layout/orgChart1"/>
    <dgm:cxn modelId="{1940F011-A6D1-4440-82F9-5A668ED1312D}" type="presOf" srcId="{DDA019FA-1A72-4880-910B-2A017E30E879}" destId="{631CF402-DCD3-47F0-BA04-AF620DDCA46A}" srcOrd="0" destOrd="0" presId="urn:microsoft.com/office/officeart/2005/8/layout/orgChart1"/>
    <dgm:cxn modelId="{4C128619-824A-49C4-8526-7C2AD085AE98}" type="presOf" srcId="{700BD055-A9B7-4F54-A93A-4D11C0052AA7}" destId="{83BE1506-7D86-4F10-9F56-952C25C27044}" srcOrd="0" destOrd="0" presId="urn:microsoft.com/office/officeart/2005/8/layout/orgChart1"/>
    <dgm:cxn modelId="{4A5F591A-B413-42AE-BC6A-4ECDE0583570}" type="presOf" srcId="{E081714F-FDE4-4C96-B916-A33A093C64A7}" destId="{CBBA953C-A008-47A8-BB9D-57404651724D}" srcOrd="1" destOrd="0" presId="urn:microsoft.com/office/officeart/2005/8/layout/orgChart1"/>
    <dgm:cxn modelId="{238D973E-CBAD-4FB4-95B2-4998282AE945}" type="presOf" srcId="{9FC4ABB5-D017-45CA-9A8F-28D500C93B92}" destId="{D5F9CC05-BCDB-4A04-B2D8-7DF917307F34}" srcOrd="0" destOrd="0" presId="urn:microsoft.com/office/officeart/2005/8/layout/orgChart1"/>
    <dgm:cxn modelId="{E5D5B042-60E8-4A8E-8741-7142E0DCD4EE}" type="presOf" srcId="{08330787-CD90-4276-84E5-607A5EE85DBD}" destId="{5402AA93-01E0-4F7D-8E1E-E65E2F392712}" srcOrd="0" destOrd="0" presId="urn:microsoft.com/office/officeart/2005/8/layout/orgChart1"/>
    <dgm:cxn modelId="{AA771B64-C300-4DD3-895E-C0DB3C215955}" srcId="{94DFC68D-C23E-4E17-82E7-EA0D10BFAF11}" destId="{9FC4ABB5-D017-45CA-9A8F-28D500C93B92}" srcOrd="1" destOrd="0" parTransId="{10E6C7C2-B96E-4D4D-A1EB-D0DACC146722}" sibTransId="{E2851947-8658-4B67-9D68-1E02044E0C46}"/>
    <dgm:cxn modelId="{99E42F4B-C181-4818-B25E-AF5FCB9654EE}" srcId="{08330787-CD90-4276-84E5-607A5EE85DBD}" destId="{0869E168-F1D2-454A-8955-2C65E9CB06F6}" srcOrd="3" destOrd="0" parTransId="{C20B422F-A0F8-47DB-A2CF-63F6BB62E975}" sibTransId="{79A83A14-1B11-4959-8737-9705F338D98D}"/>
    <dgm:cxn modelId="{11290170-1CDB-4F6F-AFA5-BA7C056E63D4}" type="presOf" srcId="{E081714F-FDE4-4C96-B916-A33A093C64A7}" destId="{7EEB065B-0C11-40F3-95FF-2CE62FB21F76}" srcOrd="0" destOrd="0" presId="urn:microsoft.com/office/officeart/2005/8/layout/orgChart1"/>
    <dgm:cxn modelId="{AD548154-ECF9-4F8F-9307-AA8003D1C8BB}" type="presOf" srcId="{9FC4ABB5-D017-45CA-9A8F-28D500C93B92}" destId="{AC4E9AB4-426A-45A7-A387-A9B3D875E627}" srcOrd="1" destOrd="0" presId="urn:microsoft.com/office/officeart/2005/8/layout/orgChart1"/>
    <dgm:cxn modelId="{13396D83-26A5-44E9-A7E2-F389F713833A}" type="presOf" srcId="{DDA019FA-1A72-4880-910B-2A017E30E879}" destId="{4AEEA335-7680-433C-A46D-ADCD96060DF9}" srcOrd="1" destOrd="0" presId="urn:microsoft.com/office/officeart/2005/8/layout/orgChart1"/>
    <dgm:cxn modelId="{14342FBA-E867-4CD8-9971-9274A51AE085}" type="presOf" srcId="{94DFC68D-C23E-4E17-82E7-EA0D10BFAF11}" destId="{FB9C0D8D-138E-42F4-864A-72B58CFFE391}" srcOrd="0" destOrd="0" presId="urn:microsoft.com/office/officeart/2005/8/layout/orgChart1"/>
    <dgm:cxn modelId="{1353ECBE-E613-437A-8FF6-8E4F97D68879}" srcId="{08330787-CD90-4276-84E5-607A5EE85DBD}" destId="{E475916C-AFD1-4718-BCE0-4792D9FA9EB3}" srcOrd="1" destOrd="0" parTransId="{461A944E-F23A-49C5-9220-73659A65C171}" sibTransId="{FBA4A0E0-020A-4505-ACCA-5B7F6AF83E91}"/>
    <dgm:cxn modelId="{D4C509CE-2EEA-4680-A0A7-798D13AD0600}" srcId="{94DFC68D-C23E-4E17-82E7-EA0D10BFAF11}" destId="{08330787-CD90-4276-84E5-607A5EE85DBD}" srcOrd="0" destOrd="0" parTransId="{DB241C00-097A-44A4-9619-AC78AF65B97C}" sibTransId="{8F857FF4-E2F2-4AE0-9F4C-389EAF197DA5}"/>
    <dgm:cxn modelId="{008ED0D4-4CD6-447C-9878-77C7130E79FB}" srcId="{08330787-CD90-4276-84E5-607A5EE85DBD}" destId="{E081714F-FDE4-4C96-B916-A33A093C64A7}" srcOrd="0" destOrd="0" parTransId="{700BD055-A9B7-4F54-A93A-4D11C0052AA7}" sibTransId="{7944A048-8134-46D6-98AA-AB04D49CAD38}"/>
    <dgm:cxn modelId="{F90767DC-4F9D-454A-858C-FC48C7B02023}" type="presOf" srcId="{C20B422F-A0F8-47DB-A2CF-63F6BB62E975}" destId="{D04C5575-9CA2-4BF7-8741-27ACBE373BB2}" srcOrd="0" destOrd="0" presId="urn:microsoft.com/office/officeart/2005/8/layout/orgChart1"/>
    <dgm:cxn modelId="{E03276DF-67B3-490C-9754-B13CF8575442}" type="presOf" srcId="{E475916C-AFD1-4718-BCE0-4792D9FA9EB3}" destId="{B3BA427D-63BF-4F5C-BD22-48830DE478B0}" srcOrd="1" destOrd="0" presId="urn:microsoft.com/office/officeart/2005/8/layout/orgChart1"/>
    <dgm:cxn modelId="{0E0786EC-ABA2-4567-937E-650E8932B533}" type="presOf" srcId="{5C2DA313-2F13-4232-AAFF-516643B8F13B}" destId="{D2B5B72A-0E5B-469A-B48B-40BAEB414197}" srcOrd="0" destOrd="0" presId="urn:microsoft.com/office/officeart/2005/8/layout/orgChart1"/>
    <dgm:cxn modelId="{5B5154ED-1D07-4BF8-B175-F4155F0F7C5B}" type="presOf" srcId="{0869E168-F1D2-454A-8955-2C65E9CB06F6}" destId="{A5527C7E-3312-4ACB-873E-8121EE48F24A}" srcOrd="1" destOrd="0" presId="urn:microsoft.com/office/officeart/2005/8/layout/orgChart1"/>
    <dgm:cxn modelId="{FCCB9EF4-F11F-4FEE-B16B-09C49490E041}" type="presOf" srcId="{08330787-CD90-4276-84E5-607A5EE85DBD}" destId="{D895464C-6610-42A6-854E-6BBA7B712E07}" srcOrd="1" destOrd="0" presId="urn:microsoft.com/office/officeart/2005/8/layout/orgChart1"/>
    <dgm:cxn modelId="{6C20BEFA-B708-4C3D-8E1D-5AF5BA788934}" type="presOf" srcId="{0869E168-F1D2-454A-8955-2C65E9CB06F6}" destId="{0FC00BE0-E33C-4A18-9C55-B87204126ADB}" srcOrd="0" destOrd="0" presId="urn:microsoft.com/office/officeart/2005/8/layout/orgChart1"/>
    <dgm:cxn modelId="{2734654F-9BCB-4188-82B2-FBA06FA133C1}" type="presParOf" srcId="{FB9C0D8D-138E-42F4-864A-72B58CFFE391}" destId="{B27D92AC-C5EB-4EE9-8A54-51B9BF648F77}" srcOrd="0" destOrd="0" presId="urn:microsoft.com/office/officeart/2005/8/layout/orgChart1"/>
    <dgm:cxn modelId="{C91B378C-33D7-4606-BDEB-B1CF5E89BE9E}" type="presParOf" srcId="{B27D92AC-C5EB-4EE9-8A54-51B9BF648F77}" destId="{45820031-2894-4AC3-A34C-567768AFC226}" srcOrd="0" destOrd="0" presId="urn:microsoft.com/office/officeart/2005/8/layout/orgChart1"/>
    <dgm:cxn modelId="{B31CAC1D-2481-4F1F-AEA5-949581CAB8E9}" type="presParOf" srcId="{45820031-2894-4AC3-A34C-567768AFC226}" destId="{5402AA93-01E0-4F7D-8E1E-E65E2F392712}" srcOrd="0" destOrd="0" presId="urn:microsoft.com/office/officeart/2005/8/layout/orgChart1"/>
    <dgm:cxn modelId="{B2BF05BA-F55A-4D89-AB92-D0B7472CB549}" type="presParOf" srcId="{45820031-2894-4AC3-A34C-567768AFC226}" destId="{D895464C-6610-42A6-854E-6BBA7B712E07}" srcOrd="1" destOrd="0" presId="urn:microsoft.com/office/officeart/2005/8/layout/orgChart1"/>
    <dgm:cxn modelId="{85BF45D9-22DC-4E1F-85AC-ECEE3BAEFC21}" type="presParOf" srcId="{B27D92AC-C5EB-4EE9-8A54-51B9BF648F77}" destId="{1CC716E0-4E06-49B0-8115-D01DD7F256B4}" srcOrd="1" destOrd="0" presId="urn:microsoft.com/office/officeart/2005/8/layout/orgChart1"/>
    <dgm:cxn modelId="{45B67079-26DE-448E-9019-CDDACDEB0B63}" type="presParOf" srcId="{1CC716E0-4E06-49B0-8115-D01DD7F256B4}" destId="{C8BE1631-379D-4094-9803-F025179C4C3E}" srcOrd="0" destOrd="0" presId="urn:microsoft.com/office/officeart/2005/8/layout/orgChart1"/>
    <dgm:cxn modelId="{7F64504A-DA8E-40EF-8E2E-E56EAAB86E95}" type="presParOf" srcId="{1CC716E0-4E06-49B0-8115-D01DD7F256B4}" destId="{9FD2DC80-991A-4D07-986E-411446FE1470}" srcOrd="1" destOrd="0" presId="urn:microsoft.com/office/officeart/2005/8/layout/orgChart1"/>
    <dgm:cxn modelId="{77C56A18-A07D-4E8D-87D2-76AED030A4D3}" type="presParOf" srcId="{9FD2DC80-991A-4D07-986E-411446FE1470}" destId="{F0B62A4E-AFFF-41C9-B8E6-AD5B18F2A72B}" srcOrd="0" destOrd="0" presId="urn:microsoft.com/office/officeart/2005/8/layout/orgChart1"/>
    <dgm:cxn modelId="{B5709A01-39F3-4F1C-A55D-5B366FDF0A1E}" type="presParOf" srcId="{F0B62A4E-AFFF-41C9-B8E6-AD5B18F2A72B}" destId="{D8A14FCF-1222-4FC3-9955-07D14C2493A8}" srcOrd="0" destOrd="0" presId="urn:microsoft.com/office/officeart/2005/8/layout/orgChart1"/>
    <dgm:cxn modelId="{E3CE1E3F-EA3D-4112-A5D6-DBD97CCDB2B1}" type="presParOf" srcId="{F0B62A4E-AFFF-41C9-B8E6-AD5B18F2A72B}" destId="{B3BA427D-63BF-4F5C-BD22-48830DE478B0}" srcOrd="1" destOrd="0" presId="urn:microsoft.com/office/officeart/2005/8/layout/orgChart1"/>
    <dgm:cxn modelId="{884F4B77-CEA8-4CCB-BE14-19BE5B3F5E09}" type="presParOf" srcId="{9FD2DC80-991A-4D07-986E-411446FE1470}" destId="{A50FF7B0-BDE2-4CB2-9EB3-3717B07E6D7F}" srcOrd="1" destOrd="0" presId="urn:microsoft.com/office/officeart/2005/8/layout/orgChart1"/>
    <dgm:cxn modelId="{9EBE1C34-3F96-4DAE-A0BF-1AC3AB8EC2CB}" type="presParOf" srcId="{9FD2DC80-991A-4D07-986E-411446FE1470}" destId="{45BAAEDF-BF0C-4400-8A05-40C17B4D0CAF}" srcOrd="2" destOrd="0" presId="urn:microsoft.com/office/officeart/2005/8/layout/orgChart1"/>
    <dgm:cxn modelId="{A4C5A958-8522-47ED-848E-819643590DED}" type="presParOf" srcId="{1CC716E0-4E06-49B0-8115-D01DD7F256B4}" destId="{D2B5B72A-0E5B-469A-B48B-40BAEB414197}" srcOrd="2" destOrd="0" presId="urn:microsoft.com/office/officeart/2005/8/layout/orgChart1"/>
    <dgm:cxn modelId="{D7A91BF2-41D5-4F31-B72E-485C0B90438C}" type="presParOf" srcId="{1CC716E0-4E06-49B0-8115-D01DD7F256B4}" destId="{808CBD85-5AE0-4535-8CAD-B67FADAFDC53}" srcOrd="3" destOrd="0" presId="urn:microsoft.com/office/officeart/2005/8/layout/orgChart1"/>
    <dgm:cxn modelId="{060CD067-F5A0-4557-A86F-EAACE3C868D0}" type="presParOf" srcId="{808CBD85-5AE0-4535-8CAD-B67FADAFDC53}" destId="{CA896254-0892-4C3F-831D-EB42A7F6614F}" srcOrd="0" destOrd="0" presId="urn:microsoft.com/office/officeart/2005/8/layout/orgChart1"/>
    <dgm:cxn modelId="{DED7C189-2AA0-44A0-AA32-F4344B29C7E6}" type="presParOf" srcId="{CA896254-0892-4C3F-831D-EB42A7F6614F}" destId="{631CF402-DCD3-47F0-BA04-AF620DDCA46A}" srcOrd="0" destOrd="0" presId="urn:microsoft.com/office/officeart/2005/8/layout/orgChart1"/>
    <dgm:cxn modelId="{B3681280-8E3D-4E87-9BF9-FF2A4E939F14}" type="presParOf" srcId="{CA896254-0892-4C3F-831D-EB42A7F6614F}" destId="{4AEEA335-7680-433C-A46D-ADCD96060DF9}" srcOrd="1" destOrd="0" presId="urn:microsoft.com/office/officeart/2005/8/layout/orgChart1"/>
    <dgm:cxn modelId="{F4F2F880-DF91-48B9-8D96-515DAA212D8D}" type="presParOf" srcId="{808CBD85-5AE0-4535-8CAD-B67FADAFDC53}" destId="{3316B060-81B3-4954-AB15-5B18A4407A05}" srcOrd="1" destOrd="0" presId="urn:microsoft.com/office/officeart/2005/8/layout/orgChart1"/>
    <dgm:cxn modelId="{89873834-BDBF-4198-9215-321E4579BA2C}" type="presParOf" srcId="{808CBD85-5AE0-4535-8CAD-B67FADAFDC53}" destId="{E4E68CAC-F463-450F-9579-794686E3F938}" srcOrd="2" destOrd="0" presId="urn:microsoft.com/office/officeart/2005/8/layout/orgChart1"/>
    <dgm:cxn modelId="{5CF5EF52-5505-4F44-B30D-F26EE6006DFF}" type="presParOf" srcId="{1CC716E0-4E06-49B0-8115-D01DD7F256B4}" destId="{D04C5575-9CA2-4BF7-8741-27ACBE373BB2}" srcOrd="4" destOrd="0" presId="urn:microsoft.com/office/officeart/2005/8/layout/orgChart1"/>
    <dgm:cxn modelId="{E6ABB5F5-1480-4247-837D-1AC90124101C}" type="presParOf" srcId="{1CC716E0-4E06-49B0-8115-D01DD7F256B4}" destId="{69B6AA2C-B79F-48A6-84CB-5E43EE9E2E11}" srcOrd="5" destOrd="0" presId="urn:microsoft.com/office/officeart/2005/8/layout/orgChart1"/>
    <dgm:cxn modelId="{2A17CE53-EAF5-4E85-B4DC-E2A5AA81CA25}" type="presParOf" srcId="{69B6AA2C-B79F-48A6-84CB-5E43EE9E2E11}" destId="{E375C037-2BAA-470B-8377-6921AD910CF0}" srcOrd="0" destOrd="0" presId="urn:microsoft.com/office/officeart/2005/8/layout/orgChart1"/>
    <dgm:cxn modelId="{9F4DA556-8475-4217-8F62-04A98184CB11}" type="presParOf" srcId="{E375C037-2BAA-470B-8377-6921AD910CF0}" destId="{0FC00BE0-E33C-4A18-9C55-B87204126ADB}" srcOrd="0" destOrd="0" presId="urn:microsoft.com/office/officeart/2005/8/layout/orgChart1"/>
    <dgm:cxn modelId="{020D886C-F2FC-4ABE-BF7F-E13CE9F94466}" type="presParOf" srcId="{E375C037-2BAA-470B-8377-6921AD910CF0}" destId="{A5527C7E-3312-4ACB-873E-8121EE48F24A}" srcOrd="1" destOrd="0" presId="urn:microsoft.com/office/officeart/2005/8/layout/orgChart1"/>
    <dgm:cxn modelId="{698E2036-631D-470F-A71E-2456F776CD69}" type="presParOf" srcId="{69B6AA2C-B79F-48A6-84CB-5E43EE9E2E11}" destId="{5D2EE3FB-8B11-4AB1-8169-8262D9EBAFFE}" srcOrd="1" destOrd="0" presId="urn:microsoft.com/office/officeart/2005/8/layout/orgChart1"/>
    <dgm:cxn modelId="{1A18E323-AFF5-4652-BE8E-39AC6910B261}" type="presParOf" srcId="{69B6AA2C-B79F-48A6-84CB-5E43EE9E2E11}" destId="{C455A5D6-EC5F-499A-A751-773F541E7E6B}" srcOrd="2" destOrd="0" presId="urn:microsoft.com/office/officeart/2005/8/layout/orgChart1"/>
    <dgm:cxn modelId="{20F07B72-40D6-4AA9-9AFC-FCD432B989AB}" type="presParOf" srcId="{B27D92AC-C5EB-4EE9-8A54-51B9BF648F77}" destId="{25F6F170-4271-4E73-BD58-838FBC0422E0}" srcOrd="2" destOrd="0" presId="urn:microsoft.com/office/officeart/2005/8/layout/orgChart1"/>
    <dgm:cxn modelId="{A16C8898-7BEA-4CF5-AB78-9CC0AEAF3611}" type="presParOf" srcId="{25F6F170-4271-4E73-BD58-838FBC0422E0}" destId="{83BE1506-7D86-4F10-9F56-952C25C27044}" srcOrd="0" destOrd="0" presId="urn:microsoft.com/office/officeart/2005/8/layout/orgChart1"/>
    <dgm:cxn modelId="{CB7D7A7E-E99D-4ABB-95C6-DA7E534C38CD}" type="presParOf" srcId="{25F6F170-4271-4E73-BD58-838FBC0422E0}" destId="{227841EF-87DC-44EC-ACD7-485E58D96049}" srcOrd="1" destOrd="0" presId="urn:microsoft.com/office/officeart/2005/8/layout/orgChart1"/>
    <dgm:cxn modelId="{26099147-04F3-4068-AF79-1E407EC5EB02}" type="presParOf" srcId="{227841EF-87DC-44EC-ACD7-485E58D96049}" destId="{E024C292-CD47-4DF1-83C1-76CBD70DA7ED}" srcOrd="0" destOrd="0" presId="urn:microsoft.com/office/officeart/2005/8/layout/orgChart1"/>
    <dgm:cxn modelId="{FC171114-A15D-4F5D-AB65-9457B093D607}" type="presParOf" srcId="{E024C292-CD47-4DF1-83C1-76CBD70DA7ED}" destId="{7EEB065B-0C11-40F3-95FF-2CE62FB21F76}" srcOrd="0" destOrd="0" presId="urn:microsoft.com/office/officeart/2005/8/layout/orgChart1"/>
    <dgm:cxn modelId="{67AD487D-A459-426E-BD64-5F03CEC909F8}" type="presParOf" srcId="{E024C292-CD47-4DF1-83C1-76CBD70DA7ED}" destId="{CBBA953C-A008-47A8-BB9D-57404651724D}" srcOrd="1" destOrd="0" presId="urn:microsoft.com/office/officeart/2005/8/layout/orgChart1"/>
    <dgm:cxn modelId="{8E8AF500-CD4D-41AF-870D-17056E7EE34E}" type="presParOf" srcId="{227841EF-87DC-44EC-ACD7-485E58D96049}" destId="{AA77CD77-A83B-4322-B778-1CFAEC7CABEA}" srcOrd="1" destOrd="0" presId="urn:microsoft.com/office/officeart/2005/8/layout/orgChart1"/>
    <dgm:cxn modelId="{93ACEE2F-0C45-4C6A-92D2-11DCD831A20D}" type="presParOf" srcId="{227841EF-87DC-44EC-ACD7-485E58D96049}" destId="{863B9FD6-909F-40C3-98ED-986A866C0DBC}" srcOrd="2" destOrd="0" presId="urn:microsoft.com/office/officeart/2005/8/layout/orgChart1"/>
    <dgm:cxn modelId="{BBA026D2-50C6-4173-97EB-63C3FC4FA82A}" type="presParOf" srcId="{FB9C0D8D-138E-42F4-864A-72B58CFFE391}" destId="{8AD967D1-E6E3-42A0-B564-622E5F6E5887}" srcOrd="1" destOrd="0" presId="urn:microsoft.com/office/officeart/2005/8/layout/orgChart1"/>
    <dgm:cxn modelId="{440DE178-BDD7-44F6-8005-25AA8C13E20E}" type="presParOf" srcId="{8AD967D1-E6E3-42A0-B564-622E5F6E5887}" destId="{615FBBD0-1DBC-4D8A-82C8-200FCE24A05B}" srcOrd="0" destOrd="0" presId="urn:microsoft.com/office/officeart/2005/8/layout/orgChart1"/>
    <dgm:cxn modelId="{91942EEA-178D-4CB3-951C-95B4DAF3B514}" type="presParOf" srcId="{615FBBD0-1DBC-4D8A-82C8-200FCE24A05B}" destId="{D5F9CC05-BCDB-4A04-B2D8-7DF917307F34}" srcOrd="0" destOrd="0" presId="urn:microsoft.com/office/officeart/2005/8/layout/orgChart1"/>
    <dgm:cxn modelId="{A1417C38-D77F-4775-8070-99E8DA657DBC}" type="presParOf" srcId="{615FBBD0-1DBC-4D8A-82C8-200FCE24A05B}" destId="{AC4E9AB4-426A-45A7-A387-A9B3D875E627}" srcOrd="1" destOrd="0" presId="urn:microsoft.com/office/officeart/2005/8/layout/orgChart1"/>
    <dgm:cxn modelId="{0517468B-F663-40B9-A68E-3F76AF96D7F2}" type="presParOf" srcId="{8AD967D1-E6E3-42A0-B564-622E5F6E5887}" destId="{6A72774B-FF37-4258-97EF-239AC323F219}" srcOrd="1" destOrd="0" presId="urn:microsoft.com/office/officeart/2005/8/layout/orgChart1"/>
    <dgm:cxn modelId="{9EAE3D47-F44A-4032-90B0-77A4368B1107}" type="presParOf" srcId="{8AD967D1-E6E3-42A0-B564-622E5F6E5887}" destId="{C42A4A41-08C4-40C8-94A5-39C6599A13B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1A14D-EDB0-4CD0-A001-22F081E48C43}">
      <dsp:nvSpPr>
        <dsp:cNvPr id="0" name=""/>
        <dsp:cNvSpPr/>
      </dsp:nvSpPr>
      <dsp:spPr>
        <a:xfrm>
          <a:off x="4840319" y="1479493"/>
          <a:ext cx="1255680" cy="1107125"/>
        </a:xfrm>
        <a:custGeom>
          <a:avLst/>
          <a:gdLst/>
          <a:ahLst/>
          <a:cxnLst/>
          <a:rect l="0" t="0" r="0" b="0"/>
          <a:pathLst>
            <a:path>
              <a:moveTo>
                <a:pt x="1255680" y="0"/>
              </a:moveTo>
              <a:lnTo>
                <a:pt x="1255680" y="1107125"/>
              </a:lnTo>
              <a:lnTo>
                <a:pt x="0" y="11071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2F3BDC-B9BA-4DC8-82B2-2DDF5B28E8FF}">
      <dsp:nvSpPr>
        <dsp:cNvPr id="0" name=""/>
        <dsp:cNvSpPr/>
      </dsp:nvSpPr>
      <dsp:spPr>
        <a:xfrm>
          <a:off x="6096000" y="1479493"/>
          <a:ext cx="3953278" cy="3105229"/>
        </a:xfrm>
        <a:custGeom>
          <a:avLst/>
          <a:gdLst/>
          <a:ahLst/>
          <a:cxnLst/>
          <a:rect l="0" t="0" r="0" b="0"/>
          <a:pathLst>
            <a:path>
              <a:moveTo>
                <a:pt x="0" y="0"/>
              </a:moveTo>
              <a:lnTo>
                <a:pt x="0" y="2768078"/>
              </a:lnTo>
              <a:lnTo>
                <a:pt x="3953278" y="2768078"/>
              </a:lnTo>
              <a:lnTo>
                <a:pt x="3953278" y="310522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17F0D4-CFC8-4313-BC2C-F95BA1E7F11F}">
      <dsp:nvSpPr>
        <dsp:cNvPr id="0" name=""/>
        <dsp:cNvSpPr/>
      </dsp:nvSpPr>
      <dsp:spPr>
        <a:xfrm>
          <a:off x="6050280" y="1479493"/>
          <a:ext cx="91440" cy="3108063"/>
        </a:xfrm>
        <a:custGeom>
          <a:avLst/>
          <a:gdLst/>
          <a:ahLst/>
          <a:cxnLst/>
          <a:rect l="0" t="0" r="0" b="0"/>
          <a:pathLst>
            <a:path>
              <a:moveTo>
                <a:pt x="45720" y="0"/>
              </a:moveTo>
              <a:lnTo>
                <a:pt x="45720" y="31080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17C7C5-6691-48BF-8B7B-4727F12AC76D}">
      <dsp:nvSpPr>
        <dsp:cNvPr id="0" name=""/>
        <dsp:cNvSpPr/>
      </dsp:nvSpPr>
      <dsp:spPr>
        <a:xfrm>
          <a:off x="2426314" y="1479493"/>
          <a:ext cx="3669685" cy="3104234"/>
        </a:xfrm>
        <a:custGeom>
          <a:avLst/>
          <a:gdLst/>
          <a:ahLst/>
          <a:cxnLst/>
          <a:rect l="0" t="0" r="0" b="0"/>
          <a:pathLst>
            <a:path>
              <a:moveTo>
                <a:pt x="3669685" y="0"/>
              </a:moveTo>
              <a:lnTo>
                <a:pt x="3669685" y="2767082"/>
              </a:lnTo>
              <a:lnTo>
                <a:pt x="0" y="2767082"/>
              </a:lnTo>
              <a:lnTo>
                <a:pt x="0" y="31042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FD5286-4BDB-4D86-9323-65BFABFFF4C8}">
      <dsp:nvSpPr>
        <dsp:cNvPr id="0" name=""/>
        <dsp:cNvSpPr/>
      </dsp:nvSpPr>
      <dsp:spPr>
        <a:xfrm>
          <a:off x="3469348" y="99323"/>
          <a:ext cx="5253302" cy="13801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Πρόβλημα</a:t>
          </a:r>
          <a:r>
            <a:rPr lang="en-US" sz="2400" kern="1200" dirty="0"/>
            <a:t>: </a:t>
          </a:r>
          <a:r>
            <a:rPr lang="el-GR" sz="2400" kern="1200" dirty="0"/>
            <a:t>η τεχνογνωσία για την τεχνητή νοημοσύνη που θα μας βοηθούσε πχ στον τομέα της υγείας</a:t>
          </a:r>
          <a:r>
            <a:rPr lang="en-US" sz="2400" kern="1200" dirty="0"/>
            <a:t> </a:t>
          </a:r>
          <a:r>
            <a:rPr lang="el-GR" sz="2400" kern="1200" dirty="0"/>
            <a:t>είναι συγκεντρωμένη στους ισχυρούς</a:t>
          </a:r>
        </a:p>
      </dsp:txBody>
      <dsp:txXfrm>
        <a:off x="3469348" y="99323"/>
        <a:ext cx="5253302" cy="1380169"/>
      </dsp:txXfrm>
    </dsp:sp>
    <dsp:sp modelId="{684B0949-591C-4574-8032-FF69A9775E41}">
      <dsp:nvSpPr>
        <dsp:cNvPr id="0" name=""/>
        <dsp:cNvSpPr/>
      </dsp:nvSpPr>
      <dsp:spPr>
        <a:xfrm>
          <a:off x="687881" y="4583727"/>
          <a:ext cx="3476866" cy="2233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solidFill>
                <a:schemeClr val="bg1"/>
              </a:solidFill>
            </a:rPr>
            <a:t>εκδημοκρατισμός της γνώσης για να διευκολυνθεί η πρόσβαση </a:t>
          </a:r>
          <a:r>
            <a:rPr lang="el-GR" sz="2400" kern="1200" dirty="0"/>
            <a:t>σε κάποια από τα δεδομένα</a:t>
          </a:r>
        </a:p>
      </dsp:txBody>
      <dsp:txXfrm>
        <a:off x="687881" y="4583727"/>
        <a:ext cx="3476866" cy="2233998"/>
      </dsp:txXfrm>
    </dsp:sp>
    <dsp:sp modelId="{CF2FFFF3-81C9-4BAC-86DD-B22468F97BBB}">
      <dsp:nvSpPr>
        <dsp:cNvPr id="0" name=""/>
        <dsp:cNvSpPr/>
      </dsp:nvSpPr>
      <dsp:spPr>
        <a:xfrm>
          <a:off x="4448533" y="4587557"/>
          <a:ext cx="3294933" cy="22704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solidFill>
                <a:schemeClr val="bg1"/>
              </a:solidFill>
            </a:rPr>
            <a:t>η παροχή ευρύτερης εκπαίδευσης στους νέους παγκοσμίως και κυρίως σε τριτοκοσμικές χώρες </a:t>
          </a:r>
        </a:p>
      </dsp:txBody>
      <dsp:txXfrm>
        <a:off x="4448533" y="4587557"/>
        <a:ext cx="3294933" cy="2270442"/>
      </dsp:txXfrm>
    </dsp:sp>
    <dsp:sp modelId="{6C981923-C866-4F5B-B019-4F6BD60AC45C}">
      <dsp:nvSpPr>
        <dsp:cNvPr id="0" name=""/>
        <dsp:cNvSpPr/>
      </dsp:nvSpPr>
      <dsp:spPr>
        <a:xfrm>
          <a:off x="8406242" y="4584723"/>
          <a:ext cx="3286071" cy="2225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Αλλαγή κανονισμών των κυβερνήσεων και των εταιριών ώστε να ευνοούνται και άλλων ειδών έρευνες και εφαρμογές</a:t>
          </a:r>
        </a:p>
      </dsp:txBody>
      <dsp:txXfrm>
        <a:off x="8406242" y="4584723"/>
        <a:ext cx="3286071" cy="2225216"/>
      </dsp:txXfrm>
    </dsp:sp>
    <dsp:sp modelId="{C8F7580B-CB23-4B6F-917F-32406B407473}">
      <dsp:nvSpPr>
        <dsp:cNvPr id="0" name=""/>
        <dsp:cNvSpPr/>
      </dsp:nvSpPr>
      <dsp:spPr>
        <a:xfrm>
          <a:off x="870087" y="1661057"/>
          <a:ext cx="3970232" cy="1851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t" anchorCtr="0">
          <a:noAutofit/>
        </a:bodyPr>
        <a:lstStyle/>
        <a:p>
          <a:pPr marL="0" lvl="0" indent="0" algn="ctr" defTabSz="1066800">
            <a:lnSpc>
              <a:spcPct val="100000"/>
            </a:lnSpc>
            <a:spcBef>
              <a:spcPct val="0"/>
            </a:spcBef>
            <a:spcAft>
              <a:spcPct val="35000"/>
            </a:spcAft>
            <a:buFont typeface="Arial" panose="020B0604020202020204" pitchFamily="34" charset="0"/>
            <a:buNone/>
          </a:pPr>
          <a:r>
            <a:rPr lang="el-GR" sz="2400" kern="1200" dirty="0"/>
            <a:t>Μεγάλες εταιρίες που αποκρύπτουν τα δεδομένα για οικονομικά και ανταγωνιστικά συμφέροντα και λόγω απορρήτου</a:t>
          </a:r>
        </a:p>
        <a:p>
          <a:pPr marL="0" lvl="0" indent="0" algn="l" defTabSz="1066800">
            <a:lnSpc>
              <a:spcPct val="90000"/>
            </a:lnSpc>
            <a:spcBef>
              <a:spcPct val="0"/>
            </a:spcBef>
            <a:spcAft>
              <a:spcPct val="35000"/>
            </a:spcAft>
            <a:buFont typeface="Arial" panose="020B0604020202020204" pitchFamily="34" charset="0"/>
            <a:buNone/>
          </a:pPr>
          <a:endParaRPr lang="el-GR" sz="2400" kern="1200" dirty="0"/>
        </a:p>
      </dsp:txBody>
      <dsp:txXfrm>
        <a:off x="870087" y="1661057"/>
        <a:ext cx="3970232" cy="18511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E1506-7D86-4F10-9F56-952C25C27044}">
      <dsp:nvSpPr>
        <dsp:cNvPr id="0" name=""/>
        <dsp:cNvSpPr/>
      </dsp:nvSpPr>
      <dsp:spPr>
        <a:xfrm>
          <a:off x="4016759" y="1690020"/>
          <a:ext cx="2079240" cy="1520570"/>
        </a:xfrm>
        <a:custGeom>
          <a:avLst/>
          <a:gdLst/>
          <a:ahLst/>
          <a:cxnLst/>
          <a:rect l="0" t="0" r="0" b="0"/>
          <a:pathLst>
            <a:path>
              <a:moveTo>
                <a:pt x="2079240" y="0"/>
              </a:moveTo>
              <a:lnTo>
                <a:pt x="0" y="1520570"/>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sp>
    <dsp:sp modelId="{D04C5575-9CA2-4BF7-8741-27ACBE373BB2}">
      <dsp:nvSpPr>
        <dsp:cNvPr id="0" name=""/>
        <dsp:cNvSpPr/>
      </dsp:nvSpPr>
      <dsp:spPr>
        <a:xfrm>
          <a:off x="6096000" y="1690020"/>
          <a:ext cx="4083360" cy="3477959"/>
        </a:xfrm>
        <a:custGeom>
          <a:avLst/>
          <a:gdLst/>
          <a:ahLst/>
          <a:cxnLst/>
          <a:rect l="0" t="0" r="0" b="0"/>
          <a:pathLst>
            <a:path>
              <a:moveTo>
                <a:pt x="0" y="0"/>
              </a:moveTo>
              <a:lnTo>
                <a:pt x="0" y="3123618"/>
              </a:lnTo>
              <a:lnTo>
                <a:pt x="4083360" y="3123618"/>
              </a:lnTo>
              <a:lnTo>
                <a:pt x="4083360" y="34779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B5B72A-0E5B-469A-B48B-40BAEB414197}">
      <dsp:nvSpPr>
        <dsp:cNvPr id="0" name=""/>
        <dsp:cNvSpPr/>
      </dsp:nvSpPr>
      <dsp:spPr>
        <a:xfrm>
          <a:off x="6050279" y="1690020"/>
          <a:ext cx="91440" cy="3477959"/>
        </a:xfrm>
        <a:custGeom>
          <a:avLst/>
          <a:gdLst/>
          <a:ahLst/>
          <a:cxnLst/>
          <a:rect l="0" t="0" r="0" b="0"/>
          <a:pathLst>
            <a:path>
              <a:moveTo>
                <a:pt x="45720" y="0"/>
              </a:moveTo>
              <a:lnTo>
                <a:pt x="45720" y="34779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BE1631-379D-4094-9803-F025179C4C3E}">
      <dsp:nvSpPr>
        <dsp:cNvPr id="0" name=""/>
        <dsp:cNvSpPr/>
      </dsp:nvSpPr>
      <dsp:spPr>
        <a:xfrm>
          <a:off x="2012639" y="1690020"/>
          <a:ext cx="4083360" cy="3477959"/>
        </a:xfrm>
        <a:custGeom>
          <a:avLst/>
          <a:gdLst/>
          <a:ahLst/>
          <a:cxnLst/>
          <a:rect l="0" t="0" r="0" b="0"/>
          <a:pathLst>
            <a:path>
              <a:moveTo>
                <a:pt x="4083360" y="0"/>
              </a:moveTo>
              <a:lnTo>
                <a:pt x="4083360" y="3123618"/>
              </a:lnTo>
              <a:lnTo>
                <a:pt x="0" y="3123618"/>
              </a:lnTo>
              <a:lnTo>
                <a:pt x="0" y="34779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02AA93-01E0-4F7D-8E1E-E65E2F392712}">
      <dsp:nvSpPr>
        <dsp:cNvPr id="0" name=""/>
        <dsp:cNvSpPr/>
      </dsp:nvSpPr>
      <dsp:spPr>
        <a:xfrm>
          <a:off x="4408661" y="2681"/>
          <a:ext cx="3374677" cy="1687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l-GR" sz="2400" kern="1200" dirty="0"/>
        </a:p>
      </dsp:txBody>
      <dsp:txXfrm>
        <a:off x="4408661" y="2681"/>
        <a:ext cx="3374677" cy="1687338"/>
      </dsp:txXfrm>
    </dsp:sp>
    <dsp:sp modelId="{D8A14FCF-1222-4FC3-9955-07D14C2493A8}">
      <dsp:nvSpPr>
        <dsp:cNvPr id="0" name=""/>
        <dsp:cNvSpPr/>
      </dsp:nvSpPr>
      <dsp:spPr>
        <a:xfrm>
          <a:off x="325301" y="5167979"/>
          <a:ext cx="3374677" cy="1687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Εκμετάλλευση και κατάχρηση της ΤΝ από τους ισχυρούς που οδηγεί σε συγκέντρωση εξουσίας και πλούτου</a:t>
          </a:r>
        </a:p>
      </dsp:txBody>
      <dsp:txXfrm>
        <a:off x="325301" y="5167979"/>
        <a:ext cx="3374677" cy="1687338"/>
      </dsp:txXfrm>
    </dsp:sp>
    <dsp:sp modelId="{631CF402-DCD3-47F0-BA04-AF620DDCA46A}">
      <dsp:nvSpPr>
        <dsp:cNvPr id="0" name=""/>
        <dsp:cNvSpPr/>
      </dsp:nvSpPr>
      <dsp:spPr>
        <a:xfrm>
          <a:off x="4408661" y="5167979"/>
          <a:ext cx="3374677" cy="1687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Καταστροφικά αποτελέσματα στο περιβάλλον</a:t>
          </a:r>
        </a:p>
      </dsp:txBody>
      <dsp:txXfrm>
        <a:off x="4408661" y="5167979"/>
        <a:ext cx="3374677" cy="1687338"/>
      </dsp:txXfrm>
    </dsp:sp>
    <dsp:sp modelId="{0FC00BE0-E33C-4A18-9C55-B87204126ADB}">
      <dsp:nvSpPr>
        <dsp:cNvPr id="0" name=""/>
        <dsp:cNvSpPr/>
      </dsp:nvSpPr>
      <dsp:spPr>
        <a:xfrm>
          <a:off x="8492021" y="5167979"/>
          <a:ext cx="3374677" cy="1687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Καταπάτηση ανθρωπίνων δικαιωμάτων</a:t>
          </a:r>
        </a:p>
      </dsp:txBody>
      <dsp:txXfrm>
        <a:off x="8492021" y="5167979"/>
        <a:ext cx="3374677" cy="1687338"/>
      </dsp:txXfrm>
    </dsp:sp>
    <dsp:sp modelId="{7EEB065B-0C11-40F3-95FF-2CE62FB21F76}">
      <dsp:nvSpPr>
        <dsp:cNvPr id="0" name=""/>
        <dsp:cNvSpPr/>
      </dsp:nvSpPr>
      <dsp:spPr>
        <a:xfrm>
          <a:off x="4016759" y="2180293"/>
          <a:ext cx="4158514" cy="20605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solidFill>
                <a:schemeClr val="bg1"/>
              </a:solidFill>
              <a:latin typeface="+mn-lt"/>
            </a:rPr>
            <a:t>δεν διαθέτουμε την απαραίτητη σοφία</a:t>
          </a:r>
          <a:r>
            <a:rPr lang="en-US" sz="2400" kern="1200" dirty="0">
              <a:solidFill>
                <a:schemeClr val="bg1"/>
              </a:solidFill>
              <a:latin typeface="+mn-lt"/>
            </a:rPr>
            <a:t> </a:t>
          </a:r>
          <a:r>
            <a:rPr lang="el-GR" sz="2400" kern="1200" dirty="0">
              <a:solidFill>
                <a:schemeClr val="bg1"/>
              </a:solidFill>
              <a:latin typeface="+mn-lt"/>
            </a:rPr>
            <a:t>ώστε η ΤΝ να είναι εναρμονισμένη με τις αξίες μας και να χρησιμοποιείται με τρόπο που θα ωφελεί την ανθρωπότητα   </a:t>
          </a:r>
          <a:endParaRPr lang="el-GR" sz="2400" kern="1200" dirty="0">
            <a:solidFill>
              <a:schemeClr val="bg1"/>
            </a:solidFill>
          </a:endParaRPr>
        </a:p>
      </dsp:txBody>
      <dsp:txXfrm>
        <a:off x="4016759" y="2180293"/>
        <a:ext cx="4158514" cy="2060595"/>
      </dsp:txXfrm>
    </dsp:sp>
    <dsp:sp modelId="{D5F9CC05-BCDB-4A04-B2D8-7DF917307F34}">
      <dsp:nvSpPr>
        <dsp:cNvPr id="0" name=""/>
        <dsp:cNvSpPr/>
      </dsp:nvSpPr>
      <dsp:spPr>
        <a:xfrm>
          <a:off x="4408661" y="0"/>
          <a:ext cx="3374677" cy="1687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0" kern="1200" dirty="0">
              <a:solidFill>
                <a:schemeClr val="bg1"/>
              </a:solidFill>
              <a:latin typeface="+mn-lt"/>
            </a:rPr>
            <a:t>Είναι έτοιμη η κοινωνία μας να υποδεχτεί τέτοια </a:t>
          </a:r>
          <a:r>
            <a:rPr lang="el-GR" sz="2400" b="1" kern="1200" dirty="0">
              <a:latin typeface="+mn-lt"/>
            </a:rPr>
            <a:t> </a:t>
          </a:r>
          <a:r>
            <a:rPr lang="el-GR" sz="2400" b="0" kern="1200" dirty="0">
              <a:latin typeface="+mn-lt"/>
            </a:rPr>
            <a:t>συστήματα νοημοσύνης ανθρώπινου επιπέδου?</a:t>
          </a:r>
          <a:endParaRPr lang="el-GR" sz="2400" b="0" kern="1200" dirty="0"/>
        </a:p>
      </dsp:txBody>
      <dsp:txXfrm>
        <a:off x="4408661" y="0"/>
        <a:ext cx="3374677" cy="168733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8D4D95-9060-9B3D-F509-3C22783A17D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5C9A967-D84E-E3F8-C7E1-016BEF8F9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4F51729-ED1B-3DB2-9B18-7DFFC74E221C}"/>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5" name="Θέση υποσέλιδου 4">
            <a:extLst>
              <a:ext uri="{FF2B5EF4-FFF2-40B4-BE49-F238E27FC236}">
                <a16:creationId xmlns:a16="http://schemas.microsoft.com/office/drawing/2014/main" id="{A635CF6D-514F-CC64-4ADB-95F8F48DFC0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F92C32-FF51-933C-CBEA-040ED541DCDF}"/>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378857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4208EB-D8D1-DE1B-47A3-7816B59FD9D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0443DFE-5D3A-8051-0495-216719885E2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879535C-CEA1-9511-4D98-26BED54721BA}"/>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5" name="Θέση υποσέλιδου 4">
            <a:extLst>
              <a:ext uri="{FF2B5EF4-FFF2-40B4-BE49-F238E27FC236}">
                <a16:creationId xmlns:a16="http://schemas.microsoft.com/office/drawing/2014/main" id="{F3DD8C01-CBA0-580F-05C4-09E3DA6948E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7E7B923-CC8D-831F-05BC-0DB0C908BD52}"/>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4041861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BC0D21A-0D21-DC48-646A-5E88D84C17F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F37C600-643A-7728-1E41-A580B843E50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886AE6F-E7F2-A9BB-5D83-908F1B21593E}"/>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5" name="Θέση υποσέλιδου 4">
            <a:extLst>
              <a:ext uri="{FF2B5EF4-FFF2-40B4-BE49-F238E27FC236}">
                <a16:creationId xmlns:a16="http://schemas.microsoft.com/office/drawing/2014/main" id="{519E7C1F-DF63-4BFB-B297-AF9DDFE4C0D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90F644F-9F31-AF7E-95F8-81FCE4226707}"/>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423217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576D2B-8793-57B6-5752-3590824AA1F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CBDCAFC-C3E8-C1FF-D935-76B4460D84E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40FC1DB-F30A-DA39-B582-CA5CA1A23FCF}"/>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5" name="Θέση υποσέλιδου 4">
            <a:extLst>
              <a:ext uri="{FF2B5EF4-FFF2-40B4-BE49-F238E27FC236}">
                <a16:creationId xmlns:a16="http://schemas.microsoft.com/office/drawing/2014/main" id="{1D7B9785-074A-4C6D-9E97-C7E4FC5B721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F9663D0-3795-AD8A-8157-26832A1A35CD}"/>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1032189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7A5864-EB42-A56E-A967-53F84C48BB1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22B89C8-B83F-6416-E644-18A947841D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37E1657-7575-B7C4-50E3-372CAEF1D305}"/>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5" name="Θέση υποσέλιδου 4">
            <a:extLst>
              <a:ext uri="{FF2B5EF4-FFF2-40B4-BE49-F238E27FC236}">
                <a16:creationId xmlns:a16="http://schemas.microsoft.com/office/drawing/2014/main" id="{497CFD02-4647-4E86-9A94-1F4538CBE95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B720529-C68F-0470-202C-BB0289A3CF23}"/>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25562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E7B929-57C2-CC98-EA7C-8EE015479DD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111C506-60E7-87DD-2555-ADFE4366592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3EAE42C-34E2-7AC2-1E51-08460FEF5F8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F0EBB6F-78B5-BC9A-F012-BFAC3A96C40C}"/>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6" name="Θέση υποσέλιδου 5">
            <a:extLst>
              <a:ext uri="{FF2B5EF4-FFF2-40B4-BE49-F238E27FC236}">
                <a16:creationId xmlns:a16="http://schemas.microsoft.com/office/drawing/2014/main" id="{454EAC4A-202B-942C-D67E-2F62D846A81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6C25B47-4141-C429-5D42-0D87141D89C8}"/>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4037127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67CECF-7942-A4E4-E608-16881603423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A481B69-F86A-3DD8-9F16-748CBCAC02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841FCEE-E021-6DC3-D30A-9F58F387973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57962B6-372F-F803-5F91-D94E70C408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5CFCB3F-B5FA-F4A9-08B7-2CE49261273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FE1D294-44E1-3B8D-2ADB-6313FD23ADAB}"/>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8" name="Θέση υποσέλιδου 7">
            <a:extLst>
              <a:ext uri="{FF2B5EF4-FFF2-40B4-BE49-F238E27FC236}">
                <a16:creationId xmlns:a16="http://schemas.microsoft.com/office/drawing/2014/main" id="{E00BD353-7BC2-D9C1-0638-A09DDC7F13E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4ABF7DC-9B62-FC4F-CF76-354F63415CAB}"/>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957579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A2B47B-80E7-73B1-AC33-CA5A381FCF9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73DB02F-3BAE-EA43-593D-FDBEF99600BA}"/>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4" name="Θέση υποσέλιδου 3">
            <a:extLst>
              <a:ext uri="{FF2B5EF4-FFF2-40B4-BE49-F238E27FC236}">
                <a16:creationId xmlns:a16="http://schemas.microsoft.com/office/drawing/2014/main" id="{36917966-593C-9244-2680-24F17F75AE7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61D2E1F-0C25-B16F-4CBE-015B0F212F4C}"/>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2140825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52110ED-28DA-1F2D-1864-10D21326C010}"/>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3" name="Θέση υποσέλιδου 2">
            <a:extLst>
              <a:ext uri="{FF2B5EF4-FFF2-40B4-BE49-F238E27FC236}">
                <a16:creationId xmlns:a16="http://schemas.microsoft.com/office/drawing/2014/main" id="{5E9233E9-556B-9651-CA2D-10469951E67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FBBA1DD-0862-DAAA-D8FE-87CA5036C1DA}"/>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3295869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CFF337-5CAB-EB48-D2C1-64F5E1FEAA1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F7D36A5-6C52-9A88-BF04-7432E460D5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6AA4CEA2-8A7A-0571-ACB5-7C6D7B0045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C4074E8-C057-B9E3-491E-22B370BBC344}"/>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6" name="Θέση υποσέλιδου 5">
            <a:extLst>
              <a:ext uri="{FF2B5EF4-FFF2-40B4-BE49-F238E27FC236}">
                <a16:creationId xmlns:a16="http://schemas.microsoft.com/office/drawing/2014/main" id="{6961BCB2-4D35-0826-7F1E-B031C26968A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B853AC0-05D5-C037-F597-64E128D34FF4}"/>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2864049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2539D8-5B7E-3903-2485-EC95FB46589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E75BDF0-5637-D60B-7F2B-6F8057A204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FAE1D7D-4DF7-2E8B-13C8-AE13F06B1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D17AB8E-124D-B23F-B6AE-94B7DBD32FE9}"/>
              </a:ext>
            </a:extLst>
          </p:cNvPr>
          <p:cNvSpPr>
            <a:spLocks noGrp="1"/>
          </p:cNvSpPr>
          <p:nvPr>
            <p:ph type="dt" sz="half" idx="10"/>
          </p:nvPr>
        </p:nvSpPr>
        <p:spPr/>
        <p:txBody>
          <a:bodyPr/>
          <a:lstStyle/>
          <a:p>
            <a:fld id="{5EAF7E25-0C1B-4D7F-8DDC-31D1631FDBF9}" type="datetimeFigureOut">
              <a:rPr lang="el-GR" smtClean="0"/>
              <a:t>12/1/2024</a:t>
            </a:fld>
            <a:endParaRPr lang="el-GR"/>
          </a:p>
        </p:txBody>
      </p:sp>
      <p:sp>
        <p:nvSpPr>
          <p:cNvPr id="6" name="Θέση υποσέλιδου 5">
            <a:extLst>
              <a:ext uri="{FF2B5EF4-FFF2-40B4-BE49-F238E27FC236}">
                <a16:creationId xmlns:a16="http://schemas.microsoft.com/office/drawing/2014/main" id="{95B6A8EE-FA46-6094-E458-E3DE0983AFB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BDA3A9D-4EBE-2A31-94BA-19ADBB19A406}"/>
              </a:ext>
            </a:extLst>
          </p:cNvPr>
          <p:cNvSpPr>
            <a:spLocks noGrp="1"/>
          </p:cNvSpPr>
          <p:nvPr>
            <p:ph type="sldNum" sz="quarter" idx="12"/>
          </p:nvPr>
        </p:nvSpPr>
        <p:spPr/>
        <p:txBody>
          <a:bodyPr/>
          <a:lstStyle/>
          <a:p>
            <a:fld id="{8721E3B0-E5C4-492C-8D67-CC01B80CB00F}" type="slidenum">
              <a:rPr lang="el-GR" smtClean="0"/>
              <a:t>‹#›</a:t>
            </a:fld>
            <a:endParaRPr lang="el-GR"/>
          </a:p>
        </p:txBody>
      </p:sp>
    </p:spTree>
    <p:extLst>
      <p:ext uri="{BB962C8B-B14F-4D97-AF65-F5344CB8AC3E}">
        <p14:creationId xmlns:p14="http://schemas.microsoft.com/office/powerpoint/2010/main" val="2694851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910160E-5025-1ED0-B90D-773280ECBC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73586A3-8767-11BA-2FC4-08578DDDD9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19C0E0C-D2A8-BC9E-D944-33E76CB950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F7E25-0C1B-4D7F-8DDC-31D1631FDBF9}" type="datetimeFigureOut">
              <a:rPr lang="el-GR" smtClean="0"/>
              <a:t>12/1/2024</a:t>
            </a:fld>
            <a:endParaRPr lang="el-GR"/>
          </a:p>
        </p:txBody>
      </p:sp>
      <p:sp>
        <p:nvSpPr>
          <p:cNvPr id="5" name="Θέση υποσέλιδου 4">
            <a:extLst>
              <a:ext uri="{FF2B5EF4-FFF2-40B4-BE49-F238E27FC236}">
                <a16:creationId xmlns:a16="http://schemas.microsoft.com/office/drawing/2014/main" id="{B52E60C5-7AB3-5C9F-01EA-97DF08752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CB4D617-CAF3-0501-3DC6-BA25216945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1E3B0-E5C4-492C-8D67-CC01B80CB00F}" type="slidenum">
              <a:rPr lang="el-GR" smtClean="0"/>
              <a:t>‹#›</a:t>
            </a:fld>
            <a:endParaRPr lang="el-GR"/>
          </a:p>
        </p:txBody>
      </p:sp>
    </p:spTree>
    <p:extLst>
      <p:ext uri="{BB962C8B-B14F-4D97-AF65-F5344CB8AC3E}">
        <p14:creationId xmlns:p14="http://schemas.microsoft.com/office/powerpoint/2010/main" val="3428865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kathimerini.gr/opinion/56146122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18AEB428-EFA5-410A-30BD-7B31A7B852BD}"/>
              </a:ext>
            </a:extLst>
          </p:cNvPr>
          <p:cNvSpPr>
            <a:spLocks noGrp="1"/>
          </p:cNvSpPr>
          <p:nvPr>
            <p:ph type="subTitle" idx="1"/>
          </p:nvPr>
        </p:nvSpPr>
        <p:spPr>
          <a:xfrm>
            <a:off x="101600" y="132080"/>
            <a:ext cx="11988800" cy="6725920"/>
          </a:xfrm>
        </p:spPr>
        <p:txBody>
          <a:bodyPr>
            <a:normAutofit/>
          </a:bodyPr>
          <a:lstStyle/>
          <a:p>
            <a:r>
              <a:rPr lang="el-GR" b="1" dirty="0"/>
              <a:t>Κείμενο 1 </a:t>
            </a:r>
          </a:p>
          <a:p>
            <a:r>
              <a:rPr lang="el-GR" b="1" dirty="0">
                <a:solidFill>
                  <a:srgbClr val="C00000"/>
                </a:solidFill>
              </a:rPr>
              <a:t>Συνέντευξη</a:t>
            </a:r>
            <a:r>
              <a:rPr lang="el-GR" b="1" dirty="0"/>
              <a:t> με έναν από τους θεμελιωτές της Τεχνητής Νοημοσύνης </a:t>
            </a:r>
          </a:p>
          <a:p>
            <a:r>
              <a:rPr lang="el-GR" i="1" dirty="0"/>
              <a:t>Απόσπασμα από συνέντευξη που παραχώρησε ο </a:t>
            </a:r>
            <a:r>
              <a:rPr lang="el-GR" i="1" dirty="0" err="1"/>
              <a:t>Yoshua</a:t>
            </a:r>
            <a:r>
              <a:rPr lang="el-GR" i="1" dirty="0"/>
              <a:t> </a:t>
            </a:r>
            <a:r>
              <a:rPr lang="el-GR" i="1" dirty="0" err="1"/>
              <a:t>Bengio</a:t>
            </a:r>
            <a:r>
              <a:rPr lang="el-GR" i="1" dirty="0"/>
              <a:t>, από τους κορυφαίους εμπειρογνώμονες στον κόσμο στον τομέα της τεχνητής νοημοσύνης, στον Θανάση Τρομπούκη, 22.3.2021, πηγή: https://lab.imedd.org/synentefxi-me-enan-apo-tous-themeliotes-technitis-noimosynis. </a:t>
            </a:r>
          </a:p>
          <a:p>
            <a:endParaRPr lang="el-GR" i="1" dirty="0"/>
          </a:p>
          <a:p>
            <a:pPr algn="just"/>
            <a:r>
              <a:rPr lang="el-GR" b="1" dirty="0"/>
              <a:t>Μπορείτε να εξηγήσετε με απλά λόγια </a:t>
            </a:r>
            <a:r>
              <a:rPr lang="el-GR" b="1" dirty="0">
                <a:solidFill>
                  <a:srgbClr val="C00000"/>
                </a:solidFill>
              </a:rPr>
              <a:t>τι είναι η τεχνητή νοημοσύνη</a:t>
            </a:r>
            <a:r>
              <a:rPr lang="el-GR" b="1" dirty="0"/>
              <a:t> για όσους δεν είμαστε εξοικειωμένοι με την πληροφορική;</a:t>
            </a:r>
          </a:p>
          <a:p>
            <a:pPr algn="just"/>
            <a:r>
              <a:rPr lang="el-GR" b="1" dirty="0"/>
              <a:t> </a:t>
            </a:r>
            <a:r>
              <a:rPr lang="el-GR" dirty="0" err="1"/>
              <a:t>Yoshua</a:t>
            </a:r>
            <a:r>
              <a:rPr lang="el-GR" dirty="0"/>
              <a:t> </a:t>
            </a:r>
            <a:r>
              <a:rPr lang="el-GR" dirty="0" err="1"/>
              <a:t>Bengio</a:t>
            </a:r>
            <a:r>
              <a:rPr lang="el-GR" dirty="0"/>
              <a:t>: Οι άνθρωποι έχουν διανοητικές ικανότητες τις οποίες θα θέλαμε να έχουν και οι υπολογιστές. Ουσιαστικά αυτό είναι που προσπαθεί να καταφέρει η έρευνα στην τεχνητή νοημοσύνη. Έχουμε εξερευνήσει πολλές οδούς προς αυτήν την κατεύθυνση και εδώ θέλω να αναφέρω το εξής. Επειδή ακριβώς προσπαθούμε </a:t>
            </a:r>
            <a:r>
              <a:rPr lang="el-GR" dirty="0">
                <a:solidFill>
                  <a:srgbClr val="C00000"/>
                </a:solidFill>
              </a:rPr>
              <a:t>να δημιουργήσουμε μηχανές που διαθέτουν τέτοιου είδους διανοητικές ικανότητες</a:t>
            </a:r>
            <a:r>
              <a:rPr lang="el-GR" dirty="0"/>
              <a:t>, συχνά αντλούμε </a:t>
            </a:r>
            <a:r>
              <a:rPr lang="el-GR" dirty="0">
                <a:solidFill>
                  <a:srgbClr val="C00000"/>
                </a:solidFill>
              </a:rPr>
              <a:t>έμπνευση από τη νοημοσύνη των ανθρώπων και των ζώων.</a:t>
            </a:r>
          </a:p>
        </p:txBody>
      </p:sp>
    </p:spTree>
    <p:extLst>
      <p:ext uri="{BB962C8B-B14F-4D97-AF65-F5344CB8AC3E}">
        <p14:creationId xmlns:p14="http://schemas.microsoft.com/office/powerpoint/2010/main" val="4272045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FADAE4-6CDC-A4D7-FADD-22800B8E3EC4}"/>
              </a:ext>
            </a:extLst>
          </p:cNvPr>
          <p:cNvSpPr txBox="1"/>
          <p:nvPr/>
        </p:nvSpPr>
        <p:spPr>
          <a:xfrm>
            <a:off x="70691" y="58846"/>
            <a:ext cx="12050618" cy="6740307"/>
          </a:xfrm>
          <a:prstGeom prst="rect">
            <a:avLst/>
          </a:prstGeom>
          <a:noFill/>
        </p:spPr>
        <p:txBody>
          <a:bodyPr wrap="square">
            <a:spAutoFit/>
          </a:bodyPr>
          <a:lstStyle/>
          <a:p>
            <a:r>
              <a:rPr lang="el-GR" sz="2400" b="1" dirty="0"/>
              <a:t>Ερώτημα 2ο (μονάδες 10)</a:t>
            </a:r>
          </a:p>
          <a:p>
            <a:r>
              <a:rPr lang="el-GR" sz="2400" b="1" dirty="0"/>
              <a:t> α. </a:t>
            </a:r>
            <a:r>
              <a:rPr lang="el-GR" sz="2400" dirty="0"/>
              <a:t>Να αξιολογήσεις τον τίτλο του Κειμένου 2 ως προς τη σχέση του με το περιεχόμενο (μονάδες 2) και ως προς την επικοινωνιακή αποτελεσματικότητά του, σε σχέση με την πρόθεση της αρθρογράφου (μονάδες 2). </a:t>
            </a:r>
          </a:p>
          <a:p>
            <a:endParaRPr lang="el-GR" sz="2400" dirty="0"/>
          </a:p>
          <a:p>
            <a:pPr algn="just"/>
            <a:r>
              <a:rPr lang="el-GR" sz="2400" b="1" u="sng" dirty="0"/>
              <a:t>Απάντηση</a:t>
            </a:r>
          </a:p>
          <a:p>
            <a:r>
              <a:rPr lang="el-GR" sz="2400" b="1" dirty="0"/>
              <a:t>α. </a:t>
            </a:r>
            <a:r>
              <a:rPr lang="el-GR" sz="2400" dirty="0"/>
              <a:t>Ο τίτλος του Κειμένου 2 («Στα κοινωνικά δίκτυα οι λέξεις είναι πιο βαριές») </a:t>
            </a:r>
            <a:r>
              <a:rPr lang="el-GR" sz="2400" b="1" dirty="0"/>
              <a:t>συνδέεται στενά με το περιεχόμενο </a:t>
            </a:r>
            <a:r>
              <a:rPr lang="el-GR" sz="2400" dirty="0"/>
              <a:t>του κειμένου δεδομένου ότι το θέμα του είναι οι δυσκολίες και τα εμπόδια κατά την ηλεκτρονική επικοινωνία, καθώς και η επικίνδυνη χρήση της επεξεργασμένης φυσικής γλώσσας από την τεχνητή νοημοσύνη λόγω της αναπαραγωγής των προκαταλήψεων και των ιδεοληψιών από τα ρομπότ. </a:t>
            </a:r>
            <a:r>
              <a:rPr lang="el-GR" sz="2400" b="1" dirty="0"/>
              <a:t>Επικοινωνιακά, ο τίτλος είναι ιδιαίτερα αποτελεσματικός</a:t>
            </a:r>
            <a:r>
              <a:rPr lang="el-GR" sz="2400" dirty="0"/>
              <a:t>, διότι το επίθετο </a:t>
            </a:r>
            <a:r>
              <a:rPr lang="el-GR" sz="2400" b="1" dirty="0"/>
              <a:t>«βαριές»</a:t>
            </a:r>
            <a:r>
              <a:rPr lang="el-GR" sz="2400" dirty="0"/>
              <a:t>, που τίθεται στο τέλος μιας διαπιστωτικής φράσης και χρησιμοποιείται </a:t>
            </a:r>
            <a:r>
              <a:rPr lang="el-GR" sz="2400" b="1" dirty="0"/>
              <a:t>μεταφορικά</a:t>
            </a:r>
            <a:r>
              <a:rPr lang="el-GR" sz="2400" dirty="0"/>
              <a:t>, αποδίδει: α) τη </a:t>
            </a:r>
            <a:r>
              <a:rPr lang="el-GR" sz="2400" dirty="0" err="1"/>
              <a:t>χωροχρονική</a:t>
            </a:r>
            <a:r>
              <a:rPr lang="el-GR" sz="2400" dirty="0"/>
              <a:t> αδυναμία να είμαστε αναλυτικοί και σαφείς κατά την ηλεκτρονική μας επικοινωνία, με αποτέλεσμα οι λέξεις να αποκτούν μεγάλη βαρύτητα χωρίς τα </a:t>
            </a:r>
            <a:r>
              <a:rPr lang="el-GR" sz="2400" dirty="0" err="1"/>
              <a:t>εξωγλωσσικά</a:t>
            </a:r>
            <a:r>
              <a:rPr lang="el-GR" sz="2400" dirty="0"/>
              <a:t> στοιχεία, β) τον ρόλο των λέξεων ως φορέων αναπαραγωγής ιδεοληψιών και προκαταλήψεων στο πλαίσιο της τεχνητής νοημοσύνης. </a:t>
            </a:r>
            <a:r>
              <a:rPr lang="el-GR" sz="2400" b="1" dirty="0"/>
              <a:t>Συνάδει, επομένως, με την πρόθεση της αρθρογράφου να διαπιστώσει, να προειδοποιήσει και να προτείνει τρόπους επίλυσης του προβλήματος.</a:t>
            </a:r>
          </a:p>
        </p:txBody>
      </p:sp>
    </p:spTree>
    <p:extLst>
      <p:ext uri="{BB962C8B-B14F-4D97-AF65-F5344CB8AC3E}">
        <p14:creationId xmlns:p14="http://schemas.microsoft.com/office/powerpoint/2010/main" val="1743619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1CD9C4-A7EC-F839-AF4C-BB706590D062}"/>
              </a:ext>
            </a:extLst>
          </p:cNvPr>
          <p:cNvSpPr txBox="1"/>
          <p:nvPr/>
        </p:nvSpPr>
        <p:spPr>
          <a:xfrm>
            <a:off x="130366" y="169683"/>
            <a:ext cx="11931267" cy="969496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β. </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Να εντοπίσεις τρία παραδείγματα </a:t>
            </a:r>
            <a:r>
              <a:rPr kumimoji="0" lang="el-GR" sz="2400" b="0" i="0" u="none" strike="noStrike" kern="1200" cap="none" spc="0" normalizeH="0" baseline="0" noProof="0" dirty="0" err="1">
                <a:ln>
                  <a:noFill/>
                </a:ln>
                <a:solidFill>
                  <a:prstClr val="black"/>
                </a:solidFill>
                <a:effectLst/>
                <a:uLnTx/>
                <a:uFillTx/>
                <a:latin typeface="Calibri" panose="020F0502020204030204"/>
                <a:ea typeface="+mn-ea"/>
                <a:cs typeface="+mn-cs"/>
              </a:rPr>
              <a:t>συνυποδηλωτικής</a:t>
            </a: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χρήσης της γλώσσας στην πρώτη παράγραφο του Κειμένου 2 (μονάδες 3) και να εξηγήσεις την επικοινωνιακή τους λειτουργικότητα σε κάθε περίπτωση (μονάδες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Απάντηση</a:t>
            </a: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t>β. </a:t>
            </a:r>
            <a:r>
              <a:rPr lang="el-GR" sz="2400" dirty="0"/>
              <a:t>Περιπτώσεις </a:t>
            </a:r>
            <a:r>
              <a:rPr lang="el-GR" sz="2400" dirty="0" err="1"/>
              <a:t>συνυποδηλωτικής</a:t>
            </a:r>
            <a:r>
              <a:rPr lang="el-GR" sz="2400" dirty="0"/>
              <a:t> χρήσης της γλώσσας στην πρώτη παράγραφο του Κειμένου 2 και η επικοινωνιακή τους λειτουργικότητα:</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dirty="0"/>
              <a:t> • </a:t>
            </a:r>
            <a:r>
              <a:rPr lang="el-GR" sz="2400" b="1" i="1" dirty="0"/>
              <a:t>την εύγλωττη γλώσσα του σώματος</a:t>
            </a:r>
            <a:r>
              <a:rPr lang="el-GR" sz="2400" dirty="0"/>
              <a:t>: με τη </a:t>
            </a:r>
            <a:r>
              <a:rPr lang="el-GR" sz="2400" dirty="0" err="1"/>
              <a:t>συνυποδήλωση</a:t>
            </a:r>
            <a:r>
              <a:rPr lang="el-GR" sz="2400" dirty="0"/>
              <a:t> «γλώσσα του σώματος», που συνοδεύεται από το πλεοναστικό επίθετο «εύγλωττη», συγκεφαλαιώνονται τα </a:t>
            </a:r>
            <a:r>
              <a:rPr lang="el-GR" sz="2400" dirty="0" err="1"/>
              <a:t>εξωγλωσσικά</a:t>
            </a:r>
            <a:r>
              <a:rPr lang="el-GR" sz="2400" dirty="0"/>
              <a:t> στοιχεία και υπογραμμίζεται ο ουσιαστικός ρόλος τους στην επικοινωνία, καθώς συνιστούν μια συνοδευτική της γλώσσας «γλώσσα», η οποία χάνεται κατά την ηλεκτρονική επαφή των ανθρώπων στα κοινωνικά δίκτυα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dirty="0"/>
              <a:t>• </a:t>
            </a:r>
            <a:r>
              <a:rPr lang="el-GR" sz="2400" b="1" i="1" dirty="0"/>
              <a:t>Φορτίζουμε τις έννοιες με την υποκειμενική προσέγγιση του πραγματικού</a:t>
            </a:r>
            <a:r>
              <a:rPr lang="el-GR" sz="2400" dirty="0"/>
              <a:t>: με μια μεταφορά από τον χώρο των συσκευών, με τον οποίο έχει μεγάλη εξοικείωση ο σύγχρονος αναγνώστης, η αρθρογράφος υπογραμμίζει δίσημα την απόδοση φόρτισης, αλλά και φορτίου-βάρους στις λέξεις κατά την ηλεκτρονική επικοινωνία, καθώς αδυνατούμε να τις αναλύσουμε και να τις διασαφηνίσουμε</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dirty="0"/>
              <a:t> </a:t>
            </a: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0499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E8D779-F202-ABB0-D5CB-7BDA85162F9B}"/>
              </a:ext>
            </a:extLst>
          </p:cNvPr>
          <p:cNvSpPr txBox="1"/>
          <p:nvPr/>
        </p:nvSpPr>
        <p:spPr>
          <a:xfrm>
            <a:off x="141383" y="428178"/>
            <a:ext cx="11909233" cy="6001643"/>
          </a:xfrm>
          <a:prstGeom prst="rect">
            <a:avLst/>
          </a:prstGeom>
          <a:noFill/>
        </p:spPr>
        <p:txBody>
          <a:bodyPr wrap="square">
            <a:spAutoFit/>
          </a:bodyPr>
          <a:lstStyle/>
          <a:p>
            <a:r>
              <a:rPr lang="el-GR" sz="2400" dirty="0"/>
              <a:t>• </a:t>
            </a:r>
            <a:r>
              <a:rPr lang="el-GR" sz="2400" b="1" i="1" dirty="0"/>
              <a:t>τις ποτίζουμε με προσωπικές δοξασίες, ιδεολογίες</a:t>
            </a:r>
            <a:r>
              <a:rPr lang="el-GR" sz="2400" dirty="0"/>
              <a:t>: με τη μεταφορική χρήση του ρήματος «ποτίζω» η αρθρογράφος τονίζει τη σε βάθος σηματοδότηση των λέξεων με προσωπικές δοξασίες και ιδεολογίες έτσι ώστε να ενισχύεται η υποκειμενικότητα και η αλλαγή των όρων επικοινωνίας στα δίκτυα </a:t>
            </a:r>
          </a:p>
          <a:p>
            <a:r>
              <a:rPr lang="el-GR" sz="2400" dirty="0"/>
              <a:t>•</a:t>
            </a:r>
            <a:r>
              <a:rPr lang="el-GR" sz="2400" i="1" dirty="0"/>
              <a:t> </a:t>
            </a:r>
            <a:r>
              <a:rPr lang="el-GR" sz="2400" b="1" i="1" dirty="0"/>
              <a:t>Και προκύπτει ένα κουβάρι συγχύσεων και παρεξηγήσεων</a:t>
            </a:r>
            <a:r>
              <a:rPr lang="el-GR" sz="2400" dirty="0"/>
              <a:t>: η μεταφορά δηλώνει τον φαύλο κύκλο της προβληματικής επικοινωνίας στα δίκτυα και την αδυναμία επίλυσης των προβλημάτων της </a:t>
            </a:r>
          </a:p>
          <a:p>
            <a:r>
              <a:rPr lang="el-GR" sz="2400" dirty="0"/>
              <a:t>• </a:t>
            </a:r>
            <a:r>
              <a:rPr lang="el-GR" sz="2400" b="1" i="1" dirty="0"/>
              <a:t>μια Βαβέλ ασυντόνιστων φωνών</a:t>
            </a:r>
            <a:r>
              <a:rPr lang="el-GR" sz="2400" dirty="0"/>
              <a:t>: η μεταφορά, παρμένη από την Παλαιά Διαθήκη, αποτυπώνει με έμφαση την αναποτελεσματική διαδικτυακή επικοινωνία, καθώς ο καθένας μιλά «τη δική του γλώσσα»</a:t>
            </a:r>
          </a:p>
          <a:p>
            <a:r>
              <a:rPr lang="el-GR" sz="2400" b="1" dirty="0"/>
              <a:t> • </a:t>
            </a:r>
            <a:r>
              <a:rPr lang="el-GR" sz="2400" b="1" i="1" dirty="0"/>
              <a:t>που στενεύουν και θολώνουν έναν κόσμο γεμάτο χαρακώματα</a:t>
            </a:r>
            <a:r>
              <a:rPr lang="el-GR" sz="2400" dirty="0"/>
              <a:t>: η μεταφορική παρουσίαση των διαδικτυακής επικοινωνίας ως «κόσμου γεμάτου χαρακώματα» συνδυάζεται με το δίσημο της λέξης «χαρακώματα»: η διαδικτυακή επικοινωνία είναι γεμάτη «χαρακώματα», δηλαδή γραμμές τραβηγμένες με τον χάρακα, άρα όρια και περιχαρακώσεις των ανθρώπων, αλλά και «χαρακώματα», δηλαδή τάφρους όπου περιχαρακώνεται ο καθένας στον «πόλεμο» με τον άλλον κ.λπ.</a:t>
            </a:r>
          </a:p>
        </p:txBody>
      </p:sp>
    </p:spTree>
    <p:extLst>
      <p:ext uri="{BB962C8B-B14F-4D97-AF65-F5344CB8AC3E}">
        <p14:creationId xmlns:p14="http://schemas.microsoft.com/office/powerpoint/2010/main" val="613269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52120E-9B16-C828-ADA8-ED480BAAF416}"/>
              </a:ext>
            </a:extLst>
          </p:cNvPr>
          <p:cNvSpPr txBox="1"/>
          <p:nvPr/>
        </p:nvSpPr>
        <p:spPr>
          <a:xfrm>
            <a:off x="130366" y="198304"/>
            <a:ext cx="11931268" cy="821763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Ερώτημα 3ο (μονάδες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rPr>
              <a:t> Στο Κείμενο 2 η αρθρογράφος χρησιμοποιεί επανειλημμένα ερωτήσεις. Να εντοπίσεις τα σχετικά χωρία (μονάδες 4) και να αιτιολογήσεις τις συγκεκριμένες επιλογές της σε επίπεδο περιεχομένου, ύφους και δομής του κειμένου (μονάδες 6).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a:defRPr/>
            </a:pP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Απάντηση</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dirty="0"/>
              <a:t>Ερωτήσεις που αξιοποιούνται στο Κείμενο 2 και η λειτουργία τους:</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dirty="0"/>
              <a:t> • </a:t>
            </a:r>
            <a:r>
              <a:rPr lang="el-GR" sz="2400" b="1" i="1" dirty="0"/>
              <a:t>Ποια είναι η σχέση λόγου … και την ιδεοληψία;: </a:t>
            </a:r>
            <a:r>
              <a:rPr lang="el-GR" sz="2400" dirty="0"/>
              <a:t>Η αρθρογράφος παραθέτει τα ερωτήματα που έφερε στο προσκήνιο η επεξεργασία της φυσικής γλώσσας στο πλαίσιο της αξιοποίησής της για την τεχνητή νοημοσύνη. Με την απαρίθμηση των ρητορικών αυτών ερωτημάτων καταδεικνύεται με έμφαση ότι η προβληματική της τεχνητής νοημοσύνης ξεπερνά την τεχνολογία και γίνεται ηθική, κοινωνική, πολιτική, πράγμα που </a:t>
            </a:r>
            <a:r>
              <a:rPr lang="el-GR" sz="2400" dirty="0" err="1"/>
              <a:t>κινητοποεί</a:t>
            </a:r>
            <a:r>
              <a:rPr lang="el-GR" sz="2400" dirty="0"/>
              <a:t> τον προβληματισμό του αναγνώστη και το αίσθημα ευθύνης του. Δομικά τα ερωτήματα και δη το τελευταίο χρησιμεύουν ως γέφυρα μετάβασης στις διαπιστώσεις της επόμενης παραγράφου</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762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D678B6-EF0B-E247-23EC-E93BFB54027F}"/>
              </a:ext>
            </a:extLst>
          </p:cNvPr>
          <p:cNvSpPr txBox="1"/>
          <p:nvPr/>
        </p:nvSpPr>
        <p:spPr>
          <a:xfrm>
            <a:off x="99152" y="253388"/>
            <a:ext cx="12092848" cy="63709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dirty="0"/>
              <a:t> • </a:t>
            </a:r>
            <a:r>
              <a:rPr lang="el-GR" sz="2400" b="1" i="1" dirty="0"/>
              <a:t>Πώς θα αποκωδικοποιήσει … ανθρώπινες αξίες;: </a:t>
            </a:r>
            <a:r>
              <a:rPr lang="el-GR" sz="2400" dirty="0"/>
              <a:t>τα δύο ερωτήματα που τοποθετούνται στον επίλογο του άρθρου, αναδεικνύουν με έμφαση το πρόβλημα προς επίλυση, δηλαδή το πώς θα εμφυσήσουμε ανθρωπισμό στη μηχανή, ώστε να ακολουθήσουν, ως απαντήσεις, οι προτάσεις της αρθρογράφου για διαφοροποίηση των αντιλήψεών μας που θα «μεταφέρουμε» στα ρομπότ. Η δομική τους λειτουργία και επικοινωνιακή αποτελεσματικότητα στον επίλογο του κειμένου είναι να συμβάλουν στον </a:t>
            </a:r>
            <a:r>
              <a:rPr lang="el-GR" sz="2400" dirty="0" err="1"/>
              <a:t>αναστοχασμό</a:t>
            </a:r>
            <a:r>
              <a:rPr lang="el-GR" sz="2400" dirty="0"/>
              <a:t> και στον </a:t>
            </a:r>
            <a:r>
              <a:rPr lang="el-GR" sz="2400" dirty="0" err="1"/>
              <a:t>μεταναγνωστικό</a:t>
            </a:r>
            <a:r>
              <a:rPr lang="el-GR" sz="2400" dirty="0"/>
              <a:t> προβληματισμό του αναγνώστη, με τρόπο που κεντρίζεται το ενδιαφέρον του. Με την παρουσία τους στην αρχή του επιλόγου το ύφος του λόγου γίνεται πιο στοχαστικό, όπως είναι και στο σύνολο του κειμένου.</a:t>
            </a: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9472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26E2AB-696E-CE6E-9854-32526DFB496B}"/>
              </a:ext>
            </a:extLst>
          </p:cNvPr>
          <p:cNvSpPr txBox="1"/>
          <p:nvPr/>
        </p:nvSpPr>
        <p:spPr>
          <a:xfrm>
            <a:off x="3048000" y="0"/>
            <a:ext cx="6096000" cy="7063472"/>
          </a:xfrm>
          <a:prstGeom prst="rect">
            <a:avLst/>
          </a:prstGeom>
          <a:noFill/>
        </p:spPr>
        <p:txBody>
          <a:bodyPr wrap="square">
            <a:spAutoFit/>
          </a:bodyPr>
          <a:lstStyle/>
          <a:p>
            <a:pPr algn="ctr"/>
            <a:r>
              <a:rPr lang="el-GR" sz="2400" b="1" dirty="0"/>
              <a:t>Κείμενο 3</a:t>
            </a:r>
          </a:p>
          <a:p>
            <a:pPr algn="ctr"/>
            <a:r>
              <a:rPr lang="el-GR" sz="2200" i="1" dirty="0"/>
              <a:t>Το ποίημα είναι της Τασούλας Καραγεωργίου, από τη συλλογή «Το Μετρό», εκδόσεις Κέδρος, Αθήνα, 2004.</a:t>
            </a:r>
          </a:p>
          <a:p>
            <a:pPr algn="ctr"/>
            <a:r>
              <a:rPr lang="el-GR" sz="2300" b="1" dirty="0"/>
              <a:t>Για ένα νεύμα</a:t>
            </a:r>
          </a:p>
          <a:p>
            <a:r>
              <a:rPr lang="el-GR" sz="2300" dirty="0"/>
              <a:t>                                                      Στον Γιάννη </a:t>
            </a:r>
            <a:r>
              <a:rPr lang="el-GR" sz="2300" dirty="0" err="1"/>
              <a:t>Πατίλη</a:t>
            </a:r>
            <a:endParaRPr lang="el-GR" sz="2300" dirty="0"/>
          </a:p>
          <a:p>
            <a:r>
              <a:rPr lang="el-GR" sz="2300" dirty="0"/>
              <a:t>Ωραία θα ήταν, Γιάννη, να με έβλεπες</a:t>
            </a:r>
          </a:p>
          <a:p>
            <a:r>
              <a:rPr lang="el-GR" sz="2300" dirty="0"/>
              <a:t>έστω και </a:t>
            </a:r>
            <a:r>
              <a:rPr lang="el-GR" sz="2300" dirty="0">
                <a:solidFill>
                  <a:srgbClr val="800000"/>
                </a:solidFill>
              </a:rPr>
              <a:t>για ένα νεύμα</a:t>
            </a:r>
          </a:p>
          <a:p>
            <a:r>
              <a:rPr lang="el-GR" sz="2300" dirty="0"/>
              <a:t>– </a:t>
            </a:r>
            <a:r>
              <a:rPr lang="el-GR" sz="2300" dirty="0">
                <a:solidFill>
                  <a:srgbClr val="800000"/>
                </a:solidFill>
              </a:rPr>
              <a:t>δε λέω για βλέμμα</a:t>
            </a:r>
            <a:r>
              <a:rPr lang="el-GR" sz="2300" dirty="0"/>
              <a:t>,</a:t>
            </a:r>
          </a:p>
          <a:p>
            <a:r>
              <a:rPr lang="el-GR" sz="2300" dirty="0"/>
              <a:t>φεύγει γρήγορα ο συρμός,</a:t>
            </a:r>
          </a:p>
          <a:p>
            <a:r>
              <a:rPr lang="el-GR" sz="2300" dirty="0"/>
              <a:t>τα μάτια θέλουν χρόνο –</a:t>
            </a:r>
          </a:p>
          <a:p>
            <a:r>
              <a:rPr lang="el-GR" sz="2300" dirty="0"/>
              <a:t>μα για ένα νεύμα; είμαι εδώ με γένια που μεγάλωσαν.</a:t>
            </a:r>
          </a:p>
          <a:p>
            <a:endParaRPr lang="el-GR" sz="2300" dirty="0"/>
          </a:p>
          <a:p>
            <a:r>
              <a:rPr lang="el-GR" sz="2300" dirty="0"/>
              <a:t>Τίποτα, </a:t>
            </a:r>
            <a:r>
              <a:rPr lang="el-GR" sz="2300" dirty="0">
                <a:solidFill>
                  <a:srgbClr val="800000"/>
                </a:solidFill>
              </a:rPr>
              <a:t>εσύ</a:t>
            </a:r>
            <a:r>
              <a:rPr lang="el-GR" sz="2300" dirty="0"/>
              <a:t>·</a:t>
            </a:r>
          </a:p>
          <a:p>
            <a:r>
              <a:rPr lang="el-GR" sz="2300" dirty="0"/>
              <a:t>στην αποβάθρα ακίνητος·</a:t>
            </a:r>
          </a:p>
          <a:p>
            <a:endParaRPr lang="el-GR" sz="2300" dirty="0"/>
          </a:p>
          <a:p>
            <a:r>
              <a:rPr lang="el-GR" sz="2300" dirty="0"/>
              <a:t>Θα </a:t>
            </a:r>
            <a:r>
              <a:rPr lang="el-GR" sz="2300" dirty="0">
                <a:solidFill>
                  <a:srgbClr val="800000"/>
                </a:solidFill>
              </a:rPr>
              <a:t>το ‘χεις </a:t>
            </a:r>
            <a:r>
              <a:rPr lang="el-GR" sz="2300" dirty="0"/>
              <a:t>μάλλον λερωμένο το μαντίλι σου</a:t>
            </a:r>
          </a:p>
          <a:p>
            <a:r>
              <a:rPr lang="el-GR" sz="2300" dirty="0"/>
              <a:t> στην ξενιτιά της πόλης.</a:t>
            </a:r>
          </a:p>
          <a:p>
            <a:endParaRPr lang="el-GR" dirty="0"/>
          </a:p>
        </p:txBody>
      </p:sp>
      <p:sp>
        <p:nvSpPr>
          <p:cNvPr id="4" name="Φυσαλίδα ομιλίας: Ορθογώνιο με στρογγυλεμένες γωνίες 3">
            <a:extLst>
              <a:ext uri="{FF2B5EF4-FFF2-40B4-BE49-F238E27FC236}">
                <a16:creationId xmlns:a16="http://schemas.microsoft.com/office/drawing/2014/main" id="{542BD9CB-D00A-A41B-D836-07602133FD80}"/>
              </a:ext>
            </a:extLst>
          </p:cNvPr>
          <p:cNvSpPr/>
          <p:nvPr/>
        </p:nvSpPr>
        <p:spPr>
          <a:xfrm>
            <a:off x="7915619" y="2256255"/>
            <a:ext cx="2456762" cy="1454227"/>
          </a:xfrm>
          <a:prstGeom prst="wedgeRoundRectCallout">
            <a:avLst/>
          </a:prstGeom>
          <a:solidFill>
            <a:srgbClr val="EDAF7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t>Εξαιτίας του γρήγορου ρυθμού ζωής των μεγαλουπόλεων, δεν προλαβαίνει ούτε ένα βλέμμα</a:t>
            </a:r>
          </a:p>
        </p:txBody>
      </p:sp>
      <p:sp>
        <p:nvSpPr>
          <p:cNvPr id="2" name="Βέλος: Καμπύλο προς τα δεξιά 1">
            <a:extLst>
              <a:ext uri="{FF2B5EF4-FFF2-40B4-BE49-F238E27FC236}">
                <a16:creationId xmlns:a16="http://schemas.microsoft.com/office/drawing/2014/main" id="{D537160A-3B55-4FD6-C60E-23AE69E23FA8}"/>
              </a:ext>
            </a:extLst>
          </p:cNvPr>
          <p:cNvSpPr/>
          <p:nvPr/>
        </p:nvSpPr>
        <p:spPr>
          <a:xfrm>
            <a:off x="2235200" y="4399280"/>
            <a:ext cx="731520" cy="904240"/>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5" name="TextBox 4">
            <a:extLst>
              <a:ext uri="{FF2B5EF4-FFF2-40B4-BE49-F238E27FC236}">
                <a16:creationId xmlns:a16="http://schemas.microsoft.com/office/drawing/2014/main" id="{9C457A7C-3995-01B2-0ED1-974AF7BC3EDE}"/>
              </a:ext>
            </a:extLst>
          </p:cNvPr>
          <p:cNvSpPr txBox="1"/>
          <p:nvPr/>
        </p:nvSpPr>
        <p:spPr>
          <a:xfrm>
            <a:off x="1193311" y="4541520"/>
            <a:ext cx="1574800" cy="369332"/>
          </a:xfrm>
          <a:prstGeom prst="rect">
            <a:avLst/>
          </a:prstGeom>
          <a:noFill/>
        </p:spPr>
        <p:txBody>
          <a:bodyPr wrap="square" rtlCol="0">
            <a:spAutoFit/>
          </a:bodyPr>
          <a:lstStyle/>
          <a:p>
            <a:r>
              <a:rPr lang="el-GR" dirty="0"/>
              <a:t>αντίθεση</a:t>
            </a:r>
          </a:p>
        </p:txBody>
      </p:sp>
    </p:spTree>
    <p:extLst>
      <p:ext uri="{BB962C8B-B14F-4D97-AF65-F5344CB8AC3E}">
        <p14:creationId xmlns:p14="http://schemas.microsoft.com/office/powerpoint/2010/main" val="305070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A3A9C3-70E4-A274-9B1B-3D09987BC896}"/>
              </a:ext>
            </a:extLst>
          </p:cNvPr>
          <p:cNvSpPr txBox="1"/>
          <p:nvPr/>
        </p:nvSpPr>
        <p:spPr>
          <a:xfrm>
            <a:off x="127000" y="243512"/>
            <a:ext cx="11938000" cy="6370975"/>
          </a:xfrm>
          <a:prstGeom prst="rect">
            <a:avLst/>
          </a:prstGeom>
          <a:noFill/>
        </p:spPr>
        <p:txBody>
          <a:bodyPr wrap="square">
            <a:spAutoFit/>
          </a:bodyPr>
          <a:lstStyle/>
          <a:p>
            <a:r>
              <a:rPr lang="el-GR" sz="2400" b="1" dirty="0"/>
              <a:t>ΘΕΜΑ 3 (μονάδες 15)</a:t>
            </a:r>
          </a:p>
          <a:p>
            <a:r>
              <a:rPr lang="el-GR" sz="2400" b="1" dirty="0"/>
              <a:t> </a:t>
            </a:r>
            <a:r>
              <a:rPr lang="el-GR" sz="2400" dirty="0"/>
              <a:t>Στο Κείμενο 3 το ποιητικό υποκείμενο επιζητά «ένα νεύμα» από τον Άλλο καθώς περνά ο συρμός του μετρό. Να παρουσιάσεις τα χαρακτηριστικά της επικοινωνίας μέσα στην πόλη, όπως προκύπτουν από το ποίημα, κάνοντας αναφορά σε τρεις </a:t>
            </a:r>
            <a:r>
              <a:rPr lang="el-GR" sz="2400" dirty="0" err="1"/>
              <a:t>κειμενικούς</a:t>
            </a:r>
            <a:r>
              <a:rPr lang="el-GR" sz="2400" dirty="0"/>
              <a:t> δείκτες που τα καθιστούν ευκρινέστερα. Ποια είναι η προσωπική σου άποψη για την ανθρώπινη επικοινωνία στο χώρο της μεγαλούπολης; (150-200 λέξεις) </a:t>
            </a:r>
          </a:p>
          <a:p>
            <a:endParaRPr lang="el-GR" sz="2400" dirty="0"/>
          </a:p>
          <a:p>
            <a:r>
              <a:rPr lang="el-GR" sz="2400" b="1" u="sng" dirty="0"/>
              <a:t>Ενδεικτικοί άξονες της απάντησης: </a:t>
            </a:r>
          </a:p>
          <a:p>
            <a:r>
              <a:rPr lang="el-GR" sz="2400" dirty="0"/>
              <a:t>Αποτυπώνοντας την επικοινωνία των ανθρώπων της πόλης, το κείμενο είναι μια έκκληση σε β΄ ενικό πρόσωπο προς τον Άλλο, τον φίλο Γιάννη – τον Γιάννη </a:t>
            </a:r>
            <a:r>
              <a:rPr lang="el-GR" sz="2400" dirty="0" err="1"/>
              <a:t>Πατίλη</a:t>
            </a:r>
            <a:r>
              <a:rPr lang="el-GR" sz="2400" dirty="0"/>
              <a:t>, στον οποίο είναι αφιερωμένο – τον κάθε φίλο. Είναι μια έκκληση «για ένα νεύμα», έναν χαιρετισμό καθώς περνά ο συρμός του μετρό, μια και ο άνθρωπος της μεγαλούπολης δεν έχει χρόνο να αφιερώσει στον συνάνθρωπό του, ούτε καν να τον κοιτάξει («τα μάτια θέλουν χρόνο»). Το ποιητικό υποκείμενο περιμένει υπομονετικά τη γνήσια επικοινωνία, την ανταπόκριση του Άλλου («είμαι εδώ με γένια που μεγάλωσαν»), που όμως δεν έρχεται («Τίποτα, εσύ∙ / στην αποβάθρα ακίνητος»). Και έτσι εικάζει ότι ο φίλος «ξενιτεύτηκε» μέσα στην πόλη, αλλοτριώθηκε, έγινε «ξένος» («Θα το ‘χεις μάλλον… της πόλης»).</a:t>
            </a:r>
          </a:p>
        </p:txBody>
      </p:sp>
    </p:spTree>
    <p:extLst>
      <p:ext uri="{BB962C8B-B14F-4D97-AF65-F5344CB8AC3E}">
        <p14:creationId xmlns:p14="http://schemas.microsoft.com/office/powerpoint/2010/main" val="3184574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FB5992-D771-1310-4420-A54AA2E6A3DA}"/>
              </a:ext>
            </a:extLst>
          </p:cNvPr>
          <p:cNvSpPr txBox="1"/>
          <p:nvPr/>
        </p:nvSpPr>
        <p:spPr>
          <a:xfrm>
            <a:off x="638978" y="319489"/>
            <a:ext cx="11303306" cy="6001643"/>
          </a:xfrm>
          <a:prstGeom prst="rect">
            <a:avLst/>
          </a:prstGeom>
          <a:noFill/>
        </p:spPr>
        <p:txBody>
          <a:bodyPr wrap="square">
            <a:spAutoFit/>
          </a:bodyPr>
          <a:lstStyle/>
          <a:p>
            <a:r>
              <a:rPr lang="el-GR" sz="2400" b="1" u="sng" dirty="0" err="1"/>
              <a:t>Κειμενικοί</a:t>
            </a:r>
            <a:r>
              <a:rPr lang="el-GR" sz="2400" b="1" u="sng" dirty="0"/>
              <a:t> δείκτες που αξιοποιούνται:</a:t>
            </a:r>
          </a:p>
          <a:p>
            <a:endParaRPr lang="el-GR" sz="2400" b="1" u="sng" dirty="0"/>
          </a:p>
          <a:p>
            <a:r>
              <a:rPr lang="el-GR" sz="2400" dirty="0"/>
              <a:t>• Δεύτερο ρηματικό πρόσωπο που δίνει στο ποίημα τον χαρακτήρα της έκκλησης και</a:t>
            </a:r>
          </a:p>
          <a:p>
            <a:r>
              <a:rPr lang="el-GR" sz="2400" dirty="0"/>
              <a:t>της έμμεσης, χαμηλότονης διαμαρτυρίας</a:t>
            </a:r>
          </a:p>
          <a:p>
            <a:r>
              <a:rPr lang="el-GR" sz="2400" dirty="0"/>
              <a:t>• Ασύνδετο σχήμα ως αποτύπωση της βιασύνης με την οποία συμβαίνουν όλα στην</a:t>
            </a:r>
          </a:p>
          <a:p>
            <a:r>
              <a:rPr lang="el-GR" sz="2400" dirty="0"/>
              <a:t>πόλη: – δε λέω για βλέμμα, / φεύγει γρήγορα ο συρμός, / τα μάτια θέλουν χρόνο –</a:t>
            </a:r>
          </a:p>
          <a:p>
            <a:r>
              <a:rPr lang="el-GR" sz="2400" dirty="0"/>
              <a:t>• </a:t>
            </a:r>
            <a:r>
              <a:rPr lang="el-GR" sz="2400" dirty="0" err="1"/>
              <a:t>Συνυποδήλωση</a:t>
            </a:r>
            <a:r>
              <a:rPr lang="el-GR" sz="2400" dirty="0"/>
              <a:t>: τα μάτια θέλουν χρόνο</a:t>
            </a:r>
          </a:p>
          <a:p>
            <a:r>
              <a:rPr lang="el-GR" sz="2400" dirty="0"/>
              <a:t>• </a:t>
            </a:r>
            <a:r>
              <a:rPr lang="el-GR" sz="2400" dirty="0" err="1"/>
              <a:t>Συνυποδήλωση</a:t>
            </a:r>
            <a:r>
              <a:rPr lang="el-GR" sz="2400" dirty="0"/>
              <a:t>: Θα το ‘χεις μάλλον λερωμένο το μαντίλι σου / στην ξενιτιά της</a:t>
            </a:r>
          </a:p>
          <a:p>
            <a:r>
              <a:rPr lang="el-GR" sz="2400" dirty="0"/>
              <a:t>πόλης</a:t>
            </a:r>
          </a:p>
          <a:p>
            <a:r>
              <a:rPr lang="el-GR" sz="2400" dirty="0"/>
              <a:t>• Αντίθεση της πρώτης με τη δεύτερη στροφή του ποιήματος κ.ά.</a:t>
            </a:r>
          </a:p>
          <a:p>
            <a:endParaRPr lang="el-GR" sz="2400" dirty="0"/>
          </a:p>
          <a:p>
            <a:r>
              <a:rPr lang="el-GR" sz="2400" dirty="0"/>
              <a:t>Οποιαδήποτε διαπίστωση από τους/τις μαθητές/-</a:t>
            </a:r>
            <a:r>
              <a:rPr lang="el-GR" sz="2400" dirty="0" err="1"/>
              <a:t>τριες</a:t>
            </a:r>
            <a:r>
              <a:rPr lang="el-GR" sz="2400" dirty="0"/>
              <a:t> θεωρείται αποδεκτή, εφόσον</a:t>
            </a:r>
          </a:p>
          <a:p>
            <a:r>
              <a:rPr lang="el-GR" sz="2400" dirty="0"/>
              <a:t>μπορεί να συσχετιστεί/ τεκμηριωθεί με στοιχεία/ χωρία του κειμένου, χωρίς να δίνεται </a:t>
            </a:r>
            <a:r>
              <a:rPr lang="el-GR" sz="2400" dirty="0" err="1"/>
              <a:t>μετρόπο</a:t>
            </a:r>
            <a:r>
              <a:rPr lang="el-GR" sz="2400" dirty="0"/>
              <a:t> αυθαίρετο.</a:t>
            </a:r>
          </a:p>
          <a:p>
            <a:r>
              <a:rPr lang="el-GR" sz="2400" dirty="0"/>
              <a:t>Η απάντηση στο τρίτο ζητούμενο είναι ελεύθερη, ανάλογα με τις προσωπικές απόψεις και επιλογές των μαθητών/-τριών.</a:t>
            </a:r>
          </a:p>
        </p:txBody>
      </p:sp>
    </p:spTree>
    <p:extLst>
      <p:ext uri="{BB962C8B-B14F-4D97-AF65-F5344CB8AC3E}">
        <p14:creationId xmlns:p14="http://schemas.microsoft.com/office/powerpoint/2010/main" val="105410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FE2B363-6996-1471-D163-A0948C742E64}"/>
              </a:ext>
            </a:extLst>
          </p:cNvPr>
          <p:cNvSpPr>
            <a:spLocks noGrp="1"/>
          </p:cNvSpPr>
          <p:nvPr>
            <p:ph idx="1"/>
          </p:nvPr>
        </p:nvSpPr>
        <p:spPr>
          <a:xfrm>
            <a:off x="110169" y="209320"/>
            <a:ext cx="11876183" cy="6356733"/>
          </a:xfrm>
        </p:spPr>
        <p:txBody>
          <a:bodyPr>
            <a:normAutofit/>
          </a:bodyPr>
          <a:lstStyle/>
          <a:p>
            <a:pPr marL="0" indent="0" algn="just">
              <a:buNone/>
            </a:pPr>
            <a:r>
              <a:rPr lang="el-GR" sz="2400" dirty="0"/>
              <a:t> </a:t>
            </a:r>
            <a:r>
              <a:rPr lang="el-GR" sz="2400" b="1" dirty="0"/>
              <a:t>Γιατί διστάζουμε να εξαντλήσουμε όλες τις δυνατότητες που προσφέρει η τεχνητή νοημοσύνη ώστε να βοηθήσουμε την ανθρωπότητα;</a:t>
            </a:r>
          </a:p>
          <a:p>
            <a:pPr marL="0" indent="0" algn="just">
              <a:buNone/>
            </a:pPr>
            <a:r>
              <a:rPr lang="el-GR" sz="2400" dirty="0"/>
              <a:t>Αρχικά, η τεχνογνωσία και τα κεφάλαια που απαιτούνται για την ανάπτυξη χρήσιμων εφαρμογών τεχνητής νοημοσύνης είναι </a:t>
            </a:r>
            <a:r>
              <a:rPr lang="el-GR" sz="2400" dirty="0">
                <a:solidFill>
                  <a:srgbClr val="C00000"/>
                </a:solidFill>
              </a:rPr>
              <a:t>συγκεντρωμένα σε ελάχιστα μέρη του κόσμου</a:t>
            </a:r>
            <a:r>
              <a:rPr lang="el-GR" sz="2400" dirty="0"/>
              <a:t>. </a:t>
            </a:r>
            <a:r>
              <a:rPr lang="el-GR" sz="2400" dirty="0">
                <a:solidFill>
                  <a:srgbClr val="C00000"/>
                </a:solidFill>
              </a:rPr>
              <a:t>Πρέπει</a:t>
            </a:r>
            <a:r>
              <a:rPr lang="el-GR" sz="2400" dirty="0"/>
              <a:t> λοιπόν να φροντίσουμε να υπάρξει </a:t>
            </a:r>
            <a:r>
              <a:rPr lang="el-GR" sz="2400" dirty="0">
                <a:solidFill>
                  <a:srgbClr val="C00000"/>
                </a:solidFill>
              </a:rPr>
              <a:t>εκδημοκρατισμός αυτής της γνώσης </a:t>
            </a:r>
            <a:r>
              <a:rPr lang="el-GR" sz="2400" dirty="0"/>
              <a:t>και να </a:t>
            </a:r>
            <a:r>
              <a:rPr lang="el-GR" sz="2400" dirty="0">
                <a:solidFill>
                  <a:srgbClr val="C00000"/>
                </a:solidFill>
              </a:rPr>
              <a:t>διευκολυνθεί η πρόσβαση </a:t>
            </a:r>
            <a:r>
              <a:rPr lang="el-GR" sz="2400" dirty="0"/>
              <a:t>σε κάποια από τα παραγόμενα σύνολα δεδομένων. Πρόκειται για ένα </a:t>
            </a:r>
            <a:r>
              <a:rPr lang="el-GR" sz="2400" dirty="0">
                <a:solidFill>
                  <a:srgbClr val="C00000"/>
                </a:solidFill>
              </a:rPr>
              <a:t>μεγάλο πρόβλημα στον τομέα της υγείας</a:t>
            </a:r>
            <a:r>
              <a:rPr lang="el-GR" sz="2400" dirty="0"/>
              <a:t>, είτε επειδή τα δεδομένα παράγονται σε </a:t>
            </a:r>
            <a:r>
              <a:rPr lang="el-GR" sz="2400" dirty="0">
                <a:solidFill>
                  <a:srgbClr val="C00000"/>
                </a:solidFill>
              </a:rPr>
              <a:t>εταιρείες που τα αποκρύπτουν </a:t>
            </a:r>
            <a:r>
              <a:rPr lang="el-GR" sz="2400" dirty="0"/>
              <a:t>για να έχουν ανταγωνιστικό πλεονέκτημα, είτε για </a:t>
            </a:r>
            <a:r>
              <a:rPr lang="el-GR" sz="2400" dirty="0">
                <a:solidFill>
                  <a:srgbClr val="C00000"/>
                </a:solidFill>
              </a:rPr>
              <a:t>λόγους απορρήτου</a:t>
            </a:r>
            <a:r>
              <a:rPr lang="el-GR" sz="2400" dirty="0"/>
              <a:t>. Επίσης, απαιτείται </a:t>
            </a:r>
            <a:r>
              <a:rPr lang="el-GR" sz="2400" dirty="0">
                <a:solidFill>
                  <a:srgbClr val="C00000"/>
                </a:solidFill>
              </a:rPr>
              <a:t>η παροχή ευρύτερης εκπαίδευσης παγκοσμίως</a:t>
            </a:r>
            <a:r>
              <a:rPr lang="el-GR" sz="2400" dirty="0"/>
              <a:t>, ιδίως στον τομέα της τεχνητής νοημοσύνης, έτσι ώστε να μπορούν οι νέοι στις αναπτυσσόμενες χώρες να συμμετάσχουν στην ανάπτυξη της οικονομίας τους χρησιμοποιώντας την τεχνητή νοημοσύνη. Τέλος, υπάρχει ακόμα ένα εμπόδιο που σχετίζεται με την αδράνεια των κοινωνιών μας. </a:t>
            </a:r>
            <a:r>
              <a:rPr lang="el-GR" sz="2400" dirty="0">
                <a:solidFill>
                  <a:srgbClr val="C00000"/>
                </a:solidFill>
              </a:rPr>
              <a:t>Οι κυβερνήσεις δεν αλλάζουν εύκολα τους κανονισμούς</a:t>
            </a:r>
            <a:r>
              <a:rPr lang="el-GR" sz="2400" dirty="0"/>
              <a:t>. Οι εταιρείες δεν αλλάζουν εύκολα τον τρόπο λειτουργίας τους. Το οικονομικό μας σύστημα ευνοεί ορισμένους τύπους εφαρμογών, αλλά όχι απαραίτητα αυτές που έχουν μεγάλη σημασία για την κοινωνία, όπως η ανακάλυψη νέων φαρμάκων. Η βιομηχανία δεν διεξάγει επαρκή έρευνα πάνω στα αντιβιοτικά και υπάρχει τεράστια ανάγκη για αυτό.</a:t>
            </a:r>
          </a:p>
          <a:p>
            <a:endParaRPr lang="el-GR" dirty="0"/>
          </a:p>
        </p:txBody>
      </p:sp>
    </p:spTree>
    <p:extLst>
      <p:ext uri="{BB962C8B-B14F-4D97-AF65-F5344CB8AC3E}">
        <p14:creationId xmlns:p14="http://schemas.microsoft.com/office/powerpoint/2010/main" val="1267714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a:extLst>
              <a:ext uri="{FF2B5EF4-FFF2-40B4-BE49-F238E27FC236}">
                <a16:creationId xmlns:a16="http://schemas.microsoft.com/office/drawing/2014/main" id="{D328ADAF-888C-A7A8-51C8-EFAF90DF9396}"/>
              </a:ext>
            </a:extLst>
          </p:cNvPr>
          <p:cNvGraphicFramePr>
            <a:graphicFrameLocks noGrp="1"/>
          </p:cNvGraphicFramePr>
          <p:nvPr>
            <p:ph idx="1"/>
            <p:extLst>
              <p:ext uri="{D42A27DB-BD31-4B8C-83A1-F6EECF244321}">
                <p14:modId xmlns:p14="http://schemas.microsoft.com/office/powerpoint/2010/main" val="2031700482"/>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37D6613B-D30A-C26C-84F8-B92234B11139}"/>
              </a:ext>
            </a:extLst>
          </p:cNvPr>
          <p:cNvSpPr txBox="1"/>
          <p:nvPr/>
        </p:nvSpPr>
        <p:spPr>
          <a:xfrm>
            <a:off x="4286479" y="3758835"/>
            <a:ext cx="3619042" cy="461665"/>
          </a:xfrm>
          <a:prstGeom prst="rect">
            <a:avLst/>
          </a:prstGeom>
          <a:noFill/>
        </p:spPr>
        <p:txBody>
          <a:bodyPr wrap="square" rtlCol="0">
            <a:spAutoFit/>
          </a:bodyPr>
          <a:lstStyle/>
          <a:p>
            <a:pPr algn="ctr"/>
            <a:r>
              <a:rPr lang="el-GR" sz="2400" b="1" dirty="0"/>
              <a:t>Τρόποι αντιμετώπισης</a:t>
            </a:r>
          </a:p>
        </p:txBody>
      </p:sp>
      <p:sp>
        <p:nvSpPr>
          <p:cNvPr id="11" name="TextBox 10">
            <a:extLst>
              <a:ext uri="{FF2B5EF4-FFF2-40B4-BE49-F238E27FC236}">
                <a16:creationId xmlns:a16="http://schemas.microsoft.com/office/drawing/2014/main" id="{089F88C0-A382-1916-6C9A-BC0D1037A7E3}"/>
              </a:ext>
            </a:extLst>
          </p:cNvPr>
          <p:cNvSpPr txBox="1"/>
          <p:nvPr/>
        </p:nvSpPr>
        <p:spPr>
          <a:xfrm>
            <a:off x="5018182" y="2175836"/>
            <a:ext cx="886859" cy="461665"/>
          </a:xfrm>
          <a:prstGeom prst="rect">
            <a:avLst/>
          </a:prstGeom>
          <a:noFill/>
        </p:spPr>
        <p:txBody>
          <a:bodyPr wrap="square" rtlCol="0">
            <a:spAutoFit/>
          </a:bodyPr>
          <a:lstStyle/>
          <a:p>
            <a:r>
              <a:rPr lang="el-GR" sz="2400" b="1" dirty="0"/>
              <a:t>Αίτια</a:t>
            </a:r>
          </a:p>
        </p:txBody>
      </p:sp>
    </p:spTree>
    <p:extLst>
      <p:ext uri="{BB962C8B-B14F-4D97-AF65-F5344CB8AC3E}">
        <p14:creationId xmlns:p14="http://schemas.microsoft.com/office/powerpoint/2010/main" val="80123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BD4591-2E6E-26DD-1D34-5842F1F33792}"/>
              </a:ext>
            </a:extLst>
          </p:cNvPr>
          <p:cNvSpPr>
            <a:spLocks noGrp="1"/>
          </p:cNvSpPr>
          <p:nvPr>
            <p:ph type="title"/>
          </p:nvPr>
        </p:nvSpPr>
        <p:spPr>
          <a:xfrm>
            <a:off x="132080" y="81281"/>
            <a:ext cx="11968480" cy="6675120"/>
          </a:xfrm>
        </p:spPr>
        <p:txBody>
          <a:bodyPr>
            <a:normAutofit/>
          </a:bodyPr>
          <a:lstStyle/>
          <a:p>
            <a:r>
              <a:rPr lang="el-GR" sz="2400" b="1" dirty="0">
                <a:solidFill>
                  <a:srgbClr val="C00000"/>
                </a:solidFill>
                <a:latin typeface="+mn-lt"/>
              </a:rPr>
              <a:t>Είναι έτοιμη η κοινωνία μας να υποδεχτεί τέτοια συστήματα</a:t>
            </a:r>
            <a:r>
              <a:rPr lang="el-GR" sz="2400" b="1" dirty="0">
                <a:latin typeface="+mn-lt"/>
              </a:rPr>
              <a:t>, συστήματα «νοημοσύνης ανθρώπινου επιπέδου», όπως τα αποκαλέσατε προηγουμένως;</a:t>
            </a:r>
            <a:br>
              <a:rPr lang="el-GR" sz="2400" dirty="0">
                <a:latin typeface="+mn-lt"/>
              </a:rPr>
            </a:br>
            <a:r>
              <a:rPr lang="el-GR" sz="2400" dirty="0">
                <a:latin typeface="+mn-lt"/>
              </a:rPr>
              <a:t> Δεν νομίζω. Πιστεύω ότι δεν διαθέτουμε την απαραίτητη σοφία σε ατομικό και συλλογικό επίπεδο ώστε να διασφαλίσουμε ότι ισχυρότατες τεχνολογίες, όπως η τεχνητή νοημοσύνη ή η βιοτεχνολογία, θα είναι εναρμονισμένες με τις αξίες μας, θα χρησιμοποιούνται με τρόπο που θα ωφελεί την ανθρωπότητα και δεν θα έχουν καταστροφικά αποτελέσματα. Οι άνθρωποι που έχουν εξουσία μπορούν να εκμεταλλευτούν και να καταχραστούν τις ισχυρές τεχνολογίες, πράγμα που μπορεί να οδηγήσει σε συγκέντρωση της εξουσίας, σε συγκέντρωση του πλούτου. Και αυτό δεν είναι καλό για τη δημοκρατία. Τα αποτελέσματα μπορούν να αποβούν μοιραία για το περιβάλλον και να καταπατηθούν ανθρώπινα δικαιώματα. </a:t>
            </a:r>
            <a:r>
              <a:rPr lang="el-GR" sz="2400" dirty="0">
                <a:solidFill>
                  <a:srgbClr val="C00000"/>
                </a:solidFill>
                <a:latin typeface="+mn-lt"/>
              </a:rPr>
              <a:t>Πρέπει </a:t>
            </a:r>
            <a:r>
              <a:rPr lang="el-GR" sz="2400" dirty="0">
                <a:latin typeface="+mn-lt"/>
              </a:rPr>
              <a:t>να αφιερώσουμε χρόνο στη σύσταση των </a:t>
            </a:r>
            <a:r>
              <a:rPr lang="el-GR" sz="2400" dirty="0">
                <a:solidFill>
                  <a:srgbClr val="C00000"/>
                </a:solidFill>
                <a:latin typeface="+mn-lt"/>
              </a:rPr>
              <a:t>κατάλληλων κανονισμών </a:t>
            </a:r>
            <a:r>
              <a:rPr lang="el-GR" sz="2400" dirty="0">
                <a:latin typeface="+mn-lt"/>
              </a:rPr>
              <a:t>σε εθνικό και διεθνές επίπεδο. Πρέπει να </a:t>
            </a:r>
            <a:r>
              <a:rPr lang="el-GR" sz="2400" dirty="0">
                <a:solidFill>
                  <a:srgbClr val="C00000"/>
                </a:solidFill>
                <a:latin typeface="+mn-lt"/>
              </a:rPr>
              <a:t>επενδύσουμε περισσότερο στις καλές πτυχές της ΤΝ</a:t>
            </a:r>
            <a:r>
              <a:rPr lang="el-GR" sz="2400" dirty="0">
                <a:latin typeface="+mn-lt"/>
              </a:rPr>
              <a:t>, για παράδειγμα – στις καλές κοινωνικές εφαρμογές της τεχνητής νοημοσύνης. Αλλά πρέπει και </a:t>
            </a:r>
            <a:r>
              <a:rPr lang="el-GR" sz="2400" dirty="0">
                <a:solidFill>
                  <a:srgbClr val="C00000"/>
                </a:solidFill>
                <a:latin typeface="+mn-lt"/>
              </a:rPr>
              <a:t>να αποφύγουμε τον αρνητικό αντίκτυπο</a:t>
            </a:r>
            <a:r>
              <a:rPr lang="el-GR" sz="2400" dirty="0">
                <a:latin typeface="+mn-lt"/>
              </a:rPr>
              <a:t>. Διότι, αν </a:t>
            </a:r>
            <a:r>
              <a:rPr lang="el-GR" sz="2400" dirty="0">
                <a:solidFill>
                  <a:srgbClr val="C00000"/>
                </a:solidFill>
                <a:latin typeface="+mn-lt"/>
              </a:rPr>
              <a:t>η ΤΝ χρησιμοποιείται συνεχώς με τρόπους </a:t>
            </a:r>
            <a:r>
              <a:rPr lang="el-GR" sz="2400" dirty="0">
                <a:latin typeface="+mn-lt"/>
              </a:rPr>
              <a:t>που οι περισσότεροι άνθρωποι αντιλαμβάνονται ως </a:t>
            </a:r>
            <a:r>
              <a:rPr lang="el-GR" sz="2400" dirty="0">
                <a:solidFill>
                  <a:srgbClr val="C00000"/>
                </a:solidFill>
                <a:latin typeface="+mn-lt"/>
              </a:rPr>
              <a:t>κακόβουλους</a:t>
            </a:r>
            <a:r>
              <a:rPr lang="el-GR" sz="2400" dirty="0">
                <a:latin typeface="+mn-lt"/>
              </a:rPr>
              <a:t>, όπως στα πλαίσια της παρακολούθησης, του ελέγχου και της χειραγώγησης των ανθρώπων μέσω της διαφήμισης, τότε ο κόσμος θα αποκηρύξει την τεχνολογία και την επιστήμη, όπως έχει ήδη αρχίσει να συμβαίνει. Επομένως, για να προοδεύσουν οι κοινωνίες μας, </a:t>
            </a:r>
            <a:r>
              <a:rPr lang="el-GR" sz="2400" b="1" dirty="0">
                <a:solidFill>
                  <a:srgbClr val="C00000"/>
                </a:solidFill>
                <a:latin typeface="+mn-lt"/>
              </a:rPr>
              <a:t>είναι απαραίτητο να διαχειριστούμε πολύ προσεκτικά την εφαρμογή της τεχνολογίας. </a:t>
            </a:r>
          </a:p>
        </p:txBody>
      </p:sp>
    </p:spTree>
    <p:extLst>
      <p:ext uri="{BB962C8B-B14F-4D97-AF65-F5344CB8AC3E}">
        <p14:creationId xmlns:p14="http://schemas.microsoft.com/office/powerpoint/2010/main" val="3109121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F82F5D79-618C-549A-96D7-5C0AB42001AF}"/>
              </a:ext>
            </a:extLst>
          </p:cNvPr>
          <p:cNvGraphicFramePr>
            <a:graphicFrameLocks noGrp="1"/>
          </p:cNvGraphicFramePr>
          <p:nvPr>
            <p:ph idx="1"/>
            <p:extLst>
              <p:ext uri="{D42A27DB-BD31-4B8C-83A1-F6EECF244321}">
                <p14:modId xmlns:p14="http://schemas.microsoft.com/office/powerpoint/2010/main" val="2697387502"/>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F7543F33-3710-4F47-631C-E0BEED7B76D1}"/>
              </a:ext>
            </a:extLst>
          </p:cNvPr>
          <p:cNvSpPr txBox="1"/>
          <p:nvPr/>
        </p:nvSpPr>
        <p:spPr>
          <a:xfrm>
            <a:off x="5464365" y="1718629"/>
            <a:ext cx="2456761" cy="461665"/>
          </a:xfrm>
          <a:prstGeom prst="rect">
            <a:avLst/>
          </a:prstGeom>
          <a:noFill/>
        </p:spPr>
        <p:txBody>
          <a:bodyPr wrap="square" rtlCol="0">
            <a:spAutoFit/>
          </a:bodyPr>
          <a:lstStyle/>
          <a:p>
            <a:r>
              <a:rPr lang="el-GR" sz="2400" b="1" dirty="0"/>
              <a:t>Όχι, γιατί</a:t>
            </a:r>
            <a:r>
              <a:rPr lang="en-US" sz="2400" b="1" dirty="0"/>
              <a:t>:</a:t>
            </a:r>
            <a:endParaRPr lang="el-GR" sz="2400" b="1" dirty="0"/>
          </a:p>
        </p:txBody>
      </p:sp>
      <p:sp>
        <p:nvSpPr>
          <p:cNvPr id="6" name="TextBox 5">
            <a:extLst>
              <a:ext uri="{FF2B5EF4-FFF2-40B4-BE49-F238E27FC236}">
                <a16:creationId xmlns:a16="http://schemas.microsoft.com/office/drawing/2014/main" id="{7AC63635-2B75-5C0F-9903-E17FC69682DD}"/>
              </a:ext>
            </a:extLst>
          </p:cNvPr>
          <p:cNvSpPr txBox="1"/>
          <p:nvPr/>
        </p:nvSpPr>
        <p:spPr>
          <a:xfrm>
            <a:off x="5297275" y="4446874"/>
            <a:ext cx="2456761" cy="461665"/>
          </a:xfrm>
          <a:prstGeom prst="rect">
            <a:avLst/>
          </a:prstGeom>
          <a:noFill/>
        </p:spPr>
        <p:txBody>
          <a:bodyPr wrap="square" rtlCol="0">
            <a:spAutoFit/>
          </a:bodyPr>
          <a:lstStyle/>
          <a:p>
            <a:r>
              <a:rPr lang="el-GR" sz="2400" b="1" dirty="0"/>
              <a:t>Επιπτώσεις</a:t>
            </a:r>
            <a:r>
              <a:rPr lang="en-US" sz="2400" b="1" dirty="0"/>
              <a:t>:</a:t>
            </a:r>
            <a:endParaRPr lang="el-GR" sz="2400" b="1" dirty="0"/>
          </a:p>
        </p:txBody>
      </p:sp>
      <p:sp>
        <p:nvSpPr>
          <p:cNvPr id="7" name="Φυσαλίδα ομιλίας: Ορθογώνιο με στρογγυλεμένες γωνίες 6">
            <a:extLst>
              <a:ext uri="{FF2B5EF4-FFF2-40B4-BE49-F238E27FC236}">
                <a16:creationId xmlns:a16="http://schemas.microsoft.com/office/drawing/2014/main" id="{8186F097-124A-CB08-8BCF-EAD99112F697}"/>
              </a:ext>
            </a:extLst>
          </p:cNvPr>
          <p:cNvSpPr/>
          <p:nvPr/>
        </p:nvSpPr>
        <p:spPr>
          <a:xfrm>
            <a:off x="8604173" y="2430265"/>
            <a:ext cx="3249975" cy="2247441"/>
          </a:xfrm>
          <a:prstGeom prst="wedgeRoundRectCallout">
            <a:avLst/>
          </a:prstGeom>
          <a:solidFill>
            <a:srgbClr val="EDAF7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400" b="1" dirty="0"/>
              <a:t>Αν η ΤΝ δεν χρησιμοποιείται σωστά, οι άνθρωποι θα  αμφισβητούν την αξία της τεχνολογίας και της επιστήμης.</a:t>
            </a:r>
          </a:p>
        </p:txBody>
      </p:sp>
    </p:spTree>
    <p:extLst>
      <p:ext uri="{BB962C8B-B14F-4D97-AF65-F5344CB8AC3E}">
        <p14:creationId xmlns:p14="http://schemas.microsoft.com/office/powerpoint/2010/main" val="814336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36A424E-F4C2-565B-6647-CC34F4425018}"/>
              </a:ext>
            </a:extLst>
          </p:cNvPr>
          <p:cNvSpPr>
            <a:spLocks noGrp="1"/>
          </p:cNvSpPr>
          <p:nvPr>
            <p:ph idx="1"/>
          </p:nvPr>
        </p:nvSpPr>
        <p:spPr>
          <a:xfrm>
            <a:off x="165253" y="209320"/>
            <a:ext cx="11799065" cy="5967643"/>
          </a:xfrm>
        </p:spPr>
        <p:txBody>
          <a:bodyPr/>
          <a:lstStyle/>
          <a:p>
            <a:pPr marL="0" indent="0">
              <a:buNone/>
            </a:pPr>
            <a:r>
              <a:rPr lang="el-GR" sz="2400" b="1" dirty="0"/>
              <a:t>ΘΕΜΑ 2 (μονάδες 35)</a:t>
            </a:r>
          </a:p>
          <a:p>
            <a:pPr marL="0" indent="0">
              <a:buNone/>
            </a:pPr>
            <a:r>
              <a:rPr lang="el-GR" sz="2400" b="1" dirty="0"/>
              <a:t>Ερώτημα 1ο (μονάδες 15) </a:t>
            </a:r>
          </a:p>
          <a:p>
            <a:pPr marL="0" indent="0">
              <a:buNone/>
            </a:pPr>
            <a:r>
              <a:rPr lang="el-GR" sz="2400" dirty="0"/>
              <a:t>Στο Κείμενο 1 ο </a:t>
            </a:r>
            <a:r>
              <a:rPr lang="el-GR" sz="2400" dirty="0" err="1"/>
              <a:t>Yoshua</a:t>
            </a:r>
            <a:r>
              <a:rPr lang="el-GR" sz="2400" dirty="0"/>
              <a:t> </a:t>
            </a:r>
            <a:r>
              <a:rPr lang="el-GR" sz="2400" dirty="0" err="1"/>
              <a:t>Bengio</a:t>
            </a:r>
            <a:r>
              <a:rPr lang="el-GR" sz="2400" dirty="0"/>
              <a:t> θεωρεί ότι η ανθρωπότητα δεν είναι έτοιμη να υποδεχτεί συστήματα «νοημοσύνης ανθρώπινου επιπέδου». Ποια «βήματα» πρέπει να κάνει, προκειμένου να προετοιμαστεί για την υποδοχή τους, κατά τη γνώμη του </a:t>
            </a:r>
            <a:r>
              <a:rPr lang="el-GR" sz="2400" dirty="0" err="1"/>
              <a:t>Bengio</a:t>
            </a:r>
            <a:r>
              <a:rPr lang="el-GR" sz="2400" dirty="0"/>
              <a:t>; Να απαντήσεις σε 60-80 λέξεις. </a:t>
            </a:r>
          </a:p>
          <a:p>
            <a:pPr marL="0" indent="0">
              <a:buNone/>
            </a:pPr>
            <a:endParaRPr lang="el-GR" sz="2400" dirty="0"/>
          </a:p>
          <a:p>
            <a:pPr marL="0" indent="0">
              <a:buNone/>
            </a:pPr>
            <a:r>
              <a:rPr lang="el-GR" sz="2400" b="1" u="sng" dirty="0"/>
              <a:t>Απάντηση</a:t>
            </a:r>
          </a:p>
          <a:p>
            <a:pPr marL="0" indent="0">
              <a:buNone/>
            </a:pPr>
            <a:r>
              <a:rPr lang="el-GR" sz="2400" dirty="0"/>
              <a:t>Με τη θέσπιση εθνικών και διεθνών κανονισμών, την επένδυση στις καλές πτυχές της τεχνητής νοημοσύνης και την αποφυγή της κακόβουλης χρήσης της, η ανθρωπότητα πρέπει να διασφαλίσει συνετά την εναρμόνισή της με τις αξίες και την ωφέλεια για τον άνθρωπο. Έτσι, δεν θα γίνει η τεχνητή νοημοσύνη αντικείμενο κατάχρησης και πηγή πλούτου για τους ισχυρούς, πλήγμα κατά της ζωής, της δημοκρατίας, του περιβάλλοντος και των ανθρώπινων δικαιωμάτων, και αιτία να αποκηρύξει ο κόσμος την τεχνολογία και την επιστήμη</a:t>
            </a:r>
            <a:r>
              <a:rPr lang="el-GR" sz="1600" dirty="0"/>
              <a:t>. </a:t>
            </a:r>
            <a:endParaRPr lang="el-GR" sz="2400" b="1" u="sng" dirty="0"/>
          </a:p>
        </p:txBody>
      </p:sp>
    </p:spTree>
    <p:extLst>
      <p:ext uri="{BB962C8B-B14F-4D97-AF65-F5344CB8AC3E}">
        <p14:creationId xmlns:p14="http://schemas.microsoft.com/office/powerpoint/2010/main" val="1657422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0EC39BF-8DCD-DB80-94EB-58EDA0F6DAE5}"/>
              </a:ext>
            </a:extLst>
          </p:cNvPr>
          <p:cNvSpPr>
            <a:spLocks noGrp="1"/>
          </p:cNvSpPr>
          <p:nvPr>
            <p:ph idx="1"/>
          </p:nvPr>
        </p:nvSpPr>
        <p:spPr>
          <a:xfrm>
            <a:off x="101600" y="132080"/>
            <a:ext cx="11958320" cy="6614160"/>
          </a:xfrm>
        </p:spPr>
        <p:txBody>
          <a:bodyPr>
            <a:normAutofit lnSpcReduction="10000"/>
          </a:bodyPr>
          <a:lstStyle/>
          <a:p>
            <a:pPr marL="0" indent="0" algn="ctr">
              <a:buNone/>
            </a:pPr>
            <a:r>
              <a:rPr lang="el-GR" sz="2400" b="1" dirty="0"/>
              <a:t>Κείμενο 2</a:t>
            </a:r>
          </a:p>
          <a:p>
            <a:pPr marL="0" indent="0" algn="ctr">
              <a:buNone/>
            </a:pPr>
            <a:r>
              <a:rPr lang="el-GR" sz="2400" b="1" dirty="0"/>
              <a:t> Στα κοινωνικά δίκτυα οι λέξεις είναι πιο βαριές </a:t>
            </a:r>
          </a:p>
          <a:p>
            <a:pPr marL="0" indent="0" algn="ctr">
              <a:buNone/>
            </a:pPr>
            <a:r>
              <a:rPr lang="el-GR" sz="2400" i="1" dirty="0"/>
              <a:t>Το κείμενο είναι άρθρο της Τασούλας Καραϊσκάκη που δημοσιεύθηκε στην εφημερίδα Η Καθημερινή στις 8.8.2021 και αντλήθηκε από την ιστοσελίδα: </a:t>
            </a:r>
            <a:r>
              <a:rPr lang="el-GR" sz="2400" i="1" dirty="0">
                <a:hlinkClick r:id="rId2"/>
              </a:rPr>
              <a:t>https://www.kathimerini.gr/opinion/561461227</a:t>
            </a:r>
            <a:r>
              <a:rPr lang="el-GR" sz="2400" i="1" dirty="0"/>
              <a:t>.</a:t>
            </a:r>
          </a:p>
          <a:p>
            <a:pPr marL="0" indent="0">
              <a:buNone/>
            </a:pPr>
            <a:r>
              <a:rPr lang="el-GR" sz="2400" dirty="0"/>
              <a:t> </a:t>
            </a:r>
            <a:r>
              <a:rPr lang="el-GR" sz="2400" dirty="0">
                <a:solidFill>
                  <a:srgbClr val="800000"/>
                </a:solidFill>
              </a:rPr>
              <a:t>Η </a:t>
            </a:r>
            <a:r>
              <a:rPr lang="el-GR" sz="2400" dirty="0">
                <a:solidFill>
                  <a:srgbClr val="C00000"/>
                </a:solidFill>
              </a:rPr>
              <a:t>ηλεκτρονική επικοινωνία περιόρισε τη φυσική συνομιλία</a:t>
            </a:r>
            <a:r>
              <a:rPr lang="el-GR" sz="2400" dirty="0"/>
              <a:t>, που συνοδεύεται από χειρονομίες, νεύματα, βλέμματα, υπόρρητες(1) συμπαραδηλώσεις(2) – την εύγλωττη γλώσσα του σώματος, η οποία αποσαφηνίζει τα λεχθέντα. Και η γλώσσα έγινε περισσότερο </a:t>
            </a:r>
            <a:r>
              <a:rPr lang="el-GR" sz="2400" dirty="0">
                <a:solidFill>
                  <a:srgbClr val="C00000"/>
                </a:solidFill>
              </a:rPr>
              <a:t>διφορούμενη</a:t>
            </a:r>
            <a:r>
              <a:rPr lang="el-GR" sz="2400" dirty="0"/>
              <a:t>. Συνομιλούμε στα κοινωνικά δίκτυα χωρίς να αντιλαμβανόμαστε ότι ακολουθούμε διαφορετικούς κανόνες στη χρήση των λέξεων. Φορτίζουμε τις έννοιες με την </a:t>
            </a:r>
            <a:r>
              <a:rPr lang="el-GR" sz="2400" dirty="0">
                <a:solidFill>
                  <a:srgbClr val="C00000"/>
                </a:solidFill>
              </a:rPr>
              <a:t>υποκειμενική προσέγγιση </a:t>
            </a:r>
            <a:r>
              <a:rPr lang="el-GR" sz="2400" dirty="0"/>
              <a:t>του πραγματικού, τις ποτίζουμε με προσωπικές δοξασίες, ιδεολογίες. Λέξεις όπως «γυναικοκτονία», «ρατσισμός», «δικαιωματισμός» αποκτούν μια πολυεπίπεδη ρευστότητα. Όμως </a:t>
            </a:r>
            <a:r>
              <a:rPr lang="el-GR" sz="2400" dirty="0">
                <a:solidFill>
                  <a:srgbClr val="C00000"/>
                </a:solidFill>
              </a:rPr>
              <a:t>δεν υπάρχει χρόνος ή χώρος </a:t>
            </a:r>
            <a:r>
              <a:rPr lang="el-GR" sz="2400" dirty="0"/>
              <a:t>(ειδικά στο Twitter) </a:t>
            </a:r>
            <a:r>
              <a:rPr lang="el-GR" sz="2400" dirty="0">
                <a:solidFill>
                  <a:srgbClr val="C00000"/>
                </a:solidFill>
              </a:rPr>
              <a:t>για να ξεκαθαρίσουμε τι εννοούμε.</a:t>
            </a:r>
          </a:p>
          <a:p>
            <a:pPr marL="0" indent="0">
              <a:buNone/>
            </a:pPr>
            <a:endParaRPr lang="el-GR" sz="2400" dirty="0"/>
          </a:p>
          <a:p>
            <a:pPr marL="0" indent="0">
              <a:buNone/>
            </a:pPr>
            <a:r>
              <a:rPr lang="el-GR" sz="2400" i="1" dirty="0"/>
              <a:t>1) </a:t>
            </a:r>
            <a:r>
              <a:rPr lang="el-GR" sz="2400" i="1" dirty="0" err="1"/>
              <a:t>υπόρρητος</a:t>
            </a:r>
            <a:r>
              <a:rPr lang="el-GR" sz="2400" i="1" dirty="0"/>
              <a:t>: αυτός που δηλώνεται έμμεσα και συγκεκαλυμμένα </a:t>
            </a:r>
          </a:p>
          <a:p>
            <a:pPr marL="0" indent="0">
              <a:buNone/>
            </a:pPr>
            <a:r>
              <a:rPr lang="el-GR" sz="2400" i="1" dirty="0"/>
              <a:t>2) ρευστές σημασίες που αποκτά μια λέξη/φράση λόγω </a:t>
            </a:r>
            <a:r>
              <a:rPr lang="el-GR" sz="2400" i="1" dirty="0" err="1"/>
              <a:t>κοινωνικοπολιτιστικών</a:t>
            </a:r>
            <a:r>
              <a:rPr lang="el-GR" sz="2400" i="1" dirty="0"/>
              <a:t> και προσωπικών συνειρμών, ανεξάρτητα ή πρόσθετα στη βασική της σημασία</a:t>
            </a:r>
          </a:p>
        </p:txBody>
      </p:sp>
    </p:spTree>
    <p:extLst>
      <p:ext uri="{BB962C8B-B14F-4D97-AF65-F5344CB8AC3E}">
        <p14:creationId xmlns:p14="http://schemas.microsoft.com/office/powerpoint/2010/main" val="306731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3A6568-71C2-8D69-C7A2-296429012888}"/>
              </a:ext>
            </a:extLst>
          </p:cNvPr>
          <p:cNvSpPr txBox="1"/>
          <p:nvPr/>
        </p:nvSpPr>
        <p:spPr>
          <a:xfrm>
            <a:off x="137160" y="0"/>
            <a:ext cx="11917680" cy="7971413"/>
          </a:xfrm>
          <a:prstGeom prst="rect">
            <a:avLst/>
          </a:prstGeom>
          <a:noFill/>
        </p:spPr>
        <p:txBody>
          <a:bodyPr wrap="square">
            <a:spAutoFit/>
          </a:bodyPr>
          <a:lstStyle/>
          <a:p>
            <a:r>
              <a:rPr lang="el-GR" sz="2400" dirty="0"/>
              <a:t> Και προκύπτει ένα κουβάρι συγχύσεων και </a:t>
            </a:r>
            <a:r>
              <a:rPr lang="el-GR" sz="2400" dirty="0">
                <a:solidFill>
                  <a:srgbClr val="C00000"/>
                </a:solidFill>
              </a:rPr>
              <a:t>παρεξηγήσεων</a:t>
            </a:r>
            <a:r>
              <a:rPr lang="el-GR" sz="2400" dirty="0"/>
              <a:t>, μια Βαβέλ ασυντόνιστων φωνών, που στενεύουν και θολώνουν έναν κόσμο γεμάτο χαρακώματα. Επιπλέον, </a:t>
            </a:r>
            <a:r>
              <a:rPr lang="el-GR" sz="2400" dirty="0">
                <a:solidFill>
                  <a:srgbClr val="C00000"/>
                </a:solidFill>
              </a:rPr>
              <a:t>η </a:t>
            </a:r>
            <a:r>
              <a:rPr lang="el-GR" sz="2400" dirty="0" err="1">
                <a:solidFill>
                  <a:srgbClr val="C00000"/>
                </a:solidFill>
              </a:rPr>
              <a:t>online</a:t>
            </a:r>
            <a:r>
              <a:rPr lang="el-GR" sz="2400" dirty="0">
                <a:solidFill>
                  <a:srgbClr val="C00000"/>
                </a:solidFill>
              </a:rPr>
              <a:t> επικοινωνία αυξάνει το φορτίο των λέξεων</a:t>
            </a:r>
            <a:r>
              <a:rPr lang="el-GR" sz="2400" dirty="0"/>
              <a:t>, αφήνει, μέσα από τα παιχνίδια της γλώσσας, να αναδυθεί ευκολότερα το εσωτερικό σκοτάδι. Το αποτύπωσε με εντυπωσιακή ευκρίνεια η τεχνητή νοημοσύνη. Όσο πιο φυσικά ομιλούν την ανθρώπινη γλώσσα τα ανθρωποειδή, τόσο πιο καθαρά </a:t>
            </a:r>
            <a:r>
              <a:rPr lang="el-GR" sz="2400" dirty="0">
                <a:solidFill>
                  <a:srgbClr val="C00000"/>
                </a:solidFill>
              </a:rPr>
              <a:t>αναπαράγουν τις ανθρώπινες προκαταλήψεις</a:t>
            </a:r>
            <a:r>
              <a:rPr lang="el-GR" sz="2400" dirty="0"/>
              <a:t>. Μαζί με τα δεδομένα, μεταφέρουμε στα ρομπότ τα στερεότυπα, τις διακρίσεις, τις εμμονές, τις εμπαθείς </a:t>
            </a:r>
            <a:r>
              <a:rPr lang="el-GR" sz="2400" dirty="0" err="1"/>
              <a:t>απαξιωτικές</a:t>
            </a:r>
            <a:r>
              <a:rPr lang="el-GR" sz="2400" dirty="0"/>
              <a:t> στάσεις μας προς ομάδες συνανθρώπων. Ο λόγος τους </a:t>
            </a:r>
            <a:r>
              <a:rPr lang="el-GR" sz="2400" dirty="0">
                <a:solidFill>
                  <a:srgbClr val="C00000"/>
                </a:solidFill>
              </a:rPr>
              <a:t>είναι ένας λόγος που έχει εισαχθεί και επιστρέφεται</a:t>
            </a:r>
            <a:r>
              <a:rPr lang="el-GR" sz="2400" dirty="0"/>
              <a:t>. Όμως δεν είναι πια ο ίδιος. </a:t>
            </a:r>
            <a:r>
              <a:rPr lang="el-GR" sz="2400" dirty="0">
                <a:solidFill>
                  <a:srgbClr val="C00000"/>
                </a:solidFill>
              </a:rPr>
              <a:t>Χωρίς τα ανθρώπινα φίλτρα των κοινωνικών συμβάσεων, είναι πιο ωμός</a:t>
            </a:r>
            <a:r>
              <a:rPr lang="el-GR" sz="2400" dirty="0"/>
              <a:t>, πιο αποκαλυπτικός των αθώρητων(αθέατων) θέσεων και προθέσεων.</a:t>
            </a:r>
            <a:endParaRPr lang="el-GR" sz="2400" i="1" dirty="0"/>
          </a:p>
          <a:p>
            <a:r>
              <a:rPr lang="el-GR" sz="2400" dirty="0"/>
              <a:t>Το 2016 ο </a:t>
            </a:r>
            <a:r>
              <a:rPr lang="el-GR" sz="2400" dirty="0" err="1"/>
              <a:t>Tay</a:t>
            </a:r>
            <a:r>
              <a:rPr lang="el-GR" sz="2400" dirty="0"/>
              <a:t>, το </a:t>
            </a:r>
            <a:r>
              <a:rPr lang="el-GR" sz="2400" dirty="0" err="1"/>
              <a:t>chatbot</a:t>
            </a:r>
            <a:r>
              <a:rPr lang="el-GR" sz="2400" dirty="0"/>
              <a:t> της Microsoft για διεπαφές με νέους 18-24 ετών, που αποσύρθηκε γρήγορα, έμαθε τάχιστα από αυτούς να αρνείται το Ολοκαύτωμα, να εκτοξεύει ρατσιστικά και μισογυνικά σχόλια, να υποστηρίζει με θέρμη τις αντιμεταναστευτικές θέσεις του </a:t>
            </a:r>
            <a:r>
              <a:rPr lang="el-GR" sz="2400" dirty="0" err="1"/>
              <a:t>Τραμπ</a:t>
            </a:r>
            <a:r>
              <a:rPr lang="el-GR" sz="2400" dirty="0"/>
              <a:t>. Έγινε </a:t>
            </a:r>
            <a:r>
              <a:rPr lang="el-GR" sz="2400" dirty="0">
                <a:solidFill>
                  <a:srgbClr val="C00000"/>
                </a:solidFill>
              </a:rPr>
              <a:t>ο πανίσχυρος καθρέφτης τους</a:t>
            </a:r>
            <a:r>
              <a:rPr lang="el-GR" sz="2400" dirty="0"/>
              <a:t>. Η επεξεργασία της φυσικής γλώσσας έφερε στο προσκήνιο μια σειρά από άβολα ερωτήματα που υπερβαίνουν την τεχνολογία: </a:t>
            </a:r>
            <a:r>
              <a:rPr lang="el-GR" sz="2400" b="1" dirty="0"/>
              <a:t>Ποια είναι η σχέση λόγου και πραγματικότητας; Υπάρχουν όρια στη γλώσσα; Ποιες είναι οι ηθικές, πολιτικές, κοινωνικές επιπτώσεις της στρέβλωσης των νοημάτων από την προκατάληψη και την ιδεοληψία;</a:t>
            </a:r>
          </a:p>
          <a:p>
            <a:endParaRPr lang="el-GR" sz="2000" dirty="0"/>
          </a:p>
          <a:p>
            <a:endParaRPr lang="el-GR" sz="2000" dirty="0"/>
          </a:p>
          <a:p>
            <a:endParaRPr lang="el-GR" sz="2000" dirty="0"/>
          </a:p>
          <a:p>
            <a:endParaRPr lang="el-GR" sz="2000" dirty="0"/>
          </a:p>
        </p:txBody>
      </p:sp>
    </p:spTree>
    <p:extLst>
      <p:ext uri="{BB962C8B-B14F-4D97-AF65-F5344CB8AC3E}">
        <p14:creationId xmlns:p14="http://schemas.microsoft.com/office/powerpoint/2010/main" val="1924260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A0F431-25FB-2BEC-2C13-6252357B614D}"/>
              </a:ext>
            </a:extLst>
          </p:cNvPr>
          <p:cNvSpPr txBox="1"/>
          <p:nvPr/>
        </p:nvSpPr>
        <p:spPr>
          <a:xfrm>
            <a:off x="172720" y="172721"/>
            <a:ext cx="11877040" cy="4524315"/>
          </a:xfrm>
          <a:prstGeom prst="rect">
            <a:avLst/>
          </a:prstGeom>
          <a:noFill/>
        </p:spPr>
        <p:txBody>
          <a:bodyPr wrap="square">
            <a:spAutoFit/>
          </a:bodyPr>
          <a:lstStyle/>
          <a:p>
            <a:r>
              <a:rPr lang="el-GR" sz="2400" dirty="0"/>
              <a:t>Διότι η προκατάληψη στρεβλώνει τις έννοιες. Η ιδεοληψία παραμορφώνει την επικοινωνία. Άνθρωποι ευφυείς εμμένουν σε αντιλήψεις που μεταμφιέζουν μια επιθυμία τους σε γεγονός. Όπως γράφει ο </a:t>
            </a:r>
            <a:r>
              <a:rPr lang="el-GR" sz="2400" dirty="0" err="1"/>
              <a:t>Νορμπέρτο</a:t>
            </a:r>
            <a:r>
              <a:rPr lang="el-GR" sz="2400" dirty="0"/>
              <a:t> </a:t>
            </a:r>
            <a:r>
              <a:rPr lang="el-GR" sz="2400" dirty="0" err="1"/>
              <a:t>Μπόμπιο</a:t>
            </a:r>
            <a:r>
              <a:rPr lang="el-GR" sz="2400" dirty="0"/>
              <a:t> στην Ηθική και Πολιτική, </a:t>
            </a:r>
            <a:r>
              <a:rPr lang="el-GR" sz="2400" b="1" dirty="0">
                <a:solidFill>
                  <a:srgbClr val="800000"/>
                </a:solidFill>
              </a:rPr>
              <a:t>«η δύναμη της προκατάληψης έγκειται στο ότι η πίστη σε ένα ψέμα ικανοποιεί τις επιθυμίες μας, διεγείρει τα πάθη μας, διασφαλίζει τα συμφέροντά μας»</a:t>
            </a:r>
            <a:r>
              <a:rPr lang="el-GR" sz="2400" dirty="0"/>
              <a:t>. Οι σχέσεις των ανθρώπων με τον λόγο δεν είναι σχέσεις αλήθειας, αλλά σχέσεις χρήσης. […] </a:t>
            </a:r>
          </a:p>
          <a:p>
            <a:endParaRPr lang="el-GR" sz="2400" dirty="0"/>
          </a:p>
          <a:p>
            <a:r>
              <a:rPr lang="el-GR" sz="2400" dirty="0"/>
              <a:t>Η τεχνολογία σκόνταψε πάνω στα μυστήρια της ανθρώπινης φύσης</a:t>
            </a:r>
            <a:r>
              <a:rPr lang="el-GR" sz="2400" b="1" dirty="0"/>
              <a:t>. Πώς θα αποκωδικοποιήσει το σκοτάδι της ψυχής που εμείς οι ίδιοι ελάχιστα ελέγχουμε; Με ποιον οδηγό θα εμφυσήσει στις μηχανές ανθρώπινες αξίες;</a:t>
            </a:r>
            <a:r>
              <a:rPr lang="el-GR" sz="2400" dirty="0"/>
              <a:t> Ανέφικτη μοιάζει η καθολική απαλλαγή μας από προκαταλήψεις. Όμως, δείχνει να είναι εφικτή η μεταπήδηση σε περισσότερο ανοιχτές ιδέες και αντιλήψεις. Τα ρομπότ θα είναι εκεί να τις αναπαράγουν. </a:t>
            </a:r>
          </a:p>
        </p:txBody>
      </p:sp>
    </p:spTree>
    <p:extLst>
      <p:ext uri="{BB962C8B-B14F-4D97-AF65-F5344CB8AC3E}">
        <p14:creationId xmlns:p14="http://schemas.microsoft.com/office/powerpoint/2010/main" val="4418662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TotalTime>
  <Words>2805</Words>
  <Application>Microsoft Office PowerPoint</Application>
  <PresentationFormat>Ευρεία οθόνη</PresentationFormat>
  <Paragraphs>122</Paragraphs>
  <Slides>17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Είναι έτοιμη η κοινωνία μας να υποδεχτεί τέτοια συστήματα, συστήματα «νοημοσύνης ανθρώπινου επιπέδου», όπως τα αποκαλέσατε προηγουμένως;  Δεν νομίζω. Πιστεύω ότι δεν διαθέτουμε την απαραίτητη σοφία σε ατομικό και συλλογικό επίπεδο ώστε να διασφαλίσουμε ότι ισχυρότατες τεχνολογίες, όπως η τεχνητή νοημοσύνη ή η βιοτεχνολογία, θα είναι εναρμονισμένες με τις αξίες μας, θα χρησιμοποιούνται με τρόπο που θα ωφελεί την ανθρωπότητα και δεν θα έχουν καταστροφικά αποτελέσματα. Οι άνθρωποι που έχουν εξουσία μπορούν να εκμεταλλευτούν και να καταχραστούν τις ισχυρές τεχνολογίες, πράγμα που μπορεί να οδηγήσει σε συγκέντρωση της εξουσίας, σε συγκέντρωση του πλούτου. Και αυτό δεν είναι καλό για τη δημοκρατία. Τα αποτελέσματα μπορούν να αποβούν μοιραία για το περιβάλλον και να καταπατηθούν ανθρώπινα δικαιώματα. Πρέπει να αφιερώσουμε χρόνο στη σύσταση των κατάλληλων κανονισμών σε εθνικό και διεθνές επίπεδο. Πρέπει να επενδύσουμε περισσότερο στις καλές πτυχές της ΤΝ, για παράδειγμα – στις καλές κοινωνικές εφαρμογές της τεχνητής νοημοσύνης. Αλλά πρέπει και να αποφύγουμε τον αρνητικό αντίκτυπο. Διότι, αν η ΤΝ χρησιμοποιείται συνεχώς με τρόπους που οι περισσότεροι άνθρωποι αντιλαμβάνονται ως κακόβουλους, όπως στα πλαίσια της παρακολούθησης, του ελέγχου και της χειραγώγησης των ανθρώπων μέσω της διαφήμισης, τότε ο κόσμος θα αποκηρύξει την τεχνολογία και την επιστήμη, όπως έχει ήδη αρχίσει να συμβαίνει. Επομένως, για να προοδεύσουν οι κοινωνίες μας, είναι απαραίτητο να διαχειριστούμε πολύ προσεκτικά την εφαρμογή της τεχνολογίας.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13</cp:revision>
  <dcterms:created xsi:type="dcterms:W3CDTF">2024-01-11T17:03:47Z</dcterms:created>
  <dcterms:modified xsi:type="dcterms:W3CDTF">2024-01-11T23:54:03Z</dcterms:modified>
</cp:coreProperties>
</file>