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9116FB4D-F4AB-441E-B2DF-6FCF0F6B3F1E}" type="datetimeFigureOut">
              <a:rPr lang="el-GR" smtClean="0"/>
              <a:t>15/1/2024</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B676A86-7F9D-40AE-8234-C43B0240055B}"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9116FB4D-F4AB-441E-B2DF-6FCF0F6B3F1E}" type="datetimeFigureOut">
              <a:rPr lang="el-GR" smtClean="0"/>
              <a:t>15/1/2024</a:t>
            </a:fld>
            <a:endParaRPr lang="el-GR"/>
          </a:p>
        </p:txBody>
      </p:sp>
      <p:sp>
        <p:nvSpPr>
          <p:cNvPr id="27" name="26 - Θέση αριθμού διαφάνειας"/>
          <p:cNvSpPr>
            <a:spLocks noGrp="1"/>
          </p:cNvSpPr>
          <p:nvPr>
            <p:ph type="sldNum" sz="quarter" idx="11"/>
          </p:nvPr>
        </p:nvSpPr>
        <p:spPr/>
        <p:txBody>
          <a:bodyPr rtlCol="0"/>
          <a:lstStyle/>
          <a:p>
            <a:fld id="{FB676A86-7F9D-40AE-8234-C43B0240055B}" type="slidenum">
              <a:rPr lang="el-GR" smtClean="0"/>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9116FB4D-F4AB-441E-B2DF-6FCF0F6B3F1E}" type="datetimeFigureOut">
              <a:rPr lang="el-GR" smtClean="0"/>
              <a:t>15/1/2024</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FB676A86-7F9D-40AE-8234-C43B0240055B}"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116FB4D-F4AB-441E-B2DF-6FCF0F6B3F1E}" type="datetimeFigureOut">
              <a:rPr lang="el-GR" smtClean="0"/>
              <a:t>15/1/2024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B676A86-7F9D-40AE-8234-C43B0240055B}"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116FB4D-F4AB-441E-B2DF-6FCF0F6B3F1E}" type="datetimeFigureOut">
              <a:rPr lang="el-GR" smtClean="0"/>
              <a:t>15/1/2024</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B676A86-7F9D-40AE-8234-C43B0240055B}"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132857"/>
            <a:ext cx="9144000" cy="1656184"/>
          </a:xfrm>
        </p:spPr>
        <p:txBody>
          <a:bodyPr>
            <a:normAutofit/>
          </a:bodyPr>
          <a:lstStyle/>
          <a:p>
            <a:r>
              <a:rPr lang="el-GR" sz="4200" b="1" dirty="0" smtClean="0"/>
              <a:t>Άγκνες Ντι Μίλι (</a:t>
            </a:r>
            <a:r>
              <a:rPr lang="en-US" sz="4200" b="1" dirty="0" smtClean="0"/>
              <a:t>Agnes de Mille)</a:t>
            </a:r>
          </a:p>
        </p:txBody>
      </p:sp>
      <p:sp>
        <p:nvSpPr>
          <p:cNvPr id="3" name="2 - Υπότιτλος"/>
          <p:cNvSpPr>
            <a:spLocks noGrp="1"/>
          </p:cNvSpPr>
          <p:nvPr>
            <p:ph type="subTitle" idx="1"/>
          </p:nvPr>
        </p:nvSpPr>
        <p:spPr>
          <a:xfrm>
            <a:off x="0" y="3861048"/>
            <a:ext cx="5364088" cy="2184648"/>
          </a:xfrm>
        </p:spPr>
        <p:txBody>
          <a:bodyPr/>
          <a:lstStyle/>
          <a:p>
            <a:r>
              <a:rPr lang="el-GR" dirty="0" smtClean="0"/>
              <a:t>Μία χορεύτρια – χορογράφος που άλλαξε τα πάντα στον χορό του </a:t>
            </a:r>
            <a:r>
              <a:rPr lang="en-US" dirty="0" smtClean="0"/>
              <a:t>Broadway </a:t>
            </a:r>
            <a:endParaRPr lang="el-GR"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933056"/>
            <a:ext cx="4114800" cy="2520280"/>
          </a:xfrm>
        </p:spPr>
        <p:txBody>
          <a:bodyPr>
            <a:normAutofit/>
          </a:bodyPr>
          <a:lstStyle/>
          <a:p>
            <a:r>
              <a:rPr lang="el-GR" sz="2200" dirty="0" smtClean="0">
                <a:solidFill>
                  <a:schemeClr val="tx1"/>
                </a:solidFill>
                <a:latin typeface="+mn-lt"/>
              </a:rPr>
              <a:t>Αγαπούσε </a:t>
            </a:r>
            <a:r>
              <a:rPr lang="el-GR" sz="2200" dirty="0" smtClean="0">
                <a:solidFill>
                  <a:schemeClr val="tx1"/>
                </a:solidFill>
                <a:latin typeface="+mn-lt"/>
              </a:rPr>
              <a:t>τη δράση και ήθελε να γίνει ηθοποιός, αλλά όπως της είχαν πει "δεν ήταν αρκετά" και έτσι στράφηκε στο χορό</a:t>
            </a:r>
            <a:r>
              <a:rPr lang="el-GR" sz="2200" dirty="0" smtClean="0">
                <a:solidFill>
                  <a:schemeClr val="tx1"/>
                </a:solidFill>
                <a:latin typeface="+mn-lt"/>
              </a:rPr>
              <a:t>.</a:t>
            </a:r>
            <a:r>
              <a:rPr lang="el-GR" sz="2200" dirty="0" smtClean="0"/>
              <a:t> </a:t>
            </a:r>
            <a:r>
              <a:rPr lang="el-GR" sz="2200" dirty="0" smtClean="0">
                <a:solidFill>
                  <a:schemeClr val="tx1"/>
                </a:solidFill>
                <a:latin typeface="+mn-lt"/>
              </a:rPr>
              <a:t>Ασχολούταν με τον χορό από το 1910(5 ετών) έως το </a:t>
            </a:r>
            <a:r>
              <a:rPr lang="el-GR" sz="2200" dirty="0" smtClean="0">
                <a:solidFill>
                  <a:schemeClr val="tx1"/>
                </a:solidFill>
                <a:latin typeface="+mn-lt"/>
              </a:rPr>
              <a:t>1990(85 </a:t>
            </a:r>
            <a:r>
              <a:rPr lang="el-GR" sz="2200" dirty="0" smtClean="0">
                <a:solidFill>
                  <a:schemeClr val="tx1"/>
                </a:solidFill>
                <a:latin typeface="+mn-lt"/>
              </a:rPr>
              <a:t>ετών</a:t>
            </a:r>
            <a:r>
              <a:rPr lang="el-GR" sz="2200" dirty="0" smtClean="0">
                <a:solidFill>
                  <a:schemeClr val="tx1"/>
                </a:solidFill>
                <a:latin typeface="+mn-lt"/>
              </a:rPr>
              <a:t>).</a:t>
            </a:r>
            <a:endParaRPr lang="el-GR" sz="2200" dirty="0">
              <a:solidFill>
                <a:schemeClr val="tx1"/>
              </a:solidFill>
              <a:latin typeface="+mn-lt"/>
            </a:endParaRPr>
          </a:p>
        </p:txBody>
      </p:sp>
      <p:sp>
        <p:nvSpPr>
          <p:cNvPr id="3" name="2 - Θέση περιεχομένου"/>
          <p:cNvSpPr>
            <a:spLocks noGrp="1"/>
          </p:cNvSpPr>
          <p:nvPr>
            <p:ph sz="half" idx="1"/>
          </p:nvPr>
        </p:nvSpPr>
        <p:spPr>
          <a:xfrm>
            <a:off x="0" y="1052736"/>
            <a:ext cx="5364088" cy="2808312"/>
          </a:xfrm>
        </p:spPr>
        <p:txBody>
          <a:bodyPr>
            <a:normAutofit/>
          </a:bodyPr>
          <a:lstStyle/>
          <a:p>
            <a:pPr>
              <a:buNone/>
            </a:pPr>
            <a:r>
              <a:rPr lang="el-GR" sz="2200" dirty="0" smtClean="0"/>
              <a:t>    Η Άγκνες Γεωργία </a:t>
            </a:r>
            <a:r>
              <a:rPr lang="el-GR" sz="2200" dirty="0" smtClean="0"/>
              <a:t>Ντι </a:t>
            </a:r>
            <a:r>
              <a:rPr lang="el-GR" sz="2200" dirty="0" smtClean="0"/>
              <a:t>Μίλι γεννήθηκε στις 18 Σεπτεμβρίου, 1905 στην Νέα Υόρκη </a:t>
            </a:r>
            <a:r>
              <a:rPr lang="el-GR" sz="2200" dirty="0" smtClean="0"/>
              <a:t>σε οικογένεια επαγγελματιών του θεάτρου </a:t>
            </a:r>
            <a:r>
              <a:rPr lang="el-GR" sz="2200" dirty="0" smtClean="0"/>
              <a:t>και πέθανε στις 7 Οκτωβρίου 1993(88 ετών)</a:t>
            </a:r>
            <a:endParaRPr lang="el-GR" sz="2200" dirty="0"/>
          </a:p>
        </p:txBody>
      </p:sp>
      <p:pic>
        <p:nvPicPr>
          <p:cNvPr id="5" name="4 - Θέση περιεχομένου" descr="αρχείο λήψης.jfif"/>
          <p:cNvPicPr>
            <a:picLocks noGrp="1" noChangeAspect="1"/>
          </p:cNvPicPr>
          <p:nvPr>
            <p:ph sz="half" idx="2"/>
          </p:nvPr>
        </p:nvPicPr>
        <p:blipFill>
          <a:blip r:embed="rId2" cstate="print"/>
          <a:stretch>
            <a:fillRect/>
          </a:stretch>
        </p:blipFill>
        <p:spPr>
          <a:xfrm>
            <a:off x="6444208" y="1124744"/>
            <a:ext cx="2165772" cy="2753469"/>
          </a:xfrm>
        </p:spPr>
      </p:pic>
      <p:sp>
        <p:nvSpPr>
          <p:cNvPr id="1026" name="AutoShape 2" descr="Agnes de Mille (Choreographer) | Playbi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8" name="AutoShape 4" descr="Agnes de Mille (Choreographer) | Playbi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30" name="Picture 6" descr="Classical Sprouts: Artistry and Agnes DeMille | Interlochen Public Radio"/>
          <p:cNvPicPr>
            <a:picLocks noChangeAspect="1" noChangeArrowheads="1"/>
          </p:cNvPicPr>
          <p:nvPr/>
        </p:nvPicPr>
        <p:blipFill>
          <a:blip r:embed="rId3" cstate="print"/>
          <a:srcRect/>
          <a:stretch>
            <a:fillRect/>
          </a:stretch>
        </p:blipFill>
        <p:spPr bwMode="auto">
          <a:xfrm>
            <a:off x="4572000" y="4077072"/>
            <a:ext cx="4066162" cy="2287216"/>
          </a:xfrm>
          <a:prstGeom prst="rect">
            <a:avLst/>
          </a:prstGeom>
          <a:noFill/>
        </p:spPr>
      </p:pic>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V="1">
            <a:off x="8641080" y="188640"/>
            <a:ext cx="45719" cy="954360"/>
          </a:xfrm>
        </p:spPr>
        <p:txBody>
          <a:bodyPr/>
          <a:lstStyle/>
          <a:p>
            <a:r>
              <a:rPr lang="el-GR" dirty="0" smtClean="0">
                <a:solidFill>
                  <a:schemeClr val="bg1"/>
                </a:solidFill>
              </a:rPr>
              <a:t>.</a:t>
            </a:r>
            <a:endParaRPr lang="el-GR" dirty="0">
              <a:solidFill>
                <a:schemeClr val="bg1"/>
              </a:solidFill>
            </a:endParaRPr>
          </a:p>
        </p:txBody>
      </p:sp>
      <p:sp>
        <p:nvSpPr>
          <p:cNvPr id="3" name="2 - Θέση περιεχομένου"/>
          <p:cNvSpPr>
            <a:spLocks noGrp="1"/>
          </p:cNvSpPr>
          <p:nvPr>
            <p:ph idx="1"/>
          </p:nvPr>
        </p:nvSpPr>
        <p:spPr>
          <a:xfrm>
            <a:off x="467544" y="1124744"/>
            <a:ext cx="8229600" cy="5472608"/>
          </a:xfrm>
        </p:spPr>
        <p:txBody>
          <a:bodyPr>
            <a:normAutofit/>
          </a:bodyPr>
          <a:lstStyle/>
          <a:p>
            <a:pPr>
              <a:buNone/>
            </a:pPr>
            <a:r>
              <a:rPr lang="el-GR" dirty="0" smtClean="0"/>
              <a:t>     </a:t>
            </a:r>
            <a:r>
              <a:rPr lang="el-GR" sz="2200" dirty="0" smtClean="0"/>
              <a:t>Διάσημη </a:t>
            </a:r>
            <a:r>
              <a:rPr lang="el-GR" sz="2200" dirty="0" smtClean="0"/>
              <a:t>για τις χορογραφίες της Oklahoma!, Carousel and Brigadoon, η Άγκνες Ντι Μίλι </a:t>
            </a:r>
            <a:r>
              <a:rPr lang="el-GR" sz="2200" dirty="0" smtClean="0"/>
              <a:t>άλλαξε </a:t>
            </a:r>
            <a:r>
              <a:rPr lang="el-GR" sz="2200" dirty="0" smtClean="0"/>
              <a:t>τα πάντα στο χορό </a:t>
            </a:r>
            <a:r>
              <a:rPr lang="el-GR" sz="2200" dirty="0" smtClean="0"/>
              <a:t>του </a:t>
            </a:r>
            <a:r>
              <a:rPr lang="en-US" sz="2200" dirty="0" smtClean="0"/>
              <a:t>Broadway</a:t>
            </a:r>
            <a:r>
              <a:rPr lang="el-GR" sz="2200" dirty="0" smtClean="0"/>
              <a:t>. </a:t>
            </a:r>
            <a:r>
              <a:rPr lang="el-GR" sz="2200" dirty="0" smtClean="0"/>
              <a:t>Ήταν η πρώτη που δημιούργησε κίνηση που εισήγαγε το συναίσθημα στην </a:t>
            </a:r>
            <a:r>
              <a:rPr lang="el-GR" sz="2200" dirty="0" smtClean="0"/>
              <a:t>ιστορία </a:t>
            </a:r>
            <a:r>
              <a:rPr lang="en-US" sz="2200" dirty="0" smtClean="0"/>
              <a:t>(</a:t>
            </a:r>
            <a:r>
              <a:rPr lang="el-GR" sz="2200" dirty="0" smtClean="0"/>
              <a:t>σύγχρονο), </a:t>
            </a:r>
            <a:r>
              <a:rPr lang="el-GR" sz="2200" dirty="0" smtClean="0"/>
              <a:t>αντί να αρκεστεί στην κλασική χορωδία κοριτσιών μεταξύ κάθε σκηνής, όπως ήταν συνηθισμένο στην εποχή </a:t>
            </a:r>
            <a:r>
              <a:rPr lang="el-GR" sz="2200" dirty="0" smtClean="0"/>
              <a:t>της.</a:t>
            </a:r>
          </a:p>
          <a:p>
            <a:pPr>
              <a:buNone/>
            </a:pPr>
            <a:r>
              <a:rPr lang="el-GR" sz="2200" dirty="0" smtClean="0"/>
              <a:t> </a:t>
            </a:r>
          </a:p>
          <a:p>
            <a:pPr>
              <a:buNone/>
            </a:pPr>
            <a:r>
              <a:rPr lang="el-GR" sz="2200" dirty="0" smtClean="0"/>
              <a:t> </a:t>
            </a:r>
            <a:r>
              <a:rPr lang="el-GR" sz="2200" dirty="0" smtClean="0"/>
              <a:t>    Παρόλο </a:t>
            </a:r>
            <a:r>
              <a:rPr lang="el-GR" sz="2200" dirty="0" smtClean="0"/>
              <a:t>που πολλές φορές είχε πει ότι </a:t>
            </a:r>
            <a:r>
              <a:rPr lang="el-GR" sz="2200" dirty="0" smtClean="0"/>
              <a:t>το σωματότυπο </a:t>
            </a:r>
            <a:r>
              <a:rPr lang="el-GR" sz="2200" dirty="0" smtClean="0"/>
              <a:t>της δεν ήταν </a:t>
            </a:r>
            <a:r>
              <a:rPr lang="el-GR" sz="2200" dirty="0" smtClean="0"/>
              <a:t>κατάλληλο </a:t>
            </a:r>
            <a:r>
              <a:rPr lang="el-GR" sz="2200" dirty="0" smtClean="0"/>
              <a:t>για </a:t>
            </a:r>
            <a:r>
              <a:rPr lang="el-GR" sz="2200" dirty="0" smtClean="0"/>
              <a:t>χορό, εφόσον δεν </a:t>
            </a:r>
            <a:r>
              <a:rPr lang="el-GR" sz="2200" dirty="0" smtClean="0"/>
              <a:t>είχε ευλυγισία και τεχνική ενώ το σώμα της δεν ήταν κατάλληλο για </a:t>
            </a:r>
            <a:r>
              <a:rPr lang="el-GR" sz="2200" dirty="0" smtClean="0"/>
              <a:t>χορεύτρια, </a:t>
            </a:r>
            <a:r>
              <a:rPr lang="el-GR" sz="2200" dirty="0" smtClean="0"/>
              <a:t>με την αποφασιστικότητά της κατάφερε να πάρει Αγγλικό πτυχίο στο Πανεπιστήμιο της Καλιφόρνια </a:t>
            </a:r>
            <a:r>
              <a:rPr lang="el-GR" sz="2200" dirty="0" smtClean="0"/>
              <a:t>του Λος </a:t>
            </a:r>
            <a:r>
              <a:rPr lang="el-GR" sz="2200" dirty="0" smtClean="0"/>
              <a:t>Άντζελες, ενώ χορογραφούσε σόλο για φοιτητικές παραγωγές</a:t>
            </a:r>
            <a:r>
              <a:rPr lang="el-GR" sz="2200" dirty="0" smtClean="0"/>
              <a:t>.</a:t>
            </a:r>
            <a:endParaRPr lang="el-GR" sz="2200" dirty="0" smtClean="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4048" y="4653136"/>
            <a:ext cx="4139952" cy="2088232"/>
          </a:xfrm>
        </p:spPr>
        <p:txBody>
          <a:bodyPr>
            <a:normAutofit fontScale="90000"/>
          </a:bodyPr>
          <a:lstStyle/>
          <a:p>
            <a:r>
              <a:rPr lang="el-GR" sz="2200" dirty="0" smtClean="0">
                <a:solidFill>
                  <a:schemeClr val="tx1"/>
                </a:solidFill>
                <a:latin typeface="+mn-lt"/>
              </a:rPr>
              <a:t>Αν και εκτελέστηκε μόνο τρεις φορές, το Black Ritual ήταν μια παράσταση που έπαιξε σημαντικό ρόλο στην ιστορία του μπαλέτου της χώρας αλλά και </a:t>
            </a:r>
            <a:r>
              <a:rPr lang="el-GR" sz="2200" dirty="0" smtClean="0">
                <a:solidFill>
                  <a:schemeClr val="tx1"/>
                </a:solidFill>
                <a:latin typeface="+mn-lt"/>
              </a:rPr>
              <a:t>όλου του κόσμου</a:t>
            </a:r>
            <a:r>
              <a:rPr lang="el-GR" sz="2200" dirty="0" smtClean="0">
                <a:solidFill>
                  <a:schemeClr val="tx1"/>
                </a:solidFill>
                <a:latin typeface="+mn-lt"/>
              </a:rPr>
              <a:t>.</a:t>
            </a:r>
            <a:r>
              <a:rPr lang="el-GR" dirty="0" smtClean="0">
                <a:solidFill>
                  <a:schemeClr val="tx1"/>
                </a:solidFill>
              </a:rPr>
              <a:t> </a:t>
            </a:r>
            <a:endParaRPr lang="el-GR" dirty="0">
              <a:solidFill>
                <a:schemeClr val="tx1"/>
              </a:solidFill>
            </a:endParaRPr>
          </a:p>
        </p:txBody>
      </p:sp>
      <p:sp>
        <p:nvSpPr>
          <p:cNvPr id="3" name="2 - Θέση περιεχομένου"/>
          <p:cNvSpPr>
            <a:spLocks noGrp="1"/>
          </p:cNvSpPr>
          <p:nvPr>
            <p:ph sz="half" idx="1"/>
          </p:nvPr>
        </p:nvSpPr>
        <p:spPr>
          <a:xfrm>
            <a:off x="0" y="476672"/>
            <a:ext cx="5148064" cy="6264696"/>
          </a:xfrm>
        </p:spPr>
        <p:txBody>
          <a:bodyPr>
            <a:normAutofit/>
          </a:bodyPr>
          <a:lstStyle/>
          <a:p>
            <a:pPr>
              <a:buNone/>
            </a:pPr>
            <a:r>
              <a:rPr lang="el-GR" dirty="0" smtClean="0"/>
              <a:t>    Παρακολουθούσε </a:t>
            </a:r>
            <a:r>
              <a:rPr lang="el-GR" dirty="0" smtClean="0"/>
              <a:t>αστέρες ταινιών στα γυρίσματα με τον πατέρα της που ήταν σκηνοθέτης στο Hollywood. Μία από τις πρώτες δουλειές της ντε </a:t>
            </a:r>
            <a:r>
              <a:rPr lang="el-GR" dirty="0" smtClean="0"/>
              <a:t>Μίλι, </a:t>
            </a:r>
            <a:r>
              <a:rPr lang="el-GR" dirty="0" smtClean="0"/>
              <a:t>χάρη στις διασυνδέσεις του πατέρα της ήταν η χορογραφία της ταινίας Κλεοπάτρα (1934</a:t>
            </a:r>
            <a:r>
              <a:rPr lang="el-GR" dirty="0" smtClean="0"/>
              <a:t>).</a:t>
            </a:r>
          </a:p>
          <a:p>
            <a:pPr>
              <a:buNone/>
            </a:pPr>
            <a:endParaRPr lang="el-GR" dirty="0" smtClean="0"/>
          </a:p>
          <a:p>
            <a:pPr>
              <a:buNone/>
            </a:pPr>
            <a:r>
              <a:rPr lang="el-GR" dirty="0" smtClean="0"/>
              <a:t> </a:t>
            </a:r>
            <a:r>
              <a:rPr lang="el-GR" dirty="0" smtClean="0"/>
              <a:t>    Ένα </a:t>
            </a:r>
            <a:r>
              <a:rPr lang="el-GR" dirty="0" smtClean="0"/>
              <a:t>από τα πιο σημαντικά έργα </a:t>
            </a:r>
            <a:r>
              <a:rPr lang="el-GR" dirty="0" smtClean="0"/>
              <a:t>της ήταν </a:t>
            </a:r>
            <a:r>
              <a:rPr lang="el-GR" dirty="0" smtClean="0"/>
              <a:t>το Black Ritual ή Obeah, το οποίο άρχισε να χορογραφεί για την πρώτη σεζόν </a:t>
            </a:r>
            <a:r>
              <a:rPr lang="el-GR" dirty="0" smtClean="0"/>
              <a:t>του Ballet </a:t>
            </a:r>
            <a:r>
              <a:rPr lang="el-GR" dirty="0" smtClean="0"/>
              <a:t>Theatre. Αυτή η παράσταση διάρκειας 25 λεπτών δημιουργήθηκε για το έργο "Negro Unit" του θιάσου χορού και </a:t>
            </a:r>
            <a:r>
              <a:rPr lang="el-GR" dirty="0" smtClean="0"/>
              <a:t>παρουσιάστηκε </a:t>
            </a:r>
            <a:r>
              <a:rPr lang="el-GR" dirty="0" smtClean="0"/>
              <a:t>από 16 μαύρες γυναίκες χορεύτριες. Αυτή ήταν η πρώτη συμμετοχή μαύρων χορευτών σε παράσταση μπαλέτου στη Νέα Υόρκη σε μια εταιρεία που κυριαρχούσαν οι λευκοί χορευτές</a:t>
            </a:r>
            <a:r>
              <a:rPr lang="el-GR" dirty="0" smtClean="0"/>
              <a:t>.</a:t>
            </a:r>
            <a:endParaRPr lang="el-GR" dirty="0"/>
          </a:p>
        </p:txBody>
      </p:sp>
      <p:sp>
        <p:nvSpPr>
          <p:cNvPr id="4" name="3 - Θέση περιεχομένου"/>
          <p:cNvSpPr>
            <a:spLocks noGrp="1"/>
          </p:cNvSpPr>
          <p:nvPr>
            <p:ph sz="half" idx="2"/>
          </p:nvPr>
        </p:nvSpPr>
        <p:spPr>
          <a:xfrm>
            <a:off x="6444208" y="1268760"/>
            <a:ext cx="1440160" cy="1368153"/>
          </a:xfrm>
        </p:spPr>
        <p:txBody>
          <a:bodyPr>
            <a:normAutofit/>
          </a:bodyPr>
          <a:lstStyle/>
          <a:p>
            <a:r>
              <a:rPr lang="el-GR" dirty="0" smtClean="0"/>
              <a:t>..</a:t>
            </a:r>
            <a:endParaRPr lang="el-GR" dirty="0"/>
          </a:p>
        </p:txBody>
      </p:sp>
      <p:pic>
        <p:nvPicPr>
          <p:cNvPr id="16386" name="Picture 2" descr="Agnes de Mille's bio — Agnes de Mille's Dances"/>
          <p:cNvPicPr>
            <a:picLocks noChangeAspect="1" noChangeArrowheads="1"/>
          </p:cNvPicPr>
          <p:nvPr/>
        </p:nvPicPr>
        <p:blipFill>
          <a:blip r:embed="rId2" cstate="print"/>
          <a:srcRect/>
          <a:stretch>
            <a:fillRect/>
          </a:stretch>
        </p:blipFill>
        <p:spPr bwMode="auto">
          <a:xfrm>
            <a:off x="5580112" y="980728"/>
            <a:ext cx="2808312" cy="3505216"/>
          </a:xfrm>
          <a:prstGeom prst="rect">
            <a:avLst/>
          </a:prstGeom>
          <a:noFill/>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tx1"/>
                </a:solidFill>
                <a:latin typeface="+mn-lt"/>
              </a:rPr>
              <a:t>Διάσημα έργα </a:t>
            </a:r>
            <a:endParaRPr lang="el-GR" dirty="0">
              <a:solidFill>
                <a:schemeClr val="tx1"/>
              </a:solidFill>
              <a:latin typeface="+mn-lt"/>
            </a:endParaRPr>
          </a:p>
        </p:txBody>
      </p:sp>
      <p:sp>
        <p:nvSpPr>
          <p:cNvPr id="3" name="2 - Θέση περιεχομένου"/>
          <p:cNvSpPr>
            <a:spLocks noGrp="1"/>
          </p:cNvSpPr>
          <p:nvPr>
            <p:ph sz="half" idx="1"/>
          </p:nvPr>
        </p:nvSpPr>
        <p:spPr>
          <a:xfrm>
            <a:off x="457200" y="2249424"/>
            <a:ext cx="4258816" cy="4525963"/>
          </a:xfrm>
        </p:spPr>
        <p:txBody>
          <a:bodyPr>
            <a:normAutofit/>
          </a:bodyPr>
          <a:lstStyle/>
          <a:p>
            <a:pPr>
              <a:buFont typeface="Wingdings" pitchFamily="2" charset="2"/>
              <a:buChar char="§"/>
            </a:pPr>
            <a:r>
              <a:rPr lang="el-GR" dirty="0" smtClean="0"/>
              <a:t>Έκτοτε η ντε </a:t>
            </a:r>
            <a:r>
              <a:rPr lang="el-GR" dirty="0" smtClean="0"/>
              <a:t>Μίλι </a:t>
            </a:r>
            <a:r>
              <a:rPr lang="el-GR" dirty="0" smtClean="0"/>
              <a:t>χορογράφησε πάνω από δώδεκα μιούζικαλ όπως τα </a:t>
            </a:r>
            <a:r>
              <a:rPr lang="en-US" dirty="0" smtClean="0"/>
              <a:t>Bloomer Girl (1944), Carousel (1945), Allegro (1947), Brigadoon (1947), Gentlemen Prefer Blondes (1949), Paint Your Wagon (1951), The Girl in Pink Tights (1954), Goldilocks (1957) </a:t>
            </a:r>
            <a:r>
              <a:rPr lang="el-GR" dirty="0" smtClean="0"/>
              <a:t>και 110 </a:t>
            </a:r>
            <a:r>
              <a:rPr lang="en-US" dirty="0" smtClean="0"/>
              <a:t>at</a:t>
            </a:r>
            <a:r>
              <a:rPr lang="el-GR" dirty="0" smtClean="0"/>
              <a:t> </a:t>
            </a:r>
            <a:r>
              <a:rPr lang="en-US" dirty="0" smtClean="0"/>
              <a:t>Shade (1963). </a:t>
            </a:r>
            <a:r>
              <a:rPr lang="el-GR" dirty="0" smtClean="0"/>
              <a:t>Οι παραγωγές αυτές </a:t>
            </a:r>
            <a:r>
              <a:rPr lang="el-GR" dirty="0" smtClean="0"/>
              <a:t>είχαν </a:t>
            </a:r>
            <a:r>
              <a:rPr lang="el-GR" dirty="0" smtClean="0"/>
              <a:t>θεματολογία σχετική με τα γεγονότα της περιόδου εκείνης, συμπεριλαμβανομένου και του Β' Παγκοσμίου Πολέμου</a:t>
            </a:r>
            <a:r>
              <a:rPr lang="el-GR" dirty="0" smtClean="0"/>
              <a:t>. </a:t>
            </a:r>
            <a:endParaRPr lang="el-GR" dirty="0"/>
          </a:p>
        </p:txBody>
      </p:sp>
      <p:sp>
        <p:nvSpPr>
          <p:cNvPr id="4" name="3 - Θέση περιεχομένου"/>
          <p:cNvSpPr>
            <a:spLocks noGrp="1"/>
          </p:cNvSpPr>
          <p:nvPr>
            <p:ph sz="half" idx="2"/>
          </p:nvPr>
        </p:nvSpPr>
        <p:spPr>
          <a:xfrm>
            <a:off x="4932040" y="548680"/>
            <a:ext cx="2808312" cy="720080"/>
          </a:xfrm>
        </p:spPr>
        <p:txBody>
          <a:bodyPr>
            <a:normAutofit/>
          </a:bodyPr>
          <a:lstStyle/>
          <a:p>
            <a:pPr>
              <a:buNone/>
            </a:pPr>
            <a:r>
              <a:rPr lang="en-US" dirty="0" smtClean="0"/>
              <a:t>Rodeo</a:t>
            </a:r>
            <a:endParaRPr lang="el-GR" dirty="0"/>
          </a:p>
        </p:txBody>
      </p:sp>
      <p:pic>
        <p:nvPicPr>
          <p:cNvPr id="15362" name="Picture 2" descr="Agnes de Mille - IMDb"/>
          <p:cNvPicPr>
            <a:picLocks noChangeAspect="1" noChangeArrowheads="1"/>
          </p:cNvPicPr>
          <p:nvPr/>
        </p:nvPicPr>
        <p:blipFill>
          <a:blip r:embed="rId2" cstate="print"/>
          <a:srcRect/>
          <a:stretch>
            <a:fillRect/>
          </a:stretch>
        </p:blipFill>
        <p:spPr bwMode="auto">
          <a:xfrm>
            <a:off x="7020272" y="3717032"/>
            <a:ext cx="1983731" cy="2501486"/>
          </a:xfrm>
          <a:prstGeom prst="rect">
            <a:avLst/>
          </a:prstGeom>
          <a:noFill/>
        </p:spPr>
      </p:pic>
      <p:pic>
        <p:nvPicPr>
          <p:cNvPr id="15364" name="Picture 4" descr="Agnes de Mille (1909 - 1993)"/>
          <p:cNvPicPr>
            <a:picLocks noChangeAspect="1" noChangeArrowheads="1"/>
          </p:cNvPicPr>
          <p:nvPr/>
        </p:nvPicPr>
        <p:blipFill>
          <a:blip r:embed="rId3" cstate="print"/>
          <a:srcRect/>
          <a:stretch>
            <a:fillRect/>
          </a:stretch>
        </p:blipFill>
        <p:spPr bwMode="auto">
          <a:xfrm>
            <a:off x="4716016" y="3789040"/>
            <a:ext cx="2209991" cy="2880320"/>
          </a:xfrm>
          <a:prstGeom prst="rect">
            <a:avLst/>
          </a:prstGeom>
          <a:noFill/>
        </p:spPr>
      </p:pic>
      <p:pic>
        <p:nvPicPr>
          <p:cNvPr id="15366" name="Picture 6" descr="Agnes de Mille + Rodeo"/>
          <p:cNvPicPr>
            <a:picLocks noChangeAspect="1" noChangeArrowheads="1"/>
          </p:cNvPicPr>
          <p:nvPr/>
        </p:nvPicPr>
        <p:blipFill>
          <a:blip r:embed="rId4" cstate="print"/>
          <a:srcRect/>
          <a:stretch>
            <a:fillRect/>
          </a:stretch>
        </p:blipFill>
        <p:spPr bwMode="auto">
          <a:xfrm>
            <a:off x="5076056" y="908720"/>
            <a:ext cx="3744416" cy="2755325"/>
          </a:xfrm>
          <a:prstGeom prst="rect">
            <a:avLst/>
          </a:prstGeom>
          <a:noFill/>
        </p:spPr>
      </p:pic>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Προσαρμοσμένος 1">
      <a:dk1>
        <a:sysClr val="windowText" lastClr="000000"/>
      </a:dk1>
      <a:lt1>
        <a:sysClr val="window" lastClr="FFFFFF"/>
      </a:lt1>
      <a:dk2>
        <a:srgbClr val="7F7F7F"/>
      </a:dk2>
      <a:lt2>
        <a:srgbClr val="DEDEDE"/>
      </a:lt2>
      <a:accent1>
        <a:srgbClr val="A6A6A6"/>
      </a:accent1>
      <a:accent2>
        <a:srgbClr val="373737"/>
      </a:accent2>
      <a:accent3>
        <a:srgbClr val="7F7F7F"/>
      </a:accent3>
      <a:accent4>
        <a:srgbClr val="BDD3E1"/>
      </a:accent4>
      <a:accent5>
        <a:srgbClr val="8588A1"/>
      </a:accent5>
      <a:accent6>
        <a:srgbClr val="DACAAB"/>
      </a:accent6>
      <a:hlink>
        <a:srgbClr val="A5A5A5"/>
      </a:hlink>
      <a:folHlink>
        <a:srgbClr val="000000"/>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83</TotalTime>
  <Words>431</Words>
  <Application>Microsoft Office PowerPoint</Application>
  <PresentationFormat>Προβολή στην οθόνη (4:3)</PresentationFormat>
  <Paragraphs>16</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Αστικό</vt:lpstr>
      <vt:lpstr>Άγκνες Ντι Μίλι (Agnes de Mille)</vt:lpstr>
      <vt:lpstr>Αγαπούσε τη δράση και ήθελε να γίνει ηθοποιός, αλλά όπως της είχαν πει "δεν ήταν αρκετά" και έτσι στράφηκε στο χορό. Ασχολούταν με τον χορό από το 1910(5 ετών) έως το 1990(85 ετών).</vt:lpstr>
      <vt:lpstr>.</vt:lpstr>
      <vt:lpstr>Αν και εκτελέστηκε μόνο τρεις φορές, το Black Ritual ήταν μια παράσταση που έπαιξε σημαντικό ρόλο στην ιστορία του μπαλέτου της χώρας αλλά και όλου του κόσμου. </vt:lpstr>
      <vt:lpstr>Διάσημα έργα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Windows</dc:creator>
  <cp:lastModifiedBy>Windows</cp:lastModifiedBy>
  <cp:revision>10</cp:revision>
  <dcterms:created xsi:type="dcterms:W3CDTF">2024-01-15T18:55:18Z</dcterms:created>
  <dcterms:modified xsi:type="dcterms:W3CDTF">2024-01-15T20:18:19Z</dcterms:modified>
</cp:coreProperties>
</file>