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67" r:id="rId3"/>
    <p:sldId id="259" r:id="rId4"/>
    <p:sldId id="260" r:id="rId5"/>
    <p:sldId id="266" r:id="rId6"/>
    <p:sldId id="261" r:id="rId7"/>
    <p:sldId id="262" r:id="rId8"/>
    <p:sldId id="263" r:id="rId9"/>
    <p:sldId id="264" r:id="rId10"/>
    <p:sldId id="265"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napToGrid="0">
      <p:cViewPr varScale="1">
        <p:scale>
          <a:sx n="75" d="100"/>
          <a:sy n="75" d="100"/>
        </p:scale>
        <p:origin x="4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1/15/2024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6DFF08F-DC6B-4601-B491-B0F83F6DD2DA}"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l-GR" smtClean="0"/>
              <a:t>Στυλ κύριου τίτλου</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6DFF08F-DC6B-4601-B491-B0F83F6DD2DA}"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96DFF08F-DC6B-4601-B491-B0F83F6DD2DA}"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1/15/2024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5400" dirty="0" smtClean="0"/>
              <a:t>ατομα που </a:t>
            </a:r>
            <a:r>
              <a:rPr lang="el-GR" sz="5000" dirty="0" smtClean="0"/>
              <a:t>αλλαξαν</a:t>
            </a:r>
            <a:r>
              <a:rPr lang="el-GR" sz="5400" dirty="0" smtClean="0"/>
              <a:t> τον κοσμο</a:t>
            </a:r>
            <a:endParaRPr lang="en-US" sz="5400" dirty="0"/>
          </a:p>
        </p:txBody>
      </p:sp>
      <p:sp>
        <p:nvSpPr>
          <p:cNvPr id="3" name="Υπότιτλος 2"/>
          <p:cNvSpPr>
            <a:spLocks noGrp="1"/>
          </p:cNvSpPr>
          <p:nvPr>
            <p:ph type="subTitle" idx="1"/>
          </p:nvPr>
        </p:nvSpPr>
        <p:spPr/>
        <p:txBody>
          <a:bodyPr/>
          <a:lstStyle/>
          <a:p>
            <a:r>
              <a:rPr lang="el-GR" dirty="0"/>
              <a:t> Μελίνα </a:t>
            </a:r>
            <a:r>
              <a:rPr lang="el-GR" dirty="0" smtClean="0"/>
              <a:t>Μερκούρη, , </a:t>
            </a:r>
            <a:r>
              <a:rPr lang="en-US" dirty="0" smtClean="0"/>
              <a:t>Joseph Lister </a:t>
            </a:r>
            <a:endParaRPr lang="en-US" dirty="0"/>
          </a:p>
        </p:txBody>
      </p:sp>
    </p:spTree>
    <p:extLst>
      <p:ext uri="{BB962C8B-B14F-4D97-AF65-F5344CB8AC3E}">
        <p14:creationId xmlns:p14="http://schemas.microsoft.com/office/powerpoint/2010/main" val="788263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3000" y="609600"/>
            <a:ext cx="5156200" cy="990600"/>
          </a:xfrm>
        </p:spPr>
        <p:txBody>
          <a:bodyPr/>
          <a:lstStyle/>
          <a:p>
            <a:endParaRPr lang="en-US" dirty="0"/>
          </a:p>
        </p:txBody>
      </p:sp>
      <p:sp>
        <p:nvSpPr>
          <p:cNvPr id="3" name="Θέση περιεχομένου 2"/>
          <p:cNvSpPr>
            <a:spLocks noGrp="1"/>
          </p:cNvSpPr>
          <p:nvPr>
            <p:ph idx="1"/>
          </p:nvPr>
        </p:nvSpPr>
        <p:spPr>
          <a:xfrm>
            <a:off x="990600" y="1892300"/>
            <a:ext cx="8521700" cy="2628900"/>
          </a:xfrm>
        </p:spPr>
        <p:txBody>
          <a:bodyPr>
            <a:normAutofit lnSpcReduction="10000"/>
          </a:bodyPr>
          <a:lstStyle/>
          <a:p>
            <a:r>
              <a:rPr lang="el-GR" dirty="0">
                <a:solidFill>
                  <a:schemeClr val="tx1"/>
                </a:solidFill>
              </a:rPr>
              <a:t>Αποσύρθηκε από τη χειρουργική πρακτική το 1893, μετά τον θάνατο της συζύγου του τον προηγούμενο </a:t>
            </a:r>
            <a:r>
              <a:rPr lang="el-GR" dirty="0" smtClean="0">
                <a:solidFill>
                  <a:schemeClr val="tx1"/>
                </a:solidFill>
              </a:rPr>
              <a:t>χρόνο.</a:t>
            </a:r>
            <a:r>
              <a:rPr lang="en-US" dirty="0">
                <a:solidFill>
                  <a:schemeClr val="tx1"/>
                </a:solidFill>
              </a:rPr>
              <a:t>T</a:t>
            </a:r>
            <a:r>
              <a:rPr lang="el-GR" dirty="0" smtClean="0">
                <a:solidFill>
                  <a:schemeClr val="tx1"/>
                </a:solidFill>
              </a:rPr>
              <a:t>ο </a:t>
            </a:r>
            <a:r>
              <a:rPr lang="el-GR" dirty="0">
                <a:solidFill>
                  <a:schemeClr val="tx1"/>
                </a:solidFill>
              </a:rPr>
              <a:t>1897 και διορίστηκε ένα από τα 12 αρχικά μέλη του Τάγματος της Αξίας </a:t>
            </a:r>
            <a:r>
              <a:rPr lang="el-GR" dirty="0" smtClean="0">
                <a:solidFill>
                  <a:schemeClr val="tx1"/>
                </a:solidFill>
              </a:rPr>
              <a:t>το</a:t>
            </a:r>
            <a:r>
              <a:rPr lang="en-US" dirty="0" smtClean="0">
                <a:solidFill>
                  <a:schemeClr val="tx1"/>
                </a:solidFill>
              </a:rPr>
              <a:t> 1902</a:t>
            </a:r>
            <a:r>
              <a:rPr lang="el-GR" dirty="0" smtClean="0">
                <a:solidFill>
                  <a:schemeClr val="tx1"/>
                </a:solidFill>
              </a:rPr>
              <a:t>. </a:t>
            </a:r>
            <a:r>
              <a:rPr lang="el-GR" dirty="0">
                <a:solidFill>
                  <a:schemeClr val="tx1"/>
                </a:solidFill>
              </a:rPr>
              <a:t>Για μερικά χρόνια όμως πριν από το θάνατό του, ήταν σχεδόν εντελώς τυφλός και κωφός. Ο Λίστερ δεν έγραψε βιβλία, αλλά συνεισέφερε πολλές εργασίες σε επαγγελματικά περιοδικά. Αυτά περιέχονται στο The Collected Papers of Joseph, Baron Lister , 2 vol. (1909</a:t>
            </a:r>
            <a:r>
              <a:rPr lang="el-GR" dirty="0" smtClean="0">
                <a:solidFill>
                  <a:schemeClr val="tx1"/>
                </a:solidFill>
              </a:rPr>
              <a:t>). </a:t>
            </a:r>
          </a:p>
          <a:p>
            <a:pPr marL="45720" indent="0">
              <a:buNone/>
            </a:pPr>
            <a:r>
              <a:rPr lang="el-GR" dirty="0" smtClean="0">
                <a:solidFill>
                  <a:schemeClr val="tx1"/>
                </a:solidFill>
              </a:rPr>
              <a:t>                                   </a:t>
            </a:r>
            <a:endParaRPr lang="en-US" dirty="0" smtClean="0">
              <a:solidFill>
                <a:schemeClr val="tx1"/>
              </a:solidFill>
            </a:endParaRPr>
          </a:p>
          <a:p>
            <a:endParaRPr lang="en-US" dirty="0">
              <a:solidFill>
                <a:schemeClr val="tx1"/>
              </a:solidFill>
            </a:endParaRPr>
          </a:p>
          <a:p>
            <a:endParaRPr lang="en-US" dirty="0">
              <a:solidFill>
                <a:schemeClr val="tx1"/>
              </a:solidFill>
            </a:endParaRPr>
          </a:p>
        </p:txBody>
      </p:sp>
      <p:pic>
        <p:nvPicPr>
          <p:cNvPr id="4" name="Εικόνα 3"/>
          <p:cNvPicPr>
            <a:picLocks noChangeAspect="1"/>
          </p:cNvPicPr>
          <p:nvPr/>
        </p:nvPicPr>
        <p:blipFill>
          <a:blip r:embed="rId2"/>
          <a:stretch>
            <a:fillRect/>
          </a:stretch>
        </p:blipFill>
        <p:spPr>
          <a:xfrm>
            <a:off x="9652000" y="609600"/>
            <a:ext cx="2022683" cy="2696911"/>
          </a:xfrm>
          <a:prstGeom prst="rect">
            <a:avLst/>
          </a:prstGeom>
        </p:spPr>
      </p:pic>
      <p:pic>
        <p:nvPicPr>
          <p:cNvPr id="5" name="Εικόνα 4"/>
          <p:cNvPicPr>
            <a:picLocks noChangeAspect="1"/>
          </p:cNvPicPr>
          <p:nvPr/>
        </p:nvPicPr>
        <p:blipFill>
          <a:blip r:embed="rId3"/>
          <a:stretch>
            <a:fillRect/>
          </a:stretch>
        </p:blipFill>
        <p:spPr>
          <a:xfrm>
            <a:off x="9652000" y="3622675"/>
            <a:ext cx="2022683" cy="2363038"/>
          </a:xfrm>
          <a:prstGeom prst="rect">
            <a:avLst/>
          </a:prstGeom>
        </p:spPr>
      </p:pic>
    </p:spTree>
    <p:extLst>
      <p:ext uri="{BB962C8B-B14F-4D97-AF65-F5344CB8AC3E}">
        <p14:creationId xmlns:p14="http://schemas.microsoft.com/office/powerpoint/2010/main" val="4175824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lstStyle/>
          <a:p>
            <a:pPr marL="45720" indent="0">
              <a:buNone/>
            </a:pPr>
            <a:r>
              <a:rPr lang="el-GR" dirty="0">
                <a:solidFill>
                  <a:schemeClr val="tx1"/>
                </a:solidFill>
              </a:rPr>
              <a:t>  Επέλεξα τον </a:t>
            </a:r>
            <a:r>
              <a:rPr lang="en-US" dirty="0">
                <a:solidFill>
                  <a:schemeClr val="tx1"/>
                </a:solidFill>
              </a:rPr>
              <a:t>Joseph Lister </a:t>
            </a:r>
            <a:r>
              <a:rPr lang="el-GR" dirty="0" smtClean="0">
                <a:solidFill>
                  <a:schemeClr val="tx1"/>
                </a:solidFill>
              </a:rPr>
              <a:t>επειδή η έρευνά </a:t>
            </a:r>
            <a:r>
              <a:rPr lang="el-GR" dirty="0">
                <a:solidFill>
                  <a:schemeClr val="tx1"/>
                </a:solidFill>
              </a:rPr>
              <a:t>του στη βακτηριολογία και τις λοιμώξεις σε τραύματα ανέβασε την τεχνική του σε ένα νέο επίπεδο όπου οι παρατηρήσεις, οι αφαιρέσεις και οι πρακτικές του έφεραν επανάσταση στη χειρουργική σε όλο τον κόσμο. </a:t>
            </a:r>
            <a:r>
              <a:rPr lang="el-GR" dirty="0" smtClean="0">
                <a:solidFill>
                  <a:schemeClr val="tx1"/>
                </a:solidFill>
              </a:rPr>
              <a:t>Με την ανακάλυψη του κατάφερε να σώσει τις ζωές εκατοντάδων χιλιάδων ανθώπων. Ήταν ένας από τους ανθρώπους που άλλαξαν τον κόσμο με τις ανακαλύψεις και τις πράξεις του.     </a:t>
            </a:r>
            <a:endParaRPr lang="en-US" dirty="0">
              <a:solidFill>
                <a:schemeClr val="tx1"/>
              </a:solidFill>
            </a:endParaRPr>
          </a:p>
          <a:p>
            <a:pPr marL="45720" indent="0">
              <a:buNone/>
            </a:pPr>
            <a:endParaRPr lang="en-US" dirty="0">
              <a:solidFill>
                <a:schemeClr val="tx1"/>
              </a:solidFill>
            </a:endParaRPr>
          </a:p>
        </p:txBody>
      </p:sp>
    </p:spTree>
    <p:extLst>
      <p:ext uri="{BB962C8B-B14F-4D97-AF65-F5344CB8AC3E}">
        <p14:creationId xmlns:p14="http://schemas.microsoft.com/office/powerpoint/2010/main" val="2449944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u="sng" dirty="0" smtClean="0">
                <a:solidFill>
                  <a:schemeClr val="tx1"/>
                </a:solidFill>
              </a:rPr>
              <a:t>Μελίνα Μερκούρη</a:t>
            </a:r>
            <a:endParaRPr lang="en-US" u="sng" dirty="0">
              <a:solidFill>
                <a:schemeClr val="tx1"/>
              </a:solidFill>
            </a:endParaRPr>
          </a:p>
        </p:txBody>
      </p:sp>
      <p:sp>
        <p:nvSpPr>
          <p:cNvPr id="3" name="Θέση περιεχομένου 2"/>
          <p:cNvSpPr>
            <a:spLocks noGrp="1"/>
          </p:cNvSpPr>
          <p:nvPr>
            <p:ph idx="1"/>
          </p:nvPr>
        </p:nvSpPr>
        <p:spPr>
          <a:xfrm>
            <a:off x="1143001" y="2057400"/>
            <a:ext cx="8864599" cy="3962400"/>
          </a:xfrm>
        </p:spPr>
        <p:txBody>
          <a:bodyPr>
            <a:normAutofit/>
          </a:bodyPr>
          <a:lstStyle/>
          <a:p>
            <a:pPr marL="45720" indent="0">
              <a:buNone/>
            </a:pPr>
            <a:r>
              <a:rPr lang="el-GR" dirty="0">
                <a:solidFill>
                  <a:schemeClr val="tx1"/>
                </a:solidFill>
              </a:rPr>
              <a:t>Τη βάφτισαν Αμαλία – Μαρία, δεν τη φώναξαν όμως έτσι ποτέ. Το όνομα που θα χρησιμοποιούσαν σε όλη της τη ζωή, και με το οποίο έγινε πασίγνωστη, ήταν το «Μελίνα». Τ</a:t>
            </a:r>
            <a:r>
              <a:rPr lang="el-GR" dirty="0" smtClean="0">
                <a:solidFill>
                  <a:schemeClr val="tx1"/>
                </a:solidFill>
              </a:rPr>
              <a:t>η </a:t>
            </a:r>
            <a:r>
              <a:rPr lang="el-GR" dirty="0">
                <a:solidFill>
                  <a:schemeClr val="tx1"/>
                </a:solidFill>
              </a:rPr>
              <a:t>χαρακτήρισαν «τελευταία </a:t>
            </a:r>
            <a:r>
              <a:rPr lang="el-GR" dirty="0" smtClean="0">
                <a:solidFill>
                  <a:schemeClr val="tx1"/>
                </a:solidFill>
              </a:rPr>
              <a:t>Ελληνίδα </a:t>
            </a:r>
            <a:r>
              <a:rPr lang="el-GR" dirty="0">
                <a:solidFill>
                  <a:schemeClr val="tx1"/>
                </a:solidFill>
              </a:rPr>
              <a:t>θεά» και «γυναίκα – φλόγα». Όλη της η ζωή ήταν γεμάτη όνειρα, ελπίδες, αγωνίες και αγώνες</a:t>
            </a:r>
            <a:r>
              <a:rPr lang="el-GR" dirty="0" smtClean="0">
                <a:solidFill>
                  <a:schemeClr val="tx1"/>
                </a:solidFill>
              </a:rPr>
              <a:t>. </a:t>
            </a:r>
            <a:r>
              <a:rPr lang="el-GR" dirty="0">
                <a:solidFill>
                  <a:schemeClr val="tx1"/>
                </a:solidFill>
              </a:rPr>
              <a:t>Υπήρξε πολύμορφη προσωπικότητα</a:t>
            </a:r>
            <a:r>
              <a:rPr lang="el-GR" dirty="0" smtClean="0">
                <a:solidFill>
                  <a:schemeClr val="tx1"/>
                </a:solidFill>
              </a:rPr>
              <a:t>. </a:t>
            </a:r>
            <a:r>
              <a:rPr lang="el-GR" dirty="0">
                <a:solidFill>
                  <a:schemeClr val="tx1"/>
                </a:solidFill>
              </a:rPr>
              <a:t>Πίστευε ακράδαντα ότι ο πολιτισμός είναι η βαριά βιομηχανία μας. Ότι είναι ένα σοβαρό εξαγώγιμο προϊόν και ότι έχει μεγάλη σημασία και αξία η ανάδειξή </a:t>
            </a:r>
            <a:r>
              <a:rPr lang="el-GR" dirty="0" smtClean="0">
                <a:solidFill>
                  <a:schemeClr val="tx1"/>
                </a:solidFill>
              </a:rPr>
              <a:t>του. </a:t>
            </a:r>
            <a:r>
              <a:rPr lang="el-GR" dirty="0">
                <a:solidFill>
                  <a:schemeClr val="tx1"/>
                </a:solidFill>
              </a:rPr>
              <a:t>Ήταν </a:t>
            </a:r>
            <a:r>
              <a:rPr lang="el-GR" dirty="0" smtClean="0">
                <a:solidFill>
                  <a:schemeClr val="tx1"/>
                </a:solidFill>
              </a:rPr>
              <a:t>επίσης </a:t>
            </a:r>
            <a:r>
              <a:rPr lang="el-GR" dirty="0">
                <a:solidFill>
                  <a:schemeClr val="tx1"/>
                </a:solidFill>
              </a:rPr>
              <a:t>υποψήφια για Όσκαρ Α’ γυναικείου </a:t>
            </a:r>
            <a:r>
              <a:rPr lang="el-GR" dirty="0" smtClean="0">
                <a:solidFill>
                  <a:schemeClr val="tx1"/>
                </a:solidFill>
              </a:rPr>
              <a:t>ρόλου .Ασχολήθηκε με την ηθοποιία και την πολίτικη που αναλύω στις παρακάτω διαφάνειες.</a:t>
            </a:r>
            <a:endParaRPr lang="en-US" dirty="0"/>
          </a:p>
        </p:txBody>
      </p:sp>
      <p:pic>
        <p:nvPicPr>
          <p:cNvPr id="5" name="Εικόνα 4"/>
          <p:cNvPicPr>
            <a:picLocks noChangeAspect="1"/>
          </p:cNvPicPr>
          <p:nvPr/>
        </p:nvPicPr>
        <p:blipFill>
          <a:blip r:embed="rId2"/>
          <a:stretch>
            <a:fillRect/>
          </a:stretch>
        </p:blipFill>
        <p:spPr>
          <a:xfrm>
            <a:off x="9817100" y="918853"/>
            <a:ext cx="2088643" cy="2094213"/>
          </a:xfrm>
          <a:prstGeom prst="rect">
            <a:avLst/>
          </a:prstGeom>
        </p:spPr>
      </p:pic>
    </p:spTree>
    <p:extLst>
      <p:ext uri="{BB962C8B-B14F-4D97-AF65-F5344CB8AC3E}">
        <p14:creationId xmlns:p14="http://schemas.microsoft.com/office/powerpoint/2010/main" val="2437579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normAutofit/>
          </a:bodyPr>
          <a:lstStyle/>
          <a:p>
            <a:r>
              <a:rPr lang="el-GR" dirty="0">
                <a:solidFill>
                  <a:schemeClr val="tx1"/>
                </a:solidFill>
              </a:rPr>
              <a:t>Το 1943 αποφάσισε να ακολουθήσει καριέρα ηθοποιού και έγινε δεκτή στη Δραματική Σχολή του Εθνικού Θεάτρου από την οποία αποφοίτησε το 1946. Το 1944 έκανε το ντεμπούτο της στη σκηνή με το έργο του Αλέξη Σολομού «Το μονοπάτι της λευτεριάς», που κατέβηκε γρήγορα λόγω των «Δεκεμβριανών». Τα επόμενα χρόνια συνεργάστηκε με το Εθνικό Θέατρο και τους θιάσους Κατερίνας και της Μαρίκας </a:t>
            </a:r>
            <a:r>
              <a:rPr lang="el-GR" dirty="0" err="1" smtClean="0">
                <a:solidFill>
                  <a:schemeClr val="tx1"/>
                </a:solidFill>
              </a:rPr>
              <a:t>Κοτοπούλη</a:t>
            </a:r>
            <a:r>
              <a:rPr lang="el-GR" dirty="0" smtClean="0">
                <a:solidFill>
                  <a:schemeClr val="tx1"/>
                </a:solidFill>
              </a:rPr>
              <a:t>.</a:t>
            </a:r>
          </a:p>
          <a:p>
            <a:r>
              <a:rPr lang="el-GR" dirty="0">
                <a:solidFill>
                  <a:schemeClr val="tx1"/>
                </a:solidFill>
              </a:rPr>
              <a:t>Η ταινία που εκτόξευσε την φήμη της </a:t>
            </a:r>
            <a:r>
              <a:rPr lang="el-GR" dirty="0" smtClean="0">
                <a:solidFill>
                  <a:schemeClr val="tx1"/>
                </a:solidFill>
              </a:rPr>
              <a:t>ήταν </a:t>
            </a:r>
            <a:r>
              <a:rPr lang="el-GR" dirty="0">
                <a:solidFill>
                  <a:schemeClr val="tx1"/>
                </a:solidFill>
              </a:rPr>
              <a:t>το «Ποτέ την Κυριακή», που της χάρισε ένα βραβείο ερμηνείας στο Φεστιβάλ των Καννών και μια υποψηφιότητα για Όσκαρ τον επόμενο χρόνο. Η γεμάτη μπρίο ερμηνεία της στο τραγούδι του Μάνου Χατζιδάκι «Τα Παιδιά του Πειραιά», φανέρωσε μια άλλη πτυχή του ταλέντου της. </a:t>
            </a:r>
          </a:p>
          <a:p>
            <a:pPr marL="45720" indent="0">
              <a:buNone/>
            </a:pPr>
            <a:endParaRPr lang="el-GR" dirty="0">
              <a:solidFill>
                <a:schemeClr val="tx1"/>
              </a:solidFill>
            </a:endParaRPr>
          </a:p>
          <a:p>
            <a:endParaRPr lang="el-GR" dirty="0"/>
          </a:p>
          <a:p>
            <a:pPr marL="45720" indent="0">
              <a:buNone/>
            </a:pPr>
            <a:endParaRPr lang="el-GR" dirty="0"/>
          </a:p>
        </p:txBody>
      </p:sp>
    </p:spTree>
    <p:extLst>
      <p:ext uri="{BB962C8B-B14F-4D97-AF65-F5344CB8AC3E}">
        <p14:creationId xmlns:p14="http://schemas.microsoft.com/office/powerpoint/2010/main" val="23702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sp>
        <p:nvSpPr>
          <p:cNvPr id="3" name="Θέση περιεχομένου 2"/>
          <p:cNvSpPr>
            <a:spLocks noGrp="1"/>
          </p:cNvSpPr>
          <p:nvPr>
            <p:ph idx="1"/>
          </p:nvPr>
        </p:nvSpPr>
        <p:spPr/>
        <p:txBody>
          <a:bodyPr>
            <a:normAutofit lnSpcReduction="10000"/>
          </a:bodyPr>
          <a:lstStyle/>
          <a:p>
            <a:r>
              <a:rPr lang="el-GR" dirty="0">
                <a:solidFill>
                  <a:schemeClr val="tx1"/>
                </a:solidFill>
              </a:rPr>
              <a:t>Μετά την επιβολή της Δικτατορίας των Συνταγματαρχών η Μελίνα Μερκούρη </a:t>
            </a:r>
            <a:r>
              <a:rPr lang="el-GR" dirty="0">
                <a:solidFill>
                  <a:schemeClr val="tx1"/>
                </a:solidFill>
                <a:latin typeface="+mj-lt"/>
              </a:rPr>
              <a:t>αυτοεξορίστηκε</a:t>
            </a:r>
            <a:r>
              <a:rPr lang="el-GR" dirty="0">
                <a:solidFill>
                  <a:schemeClr val="tx1"/>
                </a:solidFill>
              </a:rPr>
              <a:t> και με το ταλέντο και τη φήμη της πολέμησε σε ολόκληρο τον κόσμο το καθεστώς ενημερώνοντας τη διεθνή κοινή γνώμη για την πολιτική κατάσταση στην Ελλάδα. Ιστορική έμεινε η δήλωση της: «Εγώ γεννήθηκα Ελληνίδα και θα πεθάνω Ελληνίδα, ο κ. Παττακός γεννήθηκε φασίστας και θα πεθάνει φασίστας</a:t>
            </a:r>
            <a:r>
              <a:rPr lang="el-GR" dirty="0" smtClean="0">
                <a:solidFill>
                  <a:schemeClr val="tx1"/>
                </a:solidFill>
              </a:rPr>
              <a:t>».</a:t>
            </a:r>
          </a:p>
          <a:p>
            <a:r>
              <a:rPr lang="el-GR" dirty="0" smtClean="0">
                <a:solidFill>
                  <a:schemeClr val="tx1"/>
                </a:solidFill>
              </a:rPr>
              <a:t>Από </a:t>
            </a:r>
            <a:r>
              <a:rPr lang="el-GR" dirty="0">
                <a:solidFill>
                  <a:schemeClr val="tx1"/>
                </a:solidFill>
              </a:rPr>
              <a:t>το 1981 έως το 1989 και από το 1993 έως το 1994 διετέλεσε υπουργός Πολιτισμού και λάμπρυνε με την παρουσία της και τις πολιτικές της το συγκεκριμένο υπουργείο. Όραμά της ήταν η επιστροφή των Γλυπτών του Παρθενώνα από το Βρετανικό Μουσείο. Δημιούργησε τα Δημοτικά Περιφερειακά Θέατρα για να έρθει ο κάτοικος της επαρχίας σε επαφή με το θέατρο, ενώ δική της έμπνευση ήταν και η δημιουργία του θεσμού της «Πολιτιστικής Πρωτεύουσας της Ευρώπης</a:t>
            </a:r>
            <a:r>
              <a:rPr lang="el-GR" dirty="0" smtClean="0">
                <a:solidFill>
                  <a:schemeClr val="tx1"/>
                </a:solidFill>
              </a:rPr>
              <a:t>».</a:t>
            </a:r>
            <a:endParaRPr lang="el-GR" dirty="0">
              <a:solidFill>
                <a:schemeClr val="tx1"/>
              </a:solidFill>
            </a:endParaRPr>
          </a:p>
        </p:txBody>
      </p:sp>
    </p:spTree>
    <p:extLst>
      <p:ext uri="{BB962C8B-B14F-4D97-AF65-F5344CB8AC3E}">
        <p14:creationId xmlns:p14="http://schemas.microsoft.com/office/powerpoint/2010/main" val="2993744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dirty="0"/>
          </a:p>
        </p:txBody>
      </p:sp>
      <p:sp>
        <p:nvSpPr>
          <p:cNvPr id="3" name="Θέση περιεχομένου 2"/>
          <p:cNvSpPr>
            <a:spLocks noGrp="1"/>
          </p:cNvSpPr>
          <p:nvPr>
            <p:ph idx="1"/>
          </p:nvPr>
        </p:nvSpPr>
        <p:spPr/>
        <p:txBody>
          <a:bodyPr>
            <a:normAutofit/>
          </a:bodyPr>
          <a:lstStyle/>
          <a:p>
            <a:pPr marL="45720" indent="0">
              <a:buNone/>
            </a:pPr>
            <a:r>
              <a:rPr lang="el-GR" dirty="0" smtClean="0">
                <a:solidFill>
                  <a:schemeClr val="tx1"/>
                </a:solidFill>
              </a:rPr>
              <a:t>Επέλεξα να πω για την Μελίνα Μερκούρη, καθώς την θαυμάζω για το χάρισμα που είχε ως καλλιτέχνης αποκτώντας μεγάλη φήμη ως ηθοποιός και ως πολιτικός με τον αγώνα της εναντίον της χούντας αλλά και ως υπουργός Πολιτισμού διαπρέποντας έτσι σε παγκόσμιο επίπεδο όπως ανέφερα και πιο πριν. Μέσα από την ισχυρή της προσωπικότητα απέδειξε πως οι γυναίκες είναι ανεξάρτητες, δυναμικές και ελεύθερες, ανατρέποντας τα δεδομένα της εποχής εκείνης.</a:t>
            </a:r>
          </a:p>
        </p:txBody>
      </p:sp>
      <p:pic>
        <p:nvPicPr>
          <p:cNvPr id="4" name="Εικόνα 3"/>
          <p:cNvPicPr>
            <a:picLocks noChangeAspect="1"/>
          </p:cNvPicPr>
          <p:nvPr/>
        </p:nvPicPr>
        <p:blipFill>
          <a:blip r:embed="rId2"/>
          <a:stretch>
            <a:fillRect/>
          </a:stretch>
        </p:blipFill>
        <p:spPr>
          <a:xfrm>
            <a:off x="1984677" y="3985651"/>
            <a:ext cx="1745071" cy="2316087"/>
          </a:xfrm>
          <a:prstGeom prst="rect">
            <a:avLst/>
          </a:prstGeom>
        </p:spPr>
      </p:pic>
      <p:pic>
        <p:nvPicPr>
          <p:cNvPr id="5" name="Εικόνα 4"/>
          <p:cNvPicPr>
            <a:picLocks noChangeAspect="1"/>
          </p:cNvPicPr>
          <p:nvPr/>
        </p:nvPicPr>
        <p:blipFill>
          <a:blip r:embed="rId3"/>
          <a:stretch>
            <a:fillRect/>
          </a:stretch>
        </p:blipFill>
        <p:spPr>
          <a:xfrm>
            <a:off x="8625807" y="3985653"/>
            <a:ext cx="1873935" cy="2396294"/>
          </a:xfrm>
          <a:prstGeom prst="rect">
            <a:avLst/>
          </a:prstGeom>
        </p:spPr>
      </p:pic>
      <p:pic>
        <p:nvPicPr>
          <p:cNvPr id="6" name="Εικόνα 5"/>
          <p:cNvPicPr>
            <a:picLocks noChangeAspect="1"/>
          </p:cNvPicPr>
          <p:nvPr/>
        </p:nvPicPr>
        <p:blipFill>
          <a:blip r:embed="rId4"/>
          <a:stretch>
            <a:fillRect/>
          </a:stretch>
        </p:blipFill>
        <p:spPr>
          <a:xfrm>
            <a:off x="4571425" y="3941996"/>
            <a:ext cx="3151071" cy="2439951"/>
          </a:xfrm>
          <a:prstGeom prst="rect">
            <a:avLst/>
          </a:prstGeom>
        </p:spPr>
      </p:pic>
    </p:spTree>
    <p:extLst>
      <p:ext uri="{BB962C8B-B14F-4D97-AF65-F5344CB8AC3E}">
        <p14:creationId xmlns:p14="http://schemas.microsoft.com/office/powerpoint/2010/main" val="1093636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3000" y="558800"/>
            <a:ext cx="9875520" cy="1356360"/>
          </a:xfrm>
        </p:spPr>
        <p:txBody>
          <a:bodyPr/>
          <a:lstStyle/>
          <a:p>
            <a:r>
              <a:rPr lang="en-US" u="sng" dirty="0" smtClean="0">
                <a:solidFill>
                  <a:schemeClr val="tx1"/>
                </a:solidFill>
              </a:rPr>
              <a:t>Joseph Lister</a:t>
            </a:r>
            <a:endParaRPr lang="en-US" u="sng" dirty="0">
              <a:solidFill>
                <a:schemeClr val="tx1"/>
              </a:solidFill>
            </a:endParaRPr>
          </a:p>
        </p:txBody>
      </p:sp>
      <p:sp>
        <p:nvSpPr>
          <p:cNvPr id="3" name="Θέση περιεχομένου 2"/>
          <p:cNvSpPr>
            <a:spLocks noGrp="1"/>
          </p:cNvSpPr>
          <p:nvPr>
            <p:ph idx="1"/>
          </p:nvPr>
        </p:nvSpPr>
        <p:spPr>
          <a:xfrm>
            <a:off x="1143000" y="1587500"/>
            <a:ext cx="9715500" cy="4102100"/>
          </a:xfrm>
        </p:spPr>
        <p:txBody>
          <a:bodyPr>
            <a:normAutofit/>
          </a:bodyPr>
          <a:lstStyle/>
          <a:p>
            <a:pPr marL="45720" indent="0">
              <a:buNone/>
            </a:pPr>
            <a:r>
              <a:rPr lang="el-GR" dirty="0" smtClean="0"/>
              <a:t> </a:t>
            </a:r>
            <a:r>
              <a:rPr lang="el-GR" dirty="0">
                <a:solidFill>
                  <a:schemeClr val="tx1"/>
                </a:solidFill>
              </a:rPr>
              <a:t>Τζόζεφ Λίστερ , </a:t>
            </a:r>
            <a:r>
              <a:rPr lang="el-GR" dirty="0" smtClean="0">
                <a:solidFill>
                  <a:schemeClr val="tx1"/>
                </a:solidFill>
              </a:rPr>
              <a:t>γεννήθηκε </a:t>
            </a:r>
            <a:r>
              <a:rPr lang="el-GR" dirty="0">
                <a:solidFill>
                  <a:schemeClr val="tx1"/>
                </a:solidFill>
              </a:rPr>
              <a:t>στις 5 Απριλίου 1827, Άπτον, </a:t>
            </a:r>
            <a:r>
              <a:rPr lang="el-GR" dirty="0" err="1">
                <a:solidFill>
                  <a:schemeClr val="tx1"/>
                </a:solidFill>
              </a:rPr>
              <a:t>Έσσεξ</a:t>
            </a:r>
            <a:r>
              <a:rPr lang="el-GR" dirty="0">
                <a:solidFill>
                  <a:schemeClr val="tx1"/>
                </a:solidFill>
              </a:rPr>
              <a:t> , Αγγλία - πέθανε στις 10 Φεβρουαρίου 1912, Γουόλμερ, </a:t>
            </a:r>
            <a:r>
              <a:rPr lang="el-GR" dirty="0" smtClean="0">
                <a:solidFill>
                  <a:schemeClr val="tx1"/>
                </a:solidFill>
              </a:rPr>
              <a:t>Κεντ, </a:t>
            </a:r>
            <a:r>
              <a:rPr lang="el-GR" dirty="0">
                <a:solidFill>
                  <a:schemeClr val="tx1"/>
                </a:solidFill>
              </a:rPr>
              <a:t>Βρετανός χειρουργός και ιατρός που ήταν ο ιδρυτής </a:t>
            </a:r>
            <a:r>
              <a:rPr lang="el-GR" dirty="0" smtClean="0">
                <a:solidFill>
                  <a:schemeClr val="tx1"/>
                </a:solidFill>
              </a:rPr>
              <a:t>τ</a:t>
            </a:r>
            <a:r>
              <a:rPr lang="el-GR" dirty="0" smtClean="0">
                <a:solidFill>
                  <a:schemeClr val="tx1"/>
                </a:solidFill>
              </a:rPr>
              <a:t>ης</a:t>
            </a:r>
            <a:r>
              <a:rPr lang="en-US" dirty="0" smtClean="0">
                <a:solidFill>
                  <a:schemeClr val="tx1"/>
                </a:solidFill>
              </a:rPr>
              <a:t> </a:t>
            </a:r>
            <a:r>
              <a:rPr lang="el-GR" dirty="0" smtClean="0">
                <a:solidFill>
                  <a:schemeClr val="tx1"/>
                </a:solidFill>
              </a:rPr>
              <a:t>αντισηπτικής ιατρικής </a:t>
            </a:r>
            <a:r>
              <a:rPr lang="el-GR" dirty="0">
                <a:solidFill>
                  <a:schemeClr val="tx1"/>
                </a:solidFill>
              </a:rPr>
              <a:t>και πρωτοπόρος στην προληπτική ιατρική . Ενώ η μέθοδός του, που βασίζεται στη χρήση αντισηπτικών, δεν χρησιμοποιείται πλέον, η αρχή του - ότι τα βακτήρια δεν πρέπει ποτέ να εισέλθουν σε ένα χειρουργικό τραύμα - παραμένει η βάση της χειρουργικής επέμβασης μέχρι </a:t>
            </a:r>
            <a:r>
              <a:rPr lang="el-GR" dirty="0" smtClean="0">
                <a:solidFill>
                  <a:schemeClr val="tx1"/>
                </a:solidFill>
              </a:rPr>
              <a:t>σήμερα</a:t>
            </a:r>
          </a:p>
          <a:p>
            <a:pPr marL="45720" indent="0">
              <a:buNone/>
            </a:pPr>
            <a:r>
              <a:rPr lang="en-US" dirty="0" smtClean="0">
                <a:solidFill>
                  <a:schemeClr val="tx1"/>
                </a:solidFill>
              </a:rPr>
              <a:t>Joseph </a:t>
            </a:r>
            <a:r>
              <a:rPr lang="en-US" dirty="0" err="1" smtClean="0">
                <a:solidFill>
                  <a:schemeClr val="tx1"/>
                </a:solidFill>
              </a:rPr>
              <a:t>lister</a:t>
            </a:r>
            <a:endParaRPr lang="el-GR" dirty="0">
              <a:solidFill>
                <a:schemeClr val="tx1"/>
              </a:solidFill>
            </a:endParaRPr>
          </a:p>
        </p:txBody>
      </p:sp>
      <p:sp>
        <p:nvSpPr>
          <p:cNvPr id="5" name="Ορθογώνιο 4"/>
          <p:cNvSpPr/>
          <p:nvPr/>
        </p:nvSpPr>
        <p:spPr>
          <a:xfrm>
            <a:off x="1143000" y="1915160"/>
            <a:ext cx="9182100"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3201404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flipH="1">
            <a:off x="1384299" y="254000"/>
            <a:ext cx="10248900" cy="711200"/>
          </a:xfrm>
        </p:spPr>
        <p:txBody>
          <a:bodyPr>
            <a:normAutofit/>
          </a:bodyPr>
          <a:lstStyle/>
          <a:p>
            <a:endParaRPr lang="en-US" dirty="0"/>
          </a:p>
        </p:txBody>
      </p:sp>
      <p:sp>
        <p:nvSpPr>
          <p:cNvPr id="3" name="Θέση περιεχομένου 2"/>
          <p:cNvSpPr>
            <a:spLocks noGrp="1"/>
          </p:cNvSpPr>
          <p:nvPr>
            <p:ph idx="1"/>
          </p:nvPr>
        </p:nvSpPr>
        <p:spPr>
          <a:xfrm>
            <a:off x="1143000" y="1155700"/>
            <a:ext cx="9872871" cy="4940300"/>
          </a:xfrm>
        </p:spPr>
        <p:txBody>
          <a:bodyPr>
            <a:normAutofit/>
          </a:bodyPr>
          <a:lstStyle/>
          <a:p>
            <a:r>
              <a:rPr lang="el-GR" dirty="0">
                <a:solidFill>
                  <a:schemeClr val="tx1"/>
                </a:solidFill>
              </a:rPr>
              <a:t>Ενώ και οι δύο γονείς συμμετείχαν ενεργά στην εκπαίδευση του Λίστερ, ο πατέρας του τον καθοδήγησε στη φυσική ιστορία και τη χρήση του μικροσκοπίου, ο Λίστερ έλαβε την επίσημη σχολική του εκπαίδευση σε δύο ιδρύματα </a:t>
            </a:r>
            <a:r>
              <a:rPr lang="el-GR" dirty="0" err="1">
                <a:solidFill>
                  <a:schemeClr val="tx1"/>
                </a:solidFill>
              </a:rPr>
              <a:t>Quaker</a:t>
            </a:r>
            <a:r>
              <a:rPr lang="el-GR" dirty="0">
                <a:solidFill>
                  <a:schemeClr val="tx1"/>
                </a:solidFill>
              </a:rPr>
              <a:t>, τα οποία έδωσαν πολύ μεγαλύτερη έμφαση στη φυσική ιστορία και την επιστήμη από άλλα σχολεία. Ενδιαφέρθηκε για τη συγκριτική ανατομία και, πριν από τα 16α γενέθλιά του, είχε αποφασίσει να κάνει χειρουργική καριέρα.</a:t>
            </a:r>
          </a:p>
          <a:p>
            <a:endParaRPr lang="el-GR" dirty="0">
              <a:solidFill>
                <a:schemeClr val="tx1"/>
              </a:solidFill>
            </a:endParaRPr>
          </a:p>
          <a:p>
            <a:r>
              <a:rPr lang="el-GR" dirty="0">
                <a:solidFill>
                  <a:schemeClr val="tx1"/>
                </a:solidFill>
              </a:rPr>
              <a:t>Αφού παρακολούθησε ένα μάθημα τεχνών στο </a:t>
            </a:r>
            <a:r>
              <a:rPr lang="el-GR" dirty="0" err="1">
                <a:solidFill>
                  <a:schemeClr val="tx1"/>
                </a:solidFill>
              </a:rPr>
              <a:t>University</a:t>
            </a:r>
            <a:r>
              <a:rPr lang="el-GR" dirty="0">
                <a:solidFill>
                  <a:schemeClr val="tx1"/>
                </a:solidFill>
              </a:rPr>
              <a:t> </a:t>
            </a:r>
            <a:r>
              <a:rPr lang="el-GR" dirty="0" err="1">
                <a:solidFill>
                  <a:schemeClr val="tx1"/>
                </a:solidFill>
              </a:rPr>
              <a:t>College</a:t>
            </a:r>
            <a:r>
              <a:rPr lang="el-GR" dirty="0">
                <a:solidFill>
                  <a:schemeClr val="tx1"/>
                </a:solidFill>
              </a:rPr>
              <a:t> του Λονδίνου, εγγράφηκε στη σχολή ιατρικής επιστήμης τον Οκτώβριο του </a:t>
            </a:r>
            <a:r>
              <a:rPr lang="el-GR" dirty="0" smtClean="0">
                <a:solidFill>
                  <a:schemeClr val="tx1"/>
                </a:solidFill>
              </a:rPr>
              <a:t>1848.</a:t>
            </a:r>
            <a:r>
              <a:rPr lang="en-US" dirty="0">
                <a:solidFill>
                  <a:schemeClr val="tx1"/>
                </a:solidFill>
              </a:rPr>
              <a:t>T</a:t>
            </a:r>
            <a:r>
              <a:rPr lang="el-GR" dirty="0" smtClean="0">
                <a:solidFill>
                  <a:schemeClr val="tx1"/>
                </a:solidFill>
              </a:rPr>
              <a:t>ην </a:t>
            </a:r>
            <a:r>
              <a:rPr lang="el-GR" dirty="0">
                <a:solidFill>
                  <a:schemeClr val="tx1"/>
                </a:solidFill>
              </a:rPr>
              <a:t>ίδια χρονιά έγινε υπότροφος του Βασιλικού Κολλεγίου Χειρουργών και χειρουργός στο νοσοκομείο </a:t>
            </a:r>
            <a:r>
              <a:rPr lang="en-US" dirty="0">
                <a:solidFill>
                  <a:schemeClr val="tx1"/>
                </a:solidFill>
              </a:rPr>
              <a:t>University College </a:t>
            </a:r>
            <a:r>
              <a:rPr lang="en-US" dirty="0" smtClean="0">
                <a:solidFill>
                  <a:schemeClr val="tx1"/>
                </a:solidFill>
              </a:rPr>
              <a:t>Hospital.</a:t>
            </a:r>
            <a:r>
              <a:rPr lang="el-GR" dirty="0">
                <a:solidFill>
                  <a:schemeClr val="tx1"/>
                </a:solidFill>
              </a:rPr>
              <a:t> </a:t>
            </a:r>
            <a:r>
              <a:rPr lang="en-US" dirty="0" smtClean="0">
                <a:solidFill>
                  <a:schemeClr val="tx1"/>
                </a:solidFill>
              </a:rPr>
              <a:t>T</a:t>
            </a:r>
            <a:r>
              <a:rPr lang="el-GR" dirty="0" smtClean="0">
                <a:solidFill>
                  <a:schemeClr val="tx1"/>
                </a:solidFill>
              </a:rPr>
              <a:t>ον </a:t>
            </a:r>
            <a:r>
              <a:rPr lang="el-GR" dirty="0">
                <a:solidFill>
                  <a:schemeClr val="tx1"/>
                </a:solidFill>
              </a:rPr>
              <a:t>Οκτώβριο του 1856 διορίστηκε χειρουργός στο Βασιλικό Αναρρωτήριο του Εδιμβούργου.</a:t>
            </a:r>
            <a:endParaRPr lang="en-US" dirty="0">
              <a:solidFill>
                <a:schemeClr val="tx1"/>
              </a:solidFill>
            </a:endParaRPr>
          </a:p>
        </p:txBody>
      </p:sp>
    </p:spTree>
    <p:extLst>
      <p:ext uri="{BB962C8B-B14F-4D97-AF65-F5344CB8AC3E}">
        <p14:creationId xmlns:p14="http://schemas.microsoft.com/office/powerpoint/2010/main" val="3136153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dirty="0"/>
          </a:p>
        </p:txBody>
      </p:sp>
      <p:sp>
        <p:nvSpPr>
          <p:cNvPr id="3" name="Θέση περιεχομένου 2"/>
          <p:cNvSpPr>
            <a:spLocks noGrp="1"/>
          </p:cNvSpPr>
          <p:nvPr>
            <p:ph idx="1"/>
          </p:nvPr>
        </p:nvSpPr>
        <p:spPr/>
        <p:txBody>
          <a:bodyPr/>
          <a:lstStyle/>
          <a:p>
            <a:r>
              <a:rPr lang="en-US" dirty="0" smtClean="0">
                <a:solidFill>
                  <a:schemeClr val="tx1"/>
                </a:solidFill>
              </a:rPr>
              <a:t>O </a:t>
            </a:r>
            <a:r>
              <a:rPr lang="el-GR" dirty="0" smtClean="0">
                <a:solidFill>
                  <a:schemeClr val="tx1"/>
                </a:solidFill>
              </a:rPr>
              <a:t>Λίστερ </a:t>
            </a:r>
            <a:r>
              <a:rPr lang="el-GR" dirty="0">
                <a:solidFill>
                  <a:schemeClr val="tx1"/>
                </a:solidFill>
              </a:rPr>
              <a:t>ξεκίνησε τα πειράματά του με την αντισηψία. Μεγάλο μέρος της προηγούμενης δημοσιευμένης εργασίας του είχε ασχοληθεί με τον μηχανισμό πήξης του αίματος και τον ρόλο των αιμοφόρων αγγείων στα πρώτα στάδια της φλεγμονής. Και οι δύο έρευνες εξαρτήθηκαν από το μικροσκόπιο και συνδέονταν άμεσα με την επούλωση των πληγών . Ο Λίστερ είχε ήδη δοκιμάσει μεθόδους για να ενθαρρύνει την καθαρή θεραπεία και είχε σχηματίσει θεωρίες για να εξηγήσουν τον </a:t>
            </a:r>
            <a:r>
              <a:rPr lang="el-GR" dirty="0" err="1">
                <a:solidFill>
                  <a:schemeClr val="tx1"/>
                </a:solidFill>
              </a:rPr>
              <a:t>επιπολασμό</a:t>
            </a:r>
            <a:r>
              <a:rPr lang="el-GR" dirty="0">
                <a:solidFill>
                  <a:schemeClr val="tx1"/>
                </a:solidFill>
              </a:rPr>
              <a:t> της σήψης . Απορρίπτοντας τη δημοφιλή έννοια </a:t>
            </a:r>
            <a:r>
              <a:rPr lang="el-GR" dirty="0" err="1">
                <a:solidFill>
                  <a:schemeClr val="tx1"/>
                </a:solidFill>
              </a:rPr>
              <a:t>τουμίασμα</a:t>
            </a:r>
            <a:r>
              <a:rPr lang="el-GR" dirty="0">
                <a:solidFill>
                  <a:schemeClr val="tx1"/>
                </a:solidFill>
              </a:rPr>
              <a:t> -άμεση μόλυνση από κακό αέρα - υποστήριξε ότι η σήψη μπορεί να προκληθεί από μια σκόνη που μοιάζει με </a:t>
            </a:r>
            <a:r>
              <a:rPr lang="el-GR" dirty="0" err="1" smtClean="0">
                <a:solidFill>
                  <a:schemeClr val="tx1"/>
                </a:solidFill>
              </a:rPr>
              <a:t>γύρη.Όμως</a:t>
            </a:r>
            <a:r>
              <a:rPr lang="el-GR" dirty="0" smtClean="0">
                <a:solidFill>
                  <a:schemeClr val="tx1"/>
                </a:solidFill>
              </a:rPr>
              <a:t> δεν </a:t>
            </a:r>
            <a:r>
              <a:rPr lang="el-GR" dirty="0">
                <a:solidFill>
                  <a:schemeClr val="tx1"/>
                </a:solidFill>
              </a:rPr>
              <a:t>υπάρχει καμία απόδειξη ότι πίστευε ότι αυτή η σκόνη ήταν ζωντανή </a:t>
            </a:r>
            <a:r>
              <a:rPr lang="el-GR" dirty="0" smtClean="0">
                <a:solidFill>
                  <a:schemeClr val="tx1"/>
                </a:solidFill>
              </a:rPr>
              <a:t>ύλη</a:t>
            </a:r>
            <a:r>
              <a:rPr lang="el-GR" dirty="0">
                <a:solidFill>
                  <a:schemeClr val="tx1"/>
                </a:solidFill>
              </a:rPr>
              <a:t>.</a:t>
            </a:r>
          </a:p>
          <a:p>
            <a:endParaRPr lang="el-GR" dirty="0">
              <a:solidFill>
                <a:schemeClr val="tx1"/>
              </a:solidFill>
            </a:endParaRPr>
          </a:p>
          <a:p>
            <a:endParaRPr lang="en-US" dirty="0"/>
          </a:p>
        </p:txBody>
      </p:sp>
    </p:spTree>
    <p:extLst>
      <p:ext uri="{BB962C8B-B14F-4D97-AF65-F5344CB8AC3E}">
        <p14:creationId xmlns:p14="http://schemas.microsoft.com/office/powerpoint/2010/main" val="3986397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43000" y="609600"/>
            <a:ext cx="3530600" cy="647700"/>
          </a:xfrm>
        </p:spPr>
        <p:txBody>
          <a:bodyPr>
            <a:normAutofit fontScale="90000"/>
          </a:bodyPr>
          <a:lstStyle/>
          <a:p>
            <a:endParaRPr lang="en-US" dirty="0"/>
          </a:p>
        </p:txBody>
      </p:sp>
      <p:sp>
        <p:nvSpPr>
          <p:cNvPr id="3" name="Θέση περιεχομένου 2"/>
          <p:cNvSpPr>
            <a:spLocks noGrp="1"/>
          </p:cNvSpPr>
          <p:nvPr>
            <p:ph idx="1"/>
          </p:nvPr>
        </p:nvSpPr>
        <p:spPr>
          <a:xfrm>
            <a:off x="1143000" y="1562100"/>
            <a:ext cx="9872871" cy="4533900"/>
          </a:xfrm>
        </p:spPr>
        <p:txBody>
          <a:bodyPr/>
          <a:lstStyle/>
          <a:p>
            <a:r>
              <a:rPr lang="el-GR" dirty="0">
                <a:solidFill>
                  <a:schemeClr val="tx1"/>
                </a:solidFill>
              </a:rPr>
              <a:t>Στις 26 Οκτωβρίου 1877, ο Λίστερ, στο νοσοκομείο </a:t>
            </a:r>
            <a:r>
              <a:rPr lang="el-GR" dirty="0" err="1">
                <a:solidFill>
                  <a:schemeClr val="tx1"/>
                </a:solidFill>
              </a:rPr>
              <a:t>King's</a:t>
            </a:r>
            <a:r>
              <a:rPr lang="el-GR" dirty="0">
                <a:solidFill>
                  <a:schemeClr val="tx1"/>
                </a:solidFill>
              </a:rPr>
              <a:t> </a:t>
            </a:r>
            <a:r>
              <a:rPr lang="el-GR" dirty="0" err="1">
                <a:solidFill>
                  <a:schemeClr val="tx1"/>
                </a:solidFill>
              </a:rPr>
              <a:t>College</a:t>
            </a:r>
            <a:r>
              <a:rPr lang="el-GR" dirty="0">
                <a:solidFill>
                  <a:schemeClr val="tx1"/>
                </a:solidFill>
              </a:rPr>
              <a:t>, πραγματοποίησε για πρώτη φορά την τότε επαναστατική επέμβαση της καλωδίωσης μιας σπασμένης </a:t>
            </a:r>
            <a:r>
              <a:rPr lang="el-GR" dirty="0" smtClean="0">
                <a:solidFill>
                  <a:schemeClr val="tx1"/>
                </a:solidFill>
              </a:rPr>
              <a:t>επιγονατίδας. </a:t>
            </a:r>
            <a:r>
              <a:rPr lang="el-GR" dirty="0">
                <a:solidFill>
                  <a:schemeClr val="tx1"/>
                </a:solidFill>
              </a:rPr>
              <a:t>Συνεπαγόταν τη σκόπιμη μετατροπή ενός απλού κατάγματος , χωρίς κίνδυνο για τη ζωή, σε σύνθετο κάταγμα, το οποίο συχνά οδηγούσε σε γενικευμένη μόλυνση και θάνατο. Η πρόταση του Λίστερ είχε μεγάλη δημοσιότητα και προκάλεσε πολλές αντιδράσεις. Έτσι, η όλη επιτυχία της εγχείρησής του που πραγματοποιήθηκε υπό αντισηπτικές συνθήκες ανάγκασε τη χειρουργική γνωμάτευση σε όλο τον κόσμο να αποδεχθεί ότι η μέθοδός του είχε συμβάλει σημαντικά στην ασφάλεια της χειρουργικής επέμβασης.</a:t>
            </a:r>
            <a:endParaRPr lang="en-US" dirty="0">
              <a:solidFill>
                <a:schemeClr val="tx1"/>
              </a:solidFill>
            </a:endParaRPr>
          </a:p>
        </p:txBody>
      </p:sp>
    </p:spTree>
    <p:extLst>
      <p:ext uri="{BB962C8B-B14F-4D97-AF65-F5344CB8AC3E}">
        <p14:creationId xmlns:p14="http://schemas.microsoft.com/office/powerpoint/2010/main" val="3963776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Βάση">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Βάση</Template>
  <TotalTime>297</TotalTime>
  <Words>1066</Words>
  <Application>Microsoft Office PowerPoint</Application>
  <PresentationFormat>Ευρεία οθόνη</PresentationFormat>
  <Paragraphs>21</Paragraphs>
  <Slides>11</Slides>
  <Notes>0</Notes>
  <HiddenSlides>0</HiddenSlides>
  <MMClips>0</MMClips>
  <ScaleCrop>false</ScaleCrop>
  <HeadingPairs>
    <vt:vector size="6" baseType="variant">
      <vt:variant>
        <vt:lpstr>Γραμματοσειρές που χρησιμοποιούνται</vt:lpstr>
      </vt:variant>
      <vt:variant>
        <vt:i4>1</vt:i4>
      </vt:variant>
      <vt:variant>
        <vt:lpstr>Θέμα</vt:lpstr>
      </vt:variant>
      <vt:variant>
        <vt:i4>1</vt:i4>
      </vt:variant>
      <vt:variant>
        <vt:lpstr>Τίτλοι διαφανειών</vt:lpstr>
      </vt:variant>
      <vt:variant>
        <vt:i4>11</vt:i4>
      </vt:variant>
    </vt:vector>
  </HeadingPairs>
  <TitlesOfParts>
    <vt:vector size="13" baseType="lpstr">
      <vt:lpstr>Corbel</vt:lpstr>
      <vt:lpstr>Βάση</vt:lpstr>
      <vt:lpstr>ατομα που αλλαξαν τον κοσμο</vt:lpstr>
      <vt:lpstr>Μελίνα Μερκούρη</vt:lpstr>
      <vt:lpstr>Παρουσίαση του PowerPoint</vt:lpstr>
      <vt:lpstr>Παρουσίαση του PowerPoint</vt:lpstr>
      <vt:lpstr>Παρουσίαση του PowerPoint</vt:lpstr>
      <vt:lpstr>Joseph Lister</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ατομα που αλλαξαν τον κοσμο</dc:title>
  <dc:creator>Filippos</dc:creator>
  <cp:lastModifiedBy>Filippos</cp:lastModifiedBy>
  <cp:revision>32</cp:revision>
  <dcterms:created xsi:type="dcterms:W3CDTF">2024-01-14T15:50:32Z</dcterms:created>
  <dcterms:modified xsi:type="dcterms:W3CDTF">2024-01-15T17:58:19Z</dcterms:modified>
</cp:coreProperties>
</file>