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57" r:id="rId10"/>
    <p:sldId id="258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ECE"/>
    <a:srgbClr val="FF66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576" autoAdjust="0"/>
  </p:normalViewPr>
  <p:slideViewPr>
    <p:cSldViewPr>
      <p:cViewPr varScale="1">
        <p:scale>
          <a:sx n="73" d="100"/>
          <a:sy n="73" d="100"/>
        </p:scale>
        <p:origin x="-3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1/6/2011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1/6/2011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1/6/2011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1/6/2011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1/6/2011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1/6/2011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1/6/2011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1/6/2011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1/6/2011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1/6/2011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1/6/2011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1/6/2011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l.wikipedia.org/wiki/%CE%91%CF%81%CF%87%CE%B5%CE%AF%CE%BF:Coat_of_Arms_of_Germany.svg" TargetMode="External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Music\Deutsche%20Nationalhymne%20(MIT%20GESANG!!!!).mp3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png"/><Relationship Id="rId7" Type="http://schemas.openxmlformats.org/officeDocument/2006/relationships/image" Target="../media/image6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My%20Music\Fuer%20Elise.mp3" TargetMode="Externa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gif"/><Relationship Id="rId9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9.png"/><Relationship Id="rId2" Type="http://schemas.openxmlformats.org/officeDocument/2006/relationships/audio" Target="file:///D:\My%20Music\Lena%20-%20Satellite%20(Germany).mp3" TargetMode="External"/><Relationship Id="rId1" Type="http://schemas.openxmlformats.org/officeDocument/2006/relationships/audio" Target="file:///D:\My%20Music\Tokio%20Hotel%20-%20&#220;bers%20Ende%20der%20Welt.mp3" TargetMode="Externa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el.wikipedia.org/wiki/%CE%91%CF%81%CF%87%CE%B5%CE%AF%CE%BF:Map-Germany-1947.sv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/index.php?title=Datei:Flag_of_East_Germany.svg&amp;filetimestamp=20060622162333" TargetMode="External"/><Relationship Id="rId7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de.wikipedia.org/w/index.php?title=Datei:Coat_of_arms_of_East_Germany.svg&amp;filetimestamp=20060624083533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30.jpeg"/><Relationship Id="rId3" Type="http://schemas.openxmlformats.org/officeDocument/2006/relationships/hyperlink" Target="http://el.wikipedia.org/wiki/%CE%91%CF%81%CF%87%CE%B5%CE%AF%CE%BF:Berlin_Wall_1961-11-20.jpg" TargetMode="External"/><Relationship Id="rId21" Type="http://schemas.openxmlformats.org/officeDocument/2006/relationships/image" Target="../media/image33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8.jpeg"/><Relationship Id="rId20" Type="http://schemas.openxmlformats.org/officeDocument/2006/relationships/image" Target="../media/image32.jpeg"/><Relationship Id="rId1" Type="http://schemas.openxmlformats.org/officeDocument/2006/relationships/audio" Target="file:///D:\My%20Music\Beatles\Imagine.mp3" TargetMode="Externa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hyperlink" Target="http://el.wikipedia.org/wiki/%CE%91%CF%81%CF%87%CE%B5%CE%AF%CE%BF:Mauerbrandenburgertor87.jpg" TargetMode="External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19" Type="http://schemas.openxmlformats.org/officeDocument/2006/relationships/image" Target="../media/image31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5.jpeg"/><Relationship Id="rId21" Type="http://schemas.openxmlformats.org/officeDocument/2006/relationships/image" Target="../media/image53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audio" Target="file:///D:\My%20Music\Scorpions%20-%20Wind%20Of%20Change.mp3" TargetMode="Externa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uroworld.gr/wp-content/uploads/2010/12/17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14270"/>
            <a:ext cx="6572296" cy="657229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4 - Ορθογώνιο"/>
          <p:cNvSpPr/>
          <p:nvPr/>
        </p:nvSpPr>
        <p:spPr>
          <a:xfrm>
            <a:off x="2714612" y="428604"/>
            <a:ext cx="3773790" cy="923330"/>
          </a:xfrm>
          <a:prstGeom prst="rect">
            <a:avLst/>
          </a:prstGeom>
          <a:noFill/>
          <a:scene3d>
            <a:camera prst="orthographicFront"/>
            <a:lightRig rig="flat" dir="tl">
              <a:rot lat="0" lon="0" rev="6600000"/>
            </a:lightRig>
          </a:scene3d>
          <a:sp3d>
            <a:bevelT prst="convex"/>
          </a:sp3d>
        </p:spPr>
        <p:txBody>
          <a:bodyPr wrap="non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Deutschland</a:t>
            </a:r>
            <a:endParaRPr lang="el-GR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0" name="Picture 6" descr="http://3.bp.blogspot.com/_LcOt1EFuAuw/TOPv62mKP0I/AAAAAAAAC3Q/_oZyHXsoygU/s1600/nemecko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27699">
            <a:off x="554858" y="2449308"/>
            <a:ext cx="1857388" cy="1393041"/>
          </a:xfrm>
          <a:prstGeom prst="rect">
            <a:avLst/>
          </a:prstGeom>
          <a:noFill/>
        </p:spPr>
      </p:pic>
      <p:pic>
        <p:nvPicPr>
          <p:cNvPr id="1032" name="Picture 8" descr="http://www.epo.gr/photos/old/Germany-pho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07284">
            <a:off x="6786578" y="1500174"/>
            <a:ext cx="1928826" cy="1434256"/>
          </a:xfrm>
          <a:prstGeom prst="rect">
            <a:avLst/>
          </a:prstGeom>
          <a:noFill/>
        </p:spPr>
      </p:pic>
      <p:pic>
        <p:nvPicPr>
          <p:cNvPr id="1034" name="Picture 10" descr="http://www.i-live.gr/wp-content/uploads/2010/07/news-eurovision-2011-germani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750884">
            <a:off x="458590" y="5001627"/>
            <a:ext cx="1714512" cy="1147405"/>
          </a:xfrm>
          <a:prstGeom prst="rect">
            <a:avLst/>
          </a:prstGeom>
          <a:noFill/>
        </p:spPr>
      </p:pic>
      <p:pic>
        <p:nvPicPr>
          <p:cNvPr id="1036" name="Picture 12" descr="Εθνόσημο">
            <a:hlinkClick r:id="rId6" tooltip="Εθνόσημο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214290"/>
            <a:ext cx="809625" cy="1057276"/>
          </a:xfrm>
          <a:prstGeom prst="rect">
            <a:avLst/>
          </a:prstGeom>
          <a:noFill/>
        </p:spPr>
      </p:pic>
      <p:pic>
        <p:nvPicPr>
          <p:cNvPr id="1038" name="Picture 14" descr="http://2.bp.blogspot.com/_Z6vgN-J_BOI/TITvWZLGwFI/AAAAAAAAKbM/Xh6rNTZ0aMU/s1600/beethove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296734">
            <a:off x="7539640" y="5345094"/>
            <a:ext cx="928694" cy="1163122"/>
          </a:xfrm>
          <a:prstGeom prst="rect">
            <a:avLst/>
          </a:prstGeom>
          <a:noFill/>
        </p:spPr>
      </p:pic>
      <p:pic>
        <p:nvPicPr>
          <p:cNvPr id="1040" name="Picture 16" descr="http://1.bp.blogspot.com/_npBDj2LhTjw/TNxYR6inDgI/AAAAAAAAVKY/FwE5ylO9_rw/s1600/Goethe_181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651436">
            <a:off x="6527641" y="3441950"/>
            <a:ext cx="989333" cy="1285884"/>
          </a:xfrm>
          <a:prstGeom prst="rect">
            <a:avLst/>
          </a:prstGeom>
          <a:noFill/>
        </p:spPr>
      </p:pic>
      <p:pic>
        <p:nvPicPr>
          <p:cNvPr id="1042" name="Picture 18" descr="http://2.bp.blogspot.com/_EE3mxMtDnlM/TKX5Zb_Jy9I/AAAAAAAAAOY/d8lztWaJwBY/s1600/564px-BMW_Logo_sv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0" y="5214950"/>
            <a:ext cx="1285884" cy="1285884"/>
          </a:xfrm>
          <a:prstGeom prst="rect">
            <a:avLst/>
          </a:prstGeom>
          <a:noFill/>
        </p:spPr>
      </p:pic>
      <p:pic>
        <p:nvPicPr>
          <p:cNvPr id="1044" name="Picture 20" descr="http://mrappliancenyc.com/wp-content/uploads/2010/01/Miele-Repair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0007302">
            <a:off x="327704" y="861288"/>
            <a:ext cx="1500166" cy="861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amseier.net/Bundeslaender_Deutsch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642918"/>
            <a:ext cx="4000528" cy="5831279"/>
          </a:xfrm>
          <a:prstGeom prst="rect">
            <a:avLst/>
          </a:prstGeom>
          <a:noFill/>
        </p:spPr>
      </p:pic>
      <p:cxnSp>
        <p:nvCxnSpPr>
          <p:cNvPr id="4" name="3 - Ευθύγραμμο βέλος σύνδεσης"/>
          <p:cNvCxnSpPr/>
          <p:nvPr/>
        </p:nvCxnSpPr>
        <p:spPr>
          <a:xfrm>
            <a:off x="5429256" y="1714488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- Ευθύγραμμο βέλος σύνδεσης"/>
          <p:cNvCxnSpPr/>
          <p:nvPr/>
        </p:nvCxnSpPr>
        <p:spPr>
          <a:xfrm>
            <a:off x="5786446" y="2857496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/>
          <p:cNvCxnSpPr/>
          <p:nvPr/>
        </p:nvCxnSpPr>
        <p:spPr>
          <a:xfrm>
            <a:off x="5500694" y="3786190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5500694" y="5000636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4143372" y="1285860"/>
            <a:ext cx="271464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7000892" y="1071546"/>
            <a:ext cx="191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Schleswig Holstein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7226296" y="2643182"/>
            <a:ext cx="1406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Brandenburg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7000892" y="3571876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Sachsen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7000892" y="4857760"/>
            <a:ext cx="834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Bayern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7000892" y="1500174"/>
            <a:ext cx="1438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Mecklenburg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Vorpommern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15" name="14 - Ευθύγραμμο βέλος σύνδεσης"/>
          <p:cNvCxnSpPr/>
          <p:nvPr/>
        </p:nvCxnSpPr>
        <p:spPr>
          <a:xfrm>
            <a:off x="4643438" y="3786190"/>
            <a:ext cx="271464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TextBox"/>
          <p:cNvSpPr txBox="1"/>
          <p:nvPr/>
        </p:nvSpPr>
        <p:spPr>
          <a:xfrm>
            <a:off x="7429520" y="4357694"/>
            <a:ext cx="113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Thüringen</a:t>
            </a:r>
            <a:endParaRPr lang="el-GR" dirty="0">
              <a:solidFill>
                <a:srgbClr val="00B050"/>
              </a:solidFill>
            </a:endParaRP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0800000">
            <a:off x="1928794" y="185736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/>
          <p:cNvCxnSpPr/>
          <p:nvPr/>
        </p:nvCxnSpPr>
        <p:spPr>
          <a:xfrm rot="10800000">
            <a:off x="1643042" y="421481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- Ευθύγραμμο βέλος σύνδεσης"/>
          <p:cNvCxnSpPr/>
          <p:nvPr/>
        </p:nvCxnSpPr>
        <p:spPr>
          <a:xfrm rot="10800000">
            <a:off x="1571604" y="4714884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rot="10800000">
            <a:off x="2071670" y="564357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- Ευθύγραμμο βέλος σύνδεσης"/>
          <p:cNvCxnSpPr/>
          <p:nvPr/>
        </p:nvCxnSpPr>
        <p:spPr>
          <a:xfrm rot="10800000">
            <a:off x="1714480" y="3143248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/>
          <p:cNvCxnSpPr/>
          <p:nvPr/>
        </p:nvCxnSpPr>
        <p:spPr>
          <a:xfrm rot="10800000">
            <a:off x="1857356" y="3786190"/>
            <a:ext cx="17859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/>
          <p:cNvCxnSpPr/>
          <p:nvPr/>
        </p:nvCxnSpPr>
        <p:spPr>
          <a:xfrm rot="10800000">
            <a:off x="1571604" y="2143116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/>
          <p:cNvCxnSpPr/>
          <p:nvPr/>
        </p:nvCxnSpPr>
        <p:spPr>
          <a:xfrm rot="10800000">
            <a:off x="1928794" y="1214422"/>
            <a:ext cx="2214578" cy="573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- TextBox"/>
          <p:cNvSpPr txBox="1"/>
          <p:nvPr/>
        </p:nvSpPr>
        <p:spPr>
          <a:xfrm>
            <a:off x="571472" y="1000108"/>
            <a:ext cx="1053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Hamburg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1" name="30 - TextBox"/>
          <p:cNvSpPr txBox="1"/>
          <p:nvPr/>
        </p:nvSpPr>
        <p:spPr>
          <a:xfrm>
            <a:off x="357158" y="1643050"/>
            <a:ext cx="1562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Niedersachsen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2" name="31 - TextBox"/>
          <p:cNvSpPr txBox="1"/>
          <p:nvPr/>
        </p:nvSpPr>
        <p:spPr>
          <a:xfrm>
            <a:off x="500034" y="2000240"/>
            <a:ext cx="92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Bremen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3" name="32 - TextBox"/>
          <p:cNvSpPr txBox="1"/>
          <p:nvPr/>
        </p:nvSpPr>
        <p:spPr>
          <a:xfrm>
            <a:off x="500034" y="2786058"/>
            <a:ext cx="121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Nordrhein-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Westfalen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4" name="33 - TextBox"/>
          <p:cNvSpPr txBox="1"/>
          <p:nvPr/>
        </p:nvSpPr>
        <p:spPr>
          <a:xfrm>
            <a:off x="571472" y="3571876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Hessen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5" name="34 - TextBox"/>
          <p:cNvSpPr txBox="1"/>
          <p:nvPr/>
        </p:nvSpPr>
        <p:spPr>
          <a:xfrm>
            <a:off x="142844" y="4000504"/>
            <a:ext cx="1622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Rheinland Pfalz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6" name="35 - TextBox"/>
          <p:cNvSpPr txBox="1"/>
          <p:nvPr/>
        </p:nvSpPr>
        <p:spPr>
          <a:xfrm>
            <a:off x="428596" y="4500570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Saarland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37" name="36 - TextBox"/>
          <p:cNvSpPr txBox="1"/>
          <p:nvPr/>
        </p:nvSpPr>
        <p:spPr>
          <a:xfrm>
            <a:off x="0" y="5429264"/>
            <a:ext cx="2103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Baden Württemberg</a:t>
            </a:r>
            <a:endParaRPr lang="el-GR" dirty="0">
              <a:solidFill>
                <a:srgbClr val="FF0000"/>
              </a:solidFill>
            </a:endParaRPr>
          </a:p>
        </p:txBody>
      </p:sp>
      <p:cxnSp>
        <p:nvCxnSpPr>
          <p:cNvPr id="38" name="37 - Ευθύγραμμο βέλος σύνδεσης"/>
          <p:cNvCxnSpPr/>
          <p:nvPr/>
        </p:nvCxnSpPr>
        <p:spPr>
          <a:xfrm>
            <a:off x="5572132" y="2500306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38 - TextBox"/>
          <p:cNvSpPr txBox="1"/>
          <p:nvPr/>
        </p:nvSpPr>
        <p:spPr>
          <a:xfrm>
            <a:off x="7000892" y="2285992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Berlin</a:t>
            </a:r>
            <a:endParaRPr lang="el-GR" dirty="0">
              <a:solidFill>
                <a:srgbClr val="00B050"/>
              </a:solidFill>
            </a:endParaRPr>
          </a:p>
        </p:txBody>
      </p:sp>
      <p:cxnSp>
        <p:nvCxnSpPr>
          <p:cNvPr id="42" name="41 - Ευθύγραμμο βέλος σύνδεσης"/>
          <p:cNvCxnSpPr/>
          <p:nvPr/>
        </p:nvCxnSpPr>
        <p:spPr>
          <a:xfrm>
            <a:off x="4929190" y="3286124"/>
            <a:ext cx="200026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43 - TextBox"/>
          <p:cNvSpPr txBox="1"/>
          <p:nvPr/>
        </p:nvSpPr>
        <p:spPr>
          <a:xfrm>
            <a:off x="7000892" y="3143248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Sachsen-Anhalt</a:t>
            </a:r>
            <a:endParaRPr lang="el-G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/>
      <p:bldP spid="30" grpId="0" build="p"/>
      <p:bldP spid="31" grpId="0" build="p"/>
      <p:bldP spid="32" grpId="0"/>
      <p:bldP spid="33" grpId="0"/>
      <p:bldP spid="34" grpId="0"/>
      <p:bldP spid="35" grpId="0"/>
      <p:bldP spid="36" grpId="0"/>
      <p:bldP spid="37" grpId="0"/>
      <p:bldP spid="39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5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402301" y="357166"/>
            <a:ext cx="4384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Ο Γερμανικός εθνικός Ύμνος</a:t>
            </a:r>
            <a:endParaRPr lang="el-GR" sz="2800" b="1" dirty="0"/>
          </a:p>
        </p:txBody>
      </p:sp>
      <p:sp>
        <p:nvSpPr>
          <p:cNvPr id="3" name="2 - Ορθογώνιο"/>
          <p:cNvSpPr/>
          <p:nvPr/>
        </p:nvSpPr>
        <p:spPr>
          <a:xfrm>
            <a:off x="357158" y="1000108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Bradley Hand ITC" pitchFamily="66" charset="0"/>
              </a:rPr>
              <a:t>Einigkeit und Recht und Freiheit</a:t>
            </a:r>
            <a:br>
              <a:rPr lang="de-DE" b="1" dirty="0" smtClean="0">
                <a:latin typeface="Bradley Hand ITC" pitchFamily="66" charset="0"/>
              </a:rPr>
            </a:br>
            <a:r>
              <a:rPr lang="de-DE" b="1" dirty="0" smtClean="0">
                <a:latin typeface="Bradley Hand ITC" pitchFamily="66" charset="0"/>
              </a:rPr>
              <a:t>für das deutsche Vaterland!</a:t>
            </a:r>
            <a:endParaRPr lang="de-DE" b="1" dirty="0">
              <a:latin typeface="Bradley Hand ITC" pitchFamily="66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57158" y="2143116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b="1" dirty="0" smtClean="0">
                <a:latin typeface="Bradley Hand ITC" pitchFamily="66" charset="0"/>
              </a:rPr>
              <a:t>Danach lasst uns alle streben</a:t>
            </a:r>
            <a:br>
              <a:rPr lang="de-DE" b="1" dirty="0" smtClean="0">
                <a:latin typeface="Bradley Hand ITC" pitchFamily="66" charset="0"/>
              </a:rPr>
            </a:br>
            <a:r>
              <a:rPr lang="de-DE" b="1" dirty="0" smtClean="0">
                <a:latin typeface="Bradley Hand ITC" pitchFamily="66" charset="0"/>
              </a:rPr>
              <a:t>brüderlich mit Herz und Hand!</a:t>
            </a:r>
            <a:endParaRPr lang="de-DE" b="1" dirty="0">
              <a:latin typeface="Bradley Hand ITC" pitchFamily="66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57158" y="3497049"/>
            <a:ext cx="642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>
                <a:latin typeface="Bradley Hand ITC" pitchFamily="66" charset="0"/>
              </a:rPr>
              <a:t>Einigkeit und Recht und Freiheit</a:t>
            </a:r>
            <a:br>
              <a:rPr lang="de-DE" b="1" dirty="0" smtClean="0">
                <a:latin typeface="Bradley Hand ITC" pitchFamily="66" charset="0"/>
              </a:rPr>
            </a:br>
            <a:r>
              <a:rPr lang="de-DE" b="1" dirty="0" smtClean="0">
                <a:latin typeface="Bradley Hand ITC" pitchFamily="66" charset="0"/>
              </a:rPr>
              <a:t>sind des Glückes Unterpfand;</a:t>
            </a:r>
            <a:endParaRPr lang="de-DE" b="1" dirty="0">
              <a:latin typeface="Bradley Hand ITC" pitchFamily="66" charset="0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57158" y="4925809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b="1" dirty="0" smtClean="0">
                <a:latin typeface="Bradley Hand ITC" pitchFamily="66" charset="0"/>
              </a:rPr>
              <a:t>blüh im Glanze dieses Glückes,</a:t>
            </a:r>
            <a:br>
              <a:rPr lang="de-DE" b="1" dirty="0" smtClean="0">
                <a:latin typeface="Bradley Hand ITC" pitchFamily="66" charset="0"/>
              </a:rPr>
            </a:br>
            <a:r>
              <a:rPr lang="de-DE" b="1" dirty="0" smtClean="0">
                <a:latin typeface="Bradley Hand ITC" pitchFamily="66" charset="0"/>
              </a:rPr>
              <a:t>blühe, deutsches Vaterland.</a:t>
            </a:r>
            <a:endParaRPr lang="de-DE" b="1" dirty="0">
              <a:latin typeface="Bradley Hand ITC" pitchFamily="66" charset="0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57158" y="2711231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dirty="0" smtClean="0"/>
              <a:t>Αυτό να επιδιώξουμε</a:t>
            </a:r>
            <a:br>
              <a:rPr lang="el-GR" dirty="0" smtClean="0"/>
            </a:br>
            <a:r>
              <a:rPr lang="el-GR" dirty="0" smtClean="0"/>
              <a:t>αδερφικά με καρδιά και χέρια!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357158" y="1571612"/>
            <a:ext cx="8286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Ενότητα, δικαιοσύνη και ελευθερία</a:t>
            </a:r>
            <a:br>
              <a:rPr lang="el-GR" dirty="0" smtClean="0">
                <a:solidFill>
                  <a:prstClr val="black"/>
                </a:solidFill>
              </a:rPr>
            </a:br>
            <a:r>
              <a:rPr lang="el-GR" dirty="0" smtClean="0">
                <a:solidFill>
                  <a:prstClr val="black"/>
                </a:solidFill>
              </a:rPr>
              <a:t>για την γερμανική Πατρίδα!</a:t>
            </a:r>
            <a:endParaRPr lang="el-GR" dirty="0"/>
          </a:p>
        </p:txBody>
      </p:sp>
      <p:sp>
        <p:nvSpPr>
          <p:cNvPr id="11" name="10 - Ορθογώνιο"/>
          <p:cNvSpPr/>
          <p:nvPr/>
        </p:nvSpPr>
        <p:spPr>
          <a:xfrm>
            <a:off x="357158" y="4071942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Ενότητα, δικαιοσύνη και ελευθερία</a:t>
            </a:r>
            <a:br>
              <a:rPr lang="el-GR" dirty="0" smtClean="0"/>
            </a:br>
            <a:r>
              <a:rPr lang="el-GR" dirty="0" smtClean="0"/>
              <a:t>είναι η βάση της ευτυχίας!</a:t>
            </a:r>
            <a:endParaRPr lang="el-GR" dirty="0"/>
          </a:p>
        </p:txBody>
      </p:sp>
      <p:sp>
        <p:nvSpPr>
          <p:cNvPr id="12" name="11 - Ορθογώνιο"/>
          <p:cNvSpPr/>
          <p:nvPr/>
        </p:nvSpPr>
        <p:spPr>
          <a:xfrm>
            <a:off x="428596" y="5572140"/>
            <a:ext cx="8215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dirty="0" smtClean="0"/>
              <a:t>Άνθησε στο φως της ευτυχίας αυτής</a:t>
            </a:r>
            <a:br>
              <a:rPr lang="el-GR" dirty="0" smtClean="0"/>
            </a:br>
            <a:r>
              <a:rPr lang="el-GR" dirty="0" smtClean="0"/>
              <a:t>άνθησε, γερμανική Πατρίδα.</a:t>
            </a:r>
            <a:endParaRPr lang="el-GR" dirty="0"/>
          </a:p>
        </p:txBody>
      </p:sp>
      <p:pic>
        <p:nvPicPr>
          <p:cNvPr id="13" name="Deutsche Nationalhymne (MIT GESANG!!!!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850109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071802" y="214290"/>
            <a:ext cx="2904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u="sng" dirty="0" smtClean="0">
                <a:latin typeface="Arial Black" pitchFamily="34" charset="0"/>
              </a:rPr>
              <a:t>Πολιτισμός</a:t>
            </a:r>
            <a:endParaRPr lang="el-GR" sz="3600" b="1" u="sng" dirty="0">
              <a:latin typeface="Arial Black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571472" y="928670"/>
            <a:ext cx="1292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Ποίηση</a:t>
            </a:r>
            <a:endParaRPr lang="el-GR" sz="2800" b="1" dirty="0"/>
          </a:p>
        </p:txBody>
      </p:sp>
      <p:sp>
        <p:nvSpPr>
          <p:cNvPr id="4" name="3 - Ορθογώνιο"/>
          <p:cNvSpPr/>
          <p:nvPr/>
        </p:nvSpPr>
        <p:spPr>
          <a:xfrm>
            <a:off x="214282" y="1357298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Γερμανία είναι γνωστή ως  «το έδαφος των ποιητών και των φιλοσόφων».  Διάσημοι γερμανοί ποιητές είναι μεταξύ άλλων:</a:t>
            </a:r>
          </a:p>
        </p:txBody>
      </p:sp>
      <p:pic>
        <p:nvPicPr>
          <p:cNvPr id="1026" name="Picture 2" descr="http://www.ggg-alumni.de/img/goethe_a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714488"/>
            <a:ext cx="2667000" cy="4914901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214282" y="5500702"/>
            <a:ext cx="8602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Johann Wolfgang von </a:t>
            </a:r>
            <a:r>
              <a:rPr lang="de-DE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Goethe</a:t>
            </a:r>
            <a:endParaRPr lang="el-G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8" name="Picture 4" descr="http://www.teachsam.de/deutsch/d_literatur/d_aut/sci/schiller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000240"/>
            <a:ext cx="2686050" cy="3457576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357158" y="3857628"/>
            <a:ext cx="4968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Friedrich Schiller</a:t>
            </a:r>
            <a:endParaRPr lang="el-G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30" name="Picture 6" descr="http://www.apassionforpipes.com/storage/Heinrich%20Heine.jpeg?__SQUARESPACE_CACHEVERSION=12981232778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2143116"/>
            <a:ext cx="2381250" cy="3105150"/>
          </a:xfrm>
          <a:prstGeom prst="rect">
            <a:avLst/>
          </a:prstGeom>
          <a:noFill/>
        </p:spPr>
      </p:pic>
      <p:sp>
        <p:nvSpPr>
          <p:cNvPr id="12" name="11 - Ορθογώνιο"/>
          <p:cNvSpPr/>
          <p:nvPr/>
        </p:nvSpPr>
        <p:spPr>
          <a:xfrm>
            <a:off x="428596" y="2357430"/>
            <a:ext cx="4423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Heinrich Heine</a:t>
            </a:r>
            <a:endParaRPr lang="el-G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596892" y="928670"/>
            <a:ext cx="1903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Λογοτεχνία</a:t>
            </a:r>
            <a:endParaRPr lang="el-GR" sz="2800" b="1" dirty="0"/>
          </a:p>
        </p:txBody>
      </p:sp>
      <p:pic>
        <p:nvPicPr>
          <p:cNvPr id="1032" name="Picture 8" descr="http://www.quotationsofwisdom.com/portraits/Hermann_Hesse_0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2000240"/>
            <a:ext cx="2857500" cy="4114801"/>
          </a:xfrm>
          <a:prstGeom prst="rect">
            <a:avLst/>
          </a:prstGeom>
          <a:noFill/>
        </p:spPr>
      </p:pic>
      <p:sp>
        <p:nvSpPr>
          <p:cNvPr id="15" name="14 - Ορθογώνιο"/>
          <p:cNvSpPr/>
          <p:nvPr/>
        </p:nvSpPr>
        <p:spPr>
          <a:xfrm>
            <a:off x="500034" y="2357430"/>
            <a:ext cx="4334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Herman Hesse</a:t>
            </a:r>
            <a:endParaRPr lang="el-G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34" name="Picture 10" descr="http://2.bp.blogspot.com/_KCuHoU9QBUU/TAnq6MIGL3I/AAAAAAAAjkA/_bhbxFfltfc/s400/education-graphics_1084347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2500306"/>
            <a:ext cx="2857500" cy="3333750"/>
          </a:xfrm>
          <a:prstGeom prst="rect">
            <a:avLst/>
          </a:prstGeom>
          <a:noFill/>
        </p:spPr>
      </p:pic>
      <p:sp>
        <p:nvSpPr>
          <p:cNvPr id="17" name="16 - Ορθογώνιο"/>
          <p:cNvSpPr/>
          <p:nvPr/>
        </p:nvSpPr>
        <p:spPr>
          <a:xfrm>
            <a:off x="500034" y="3857628"/>
            <a:ext cx="4299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Thomas Mann</a:t>
            </a:r>
            <a:endParaRPr lang="el-G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36" name="Picture 12" descr="http://upload.wikimedia.org/wikipedia/commons/thumb/7/73/Bertolt-Brecht.jpg/225px-Bertolt-Brech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1842738"/>
            <a:ext cx="2643206" cy="3853208"/>
          </a:xfrm>
          <a:prstGeom prst="rect">
            <a:avLst/>
          </a:prstGeom>
          <a:noFill/>
        </p:spPr>
      </p:pic>
      <p:sp>
        <p:nvSpPr>
          <p:cNvPr id="19" name="18 - Ορθογώνιο"/>
          <p:cNvSpPr/>
          <p:nvPr/>
        </p:nvSpPr>
        <p:spPr>
          <a:xfrm>
            <a:off x="285720" y="5500702"/>
            <a:ext cx="4211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Bertolt Brecht</a:t>
            </a:r>
            <a:endParaRPr lang="el-G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19 - TextBox"/>
          <p:cNvSpPr txBox="1"/>
          <p:nvPr/>
        </p:nvSpPr>
        <p:spPr>
          <a:xfrm>
            <a:off x="571472" y="928670"/>
            <a:ext cx="2881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Κλασική Μουσική</a:t>
            </a:r>
            <a:endParaRPr lang="el-GR" sz="2800" b="1" dirty="0"/>
          </a:p>
        </p:txBody>
      </p:sp>
      <p:pic>
        <p:nvPicPr>
          <p:cNvPr id="1038" name="Picture 14" descr="http://3.bp.blogspot.com/_O5NJ4wZnKnU/TUOZR4B2yDI/AAAAAAAAAUk/30KNVjbgwUs/s1600/bach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1785926"/>
            <a:ext cx="3301757" cy="4048133"/>
          </a:xfrm>
          <a:prstGeom prst="rect">
            <a:avLst/>
          </a:prstGeom>
          <a:noFill/>
        </p:spPr>
      </p:pic>
      <p:sp>
        <p:nvSpPr>
          <p:cNvPr id="22" name="21 - Ορθογώνιο"/>
          <p:cNvSpPr/>
          <p:nvPr/>
        </p:nvSpPr>
        <p:spPr>
          <a:xfrm>
            <a:off x="357158" y="5506066"/>
            <a:ext cx="6728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Johann Sebastian Bach</a:t>
            </a:r>
            <a:endParaRPr lang="el-G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40" name="Picture 16" descr="http://t1.gstatic.com/images?q=tbn:ANd9GcQOH0GcwQJuMuXvq-nfP_gRw5_HgQqE3_c2jcqWAGouecdpSUf1QQ&amp;t=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3570" y="1643050"/>
            <a:ext cx="3000396" cy="4355415"/>
          </a:xfrm>
          <a:prstGeom prst="rect">
            <a:avLst/>
          </a:prstGeom>
          <a:noFill/>
        </p:spPr>
      </p:pic>
      <p:sp>
        <p:nvSpPr>
          <p:cNvPr id="24" name="23 - Ορθογώνιο"/>
          <p:cNvSpPr/>
          <p:nvPr/>
        </p:nvSpPr>
        <p:spPr>
          <a:xfrm>
            <a:off x="285720" y="5434628"/>
            <a:ext cx="66823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Ludwig van Beethoven</a:t>
            </a:r>
            <a:endParaRPr lang="el-GR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" name="27 - TextBox"/>
          <p:cNvSpPr txBox="1"/>
          <p:nvPr/>
        </p:nvSpPr>
        <p:spPr>
          <a:xfrm>
            <a:off x="7358082" y="785794"/>
            <a:ext cx="14798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dirty="0" smtClean="0"/>
              <a:t>Μουσική: </a:t>
            </a:r>
            <a:r>
              <a:rPr lang="en-US" sz="1100" dirty="0" err="1" smtClean="0"/>
              <a:t>Für</a:t>
            </a:r>
            <a:r>
              <a:rPr lang="en-US" sz="1100" dirty="0" smtClean="0"/>
              <a:t> Elise</a:t>
            </a:r>
          </a:p>
          <a:p>
            <a:r>
              <a:rPr lang="en-US" sz="1100" dirty="0" smtClean="0"/>
              <a:t>Ludwig van Beethoven</a:t>
            </a:r>
            <a:endParaRPr lang="el-GR" sz="1100" dirty="0"/>
          </a:p>
        </p:txBody>
      </p:sp>
      <p:pic>
        <p:nvPicPr>
          <p:cNvPr id="25" name="Fuer Elis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tretch>
            <a:fillRect/>
          </a:stretch>
        </p:blipFill>
        <p:spPr>
          <a:xfrm>
            <a:off x="7858148" y="4286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2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2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2" dur="2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2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2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20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" grpId="0"/>
      <p:bldP spid="3" grpId="1"/>
      <p:bldP spid="4" grpId="0"/>
      <p:bldP spid="4" grpId="1"/>
      <p:bldP spid="8" grpId="0"/>
      <p:bldP spid="8" grpId="1"/>
      <p:bldP spid="10" grpId="0"/>
      <p:bldP spid="10" grpId="1"/>
      <p:bldP spid="12" grpId="0"/>
      <p:bldP spid="12" grpId="1"/>
      <p:bldP spid="13" grpId="0"/>
      <p:bldP spid="13" grpId="1"/>
      <p:bldP spid="15" grpId="0"/>
      <p:bldP spid="15" grpId="1"/>
      <p:bldP spid="17" grpId="0"/>
      <p:bldP spid="17" grpId="1"/>
      <p:bldP spid="19" grpId="0"/>
      <p:bldP spid="19" grpId="1"/>
      <p:bldP spid="20" grpId="0"/>
      <p:bldP spid="22" grpId="0"/>
      <p:bldP spid="22" grpId="1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3071802" y="214290"/>
            <a:ext cx="2904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u="sng" dirty="0" smtClean="0">
                <a:latin typeface="Arial Black" pitchFamily="34" charset="0"/>
              </a:rPr>
              <a:t>Πολιτισμός</a:t>
            </a:r>
            <a:endParaRPr lang="el-GR" sz="3600" b="1" u="sng" dirty="0">
              <a:latin typeface="Arial Black" pitchFamily="34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571472" y="928670"/>
            <a:ext cx="308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/>
              <a:t>Σύγχρονη Μουσική</a:t>
            </a:r>
            <a:endParaRPr lang="el-GR" sz="2800" b="1" dirty="0"/>
          </a:p>
        </p:txBody>
      </p:sp>
      <p:pic>
        <p:nvPicPr>
          <p:cNvPr id="25602" name="Picture 2" descr="http://1.bp.blogspot.com/_iYvQMxV4L14/TOw8jGvO1FI/AAAAAAAABmI/8IchLdlCs1I/s320/tokio-hot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785926"/>
            <a:ext cx="3048000" cy="3048001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714348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642910" y="3857628"/>
            <a:ext cx="3500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Tokio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Hotel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6357950" y="5072074"/>
            <a:ext cx="217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Übers Ende der Welt </a:t>
            </a:r>
            <a:endParaRPr lang="el-GR" dirty="0"/>
          </a:p>
        </p:txBody>
      </p:sp>
      <p:pic>
        <p:nvPicPr>
          <p:cNvPr id="25604" name="Picture 4" descr="http://www.newsfilter.gr/wp-content/uploads/2010/05/Lena+MeyerLandrut+Lena+Meyer+Landru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1643050"/>
            <a:ext cx="4762500" cy="3381375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714348" y="3857628"/>
            <a:ext cx="1564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Lena</a:t>
            </a:r>
            <a:endParaRPr lang="el-G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357950" y="5572140"/>
            <a:ext cx="937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Satellite</a:t>
            </a:r>
            <a:endParaRPr lang="el-GR" dirty="0"/>
          </a:p>
        </p:txBody>
      </p:sp>
      <p:pic>
        <p:nvPicPr>
          <p:cNvPr id="17" name="Tokio Hotel - Übers Ende der Wel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5643570" y="5072074"/>
            <a:ext cx="304800" cy="304800"/>
          </a:xfrm>
          <a:prstGeom prst="rect">
            <a:avLst/>
          </a:prstGeom>
        </p:spPr>
      </p:pic>
      <p:pic>
        <p:nvPicPr>
          <p:cNvPr id="18" name="Lena - Satellite (Germany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5643570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5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133749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  <p:bldP spid="8" grpId="0"/>
      <p:bldP spid="8" grpId="1"/>
      <p:bldP spid="11" grpId="0"/>
      <p:bldP spid="11" grpId="1"/>
      <p:bldP spid="13" grpId="0"/>
      <p:bldP spid="13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928926" y="214290"/>
            <a:ext cx="30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u="sng" dirty="0" smtClean="0">
                <a:latin typeface="Arial Black" pitchFamily="34" charset="0"/>
              </a:rPr>
              <a:t>Αθλητισμός</a:t>
            </a:r>
            <a:endParaRPr lang="el-GR" sz="3600" b="1" u="sng" dirty="0">
              <a:latin typeface="Arial Black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28596" y="1285860"/>
            <a:ext cx="31572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Αντισφαίριση</a:t>
            </a:r>
            <a:endParaRPr lang="el-GR" sz="4000" b="1" dirty="0"/>
          </a:p>
        </p:txBody>
      </p:sp>
      <p:pic>
        <p:nvPicPr>
          <p:cNvPr id="26626" name="Picture 2" descr="http://www.tennisnews.gr/images/steffigra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6357982" cy="4768489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14282" y="857232"/>
            <a:ext cx="6177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Γερμανία έχει μεγάλη παράδοση σχεδόν σε όλα τα αθλήματα.</a:t>
            </a:r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5286380" y="2428868"/>
            <a:ext cx="3082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Steffi Graf</a:t>
            </a:r>
            <a:endParaRPr lang="el-GR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928926" y="214290"/>
            <a:ext cx="30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u="sng" dirty="0" smtClean="0">
                <a:latin typeface="Arial Black" pitchFamily="34" charset="0"/>
              </a:rPr>
              <a:t>Αθλητισμός</a:t>
            </a:r>
            <a:endParaRPr lang="el-GR" sz="3600" b="1" u="sng" dirty="0">
              <a:latin typeface="Arial Black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28596" y="1285860"/>
            <a:ext cx="3939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Καλαθοσφαίριση</a:t>
            </a:r>
            <a:endParaRPr lang="el-GR" sz="40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214282" y="857232"/>
            <a:ext cx="6177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Γερμανία έχει μεγάλη παράδοση σχεδόν σε όλα τα αθλήματα.</a:t>
            </a:r>
            <a:endParaRPr lang="el-GR" dirty="0"/>
          </a:p>
        </p:txBody>
      </p:sp>
      <p:pic>
        <p:nvPicPr>
          <p:cNvPr id="27650" name="Picture 2" descr="http://newstweed.com/wp-content/uploads/2011/05/Dirk-Nowitzki-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65285"/>
            <a:ext cx="5214974" cy="4635535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4985938" y="2357430"/>
            <a:ext cx="41580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solidFill>
                  <a:srgbClr val="9E5ECE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Dirk Novinsky</a:t>
            </a:r>
            <a:endParaRPr lang="el-GR" sz="5400" b="1" cap="none" spc="0" dirty="0">
              <a:ln>
                <a:prstDash val="solid"/>
              </a:ln>
              <a:solidFill>
                <a:srgbClr val="9E5ECE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928926" y="214290"/>
            <a:ext cx="30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u="sng" dirty="0" smtClean="0">
                <a:latin typeface="Arial Black" pitchFamily="34" charset="0"/>
              </a:rPr>
              <a:t>Αθλητισμός</a:t>
            </a:r>
            <a:endParaRPr lang="el-GR" sz="3600" b="1" u="sng" dirty="0">
              <a:latin typeface="Arial Black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28596" y="1285860"/>
            <a:ext cx="23199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Formula 1</a:t>
            </a:r>
            <a:endParaRPr lang="el-GR" sz="40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214282" y="857232"/>
            <a:ext cx="6177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Γερμανία έχει μεγάλη παράδοση σχεδόν σε όλα τα αθλήματα.</a:t>
            </a:r>
            <a:endParaRPr lang="el-GR" dirty="0"/>
          </a:p>
        </p:txBody>
      </p:sp>
      <p:pic>
        <p:nvPicPr>
          <p:cNvPr id="30722" name="Picture 2" descr="http://t3.gstatic.com/images?q=tbn:ANd9GcS-3MIRZmeAKQbp4gdMIUQEDeADU94Z7RUTu9Ltog9N4Htpagpl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000240"/>
            <a:ext cx="7312809" cy="4362469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2357422" y="5715016"/>
            <a:ext cx="6532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solidFill>
                  <a:srgbClr val="9E5ECE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Michael </a:t>
            </a:r>
            <a:r>
              <a:rPr lang="en-US" sz="5400" b="1" dirty="0" err="1" smtClean="0">
                <a:ln>
                  <a:prstDash val="solid"/>
                </a:ln>
                <a:solidFill>
                  <a:srgbClr val="9E5ECE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Schuhmacher</a:t>
            </a:r>
            <a:endParaRPr lang="el-GR" sz="5400" b="1" cap="none" spc="0" dirty="0">
              <a:ln>
                <a:prstDash val="solid"/>
              </a:ln>
              <a:solidFill>
                <a:srgbClr val="9E5ECE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928926" y="214290"/>
            <a:ext cx="30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u="sng" dirty="0" smtClean="0">
                <a:latin typeface="Arial Black" pitchFamily="34" charset="0"/>
              </a:rPr>
              <a:t>Αθλητισμός</a:t>
            </a:r>
            <a:endParaRPr lang="el-GR" sz="3600" b="1" u="sng" dirty="0">
              <a:latin typeface="Arial Black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28596" y="1285860"/>
            <a:ext cx="603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Και φυσικά… ποδόσφαιρο!</a:t>
            </a:r>
            <a:endParaRPr lang="el-GR" sz="40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214282" y="857232"/>
            <a:ext cx="6177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Γερμανία έχει μεγάλη παράδοση σχεδόν σε όλα τα αθλήματα.</a:t>
            </a:r>
            <a:endParaRPr lang="el-GR" dirty="0"/>
          </a:p>
        </p:txBody>
      </p:sp>
      <p:sp>
        <p:nvSpPr>
          <p:cNvPr id="9" name="8 - Ορθογώνιο"/>
          <p:cNvSpPr/>
          <p:nvPr/>
        </p:nvSpPr>
        <p:spPr>
          <a:xfrm>
            <a:off x="4643438" y="5715016"/>
            <a:ext cx="4022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Hertha</a:t>
            </a:r>
            <a:r>
              <a:rPr lang="en-US" sz="5400" b="1" dirty="0" smtClean="0">
                <a:ln>
                  <a:prstDash val="solid"/>
                </a:ln>
                <a:solidFill>
                  <a:srgbClr val="0070C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Berlin</a:t>
            </a:r>
            <a:endParaRPr lang="el-GR" sz="5400" b="1" cap="none" spc="0" dirty="0">
              <a:ln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1746" name="AutoShape 2" descr="data:image/jpg;base64,/9j/4AAQSkZJRgABAQAAAQABAAD/2wCEAAkGBhQSERQUEhQUFBUWGBoaGBgXGBgdGRcaHh4VGBceHRgXGyYeGB0jGxccHy8gJCgqLCwsFh4xNTAqNSYsLCkBCQoKDgwOGg8PGi8lHyItLCwpKjQqLiwpKikpLCwpMi8sLCwqKSksLCwsLCksLCwsKS0sMCwsKSwsKSwsKSksLP/AABEIAJAAoAMBIgACEQEDEQH/xAAcAAABBAMBAAAAAAAAAAAAAAAGAAQFBwEDCAL/xABHEAACAQMBBAYHBAcHAQkAAAABAgMABBEFBhIhMQcTQVFhgRQiMkJxkaEjYnLBQ1KSorGy0TNTY4LC0vAkFRYXNESDo+Hx/8QAGgEAAgMBAQAAAAAAAAAAAAAAAwQAAgUBBv/EACwRAAICAQQCAQEIAwEAAAAAAAABAgMRBBIhMUFREzIUIjNhcYGhsUJSkQX/2gAMAwEAAhEDEQA/ALxpUqVQgqVKlUIKsUz1XV4raMyTOI0Haf4AcyfAVVGv9Jl1dlo7COREHNlUtKR38ARGPrRqqZWddeykpqJZmt7V2toPt5lU9i83P+UcaBdU6bUGRbQFvvSNuj9leP1qr4Zx1oeVTKN7LhmILjtBb2qJ9q5kksrOWCKKGFy4dUXisykji59Ygqe3uzWhHSQg0pc5/wCAHbKXQ7bpK1OcSNFuKsa777iD1VzjJLnJ4nsphc7W6n1KTtcyCORmRSCgJZeYIA4Uuj24US3Kuqur2suVY4DbuGAJHfjHnXvVdWin0pdyKGBo7rhHGTxVk4thiSePAnwou2KntUVjgpltZyMoukHUF5XUh+IU/QrU7L0k6naSdXcCMsADuuoBweI4oaiNh7eBZGubp1WO3wVU+szyHgmEHFgvtH4Cnm3xE0VndLKJ95HieUKV3nRiw9U8VOCeHhXZRrdmzasfp5JmWM5CrSumuM4FzA0f3ozvL8jgj60daNtHb3S5glSTvAPrD4qeIrmnNONLjkaaNYN4SswCbhIbJ5cRy8aHZoq2sxeC0bpeTqClVTaH0m3FpJ6PqcbHHAvjDr3EgcJF+8PrVo2OoRzRrJEwdG5MpyDWZZVKvvr34GYzUhzSpUqEWFSpUqhBUqVKoQVQu1O1UVjCZJTkngiD2nbuHh3nsp3resx2sLzSnCIM+JPYB4k8K562i2jkvLgzy4PH1UPsqgOd3z7T201ptO7Xl9IFZPajbtNrtzeOs9xvBGz1QwerAHBgv6xHaeZol6OdVDoLUvJE8cgnjMOA0wXi8Tfr8DwB/KnF3bR6nb9ZbJvTAJEYnkCx2Sj2pEUYypxzoDZGinxDJvsr4R4t71jyBTt+FaSUbIOGMNfwLvMXnskdrLeIzNNFPHKszs24qsrx5OcOhHDuptYT3EsJtIUaVGkEm6q7zBgMZBHsii7S+j2KCL0rV5RDHz6vewxPP125kn9VePjUzp+09zcL1eiWKwwcvSJxuJ8VQcW+JzQbNXGC2rnBaNTly+AX0/olv5BlljhH324/Jc1KDoZYf2l5Cp/D/uNEK9Gt1ccb/U7mTPNIPsox4cOJrfH0K6b70cjnveVyT9aVettYZUxBc9DDn+zu4WP4T/pJqJ1Hot1CIcEWVeeI3z57jYo9k6FdN9xJYz2FJXBH1rQ3R7fW3Gw1ObhyjuR1iHwzzHyNRay1dnHTEp66tHjYrIjIw91gQfkaMejuAKss0SrPdDCRwb4RwjcJJAT24OBjlg0QaltRJGBDr1gvVngLmIb8Q8eHrIfEY+FQuu9GwMfpOmyC5hPEKCC4H3WHtfA8aZWpjctkuH/AJ1ODyuSH2/uh6UIEwY7ZBEh3izHkzbznmQSR5Vr2U2ouLButjDNCTh1IPVt8G5K/j881G6HpyT3CQyP1Qcld449VsHAIPLJwPDNGes3s9lYWsUqqpKzQyW7EFHXJKy4XkQe2mJYilVjOSi7cslq6BtBFeQrLCcqeY95T2qw7CKk65y2P2rksJw65aM4Eqfrr3j7w7D5V0Jp2oJPGksbBkcAqR2g1l6ih0y/IZrnuQ5pUqVLBRVg1mh/bnX/Q7KWUe2Rux/jbgPlz8q7GLk8I43hZK06Stekvro21uGeOAMSEBO849tsDmF5DzpuNlYLq2gkiK2c8mVSKR/Un3OBZWPFCT38zQhZX0kLiSJ2RxxDA8c9ue/J5g99Teu7UJewgzxEXSAKkqHCMucnfQ8iOfDtrb+KUFGMOkJ7lLLZDCCVJGiXeEhJiZUPFjnG56p9bJ7KsezsYNDgWadOvv5fViiXiQT7q88AZAL+QplsHpsVnbSard+ygbqQeZ7Cw72Y+qPM1ObK7NXM6y6nPui+mQ+ipICUtkI+zGO8jmfHxNJ6vUNvZH9wtVflm/QtgJLmQXmrkTTc47f8AQwDsG7yZu/8AOrBRQAAAAByA7KoO26W9ThaWGQwPIkjAs68VIO6QAmARkc/Gtq9L+pd9sfDq2/3UrCiyazFBXOKeGy+c0s1Tmm9OM6kC5tVcdrQuc/sPz+dHmz/SNY3mBFOquf0cnqP+y3PyzVJQlD6kWTT6CelWAaVUOnieBXUqyhlIwQwyD8QedV3q2xU+nSNd6P7POazJ+zkHbufqt/wd1WPmkahCotZ0WDWLY3tiN24XhNCeDFhzVh2P3H3qrgKzsBxLEhRvE5zkADicjBq3ds9IfTrj/tWzXK8BeQrykj7ZAP1l5k+ffQ50jaIhEWpWhHVTbrMV91zxV/DJGCO8eNaWk1D+iX7C1tf+SGU2g6fFMLSWW4M+QjyoF6pJDjC7h9YgEgE1PdGWuNa3UunTMCN9hGRyDjmB4MOPxoD1/WBczdd1YidgDIVYkO45uAfYzjlUfDOyOrqSGUhlPcQcg/OnHS5wxJ9/2CU8Pg6lrNRezesi7tYpx76gkdzcmHkQalKwmsPDHU8mKqLpr1XMkFuDwUGRh4n1V+gPzq3TXPfSNe9bqVwexWCD4KAP45pvRQ3WZ9ArniIN5p7omltc3EUK85GC57hzY+SgnyplR90OWIa7lmblDFz7ix4/ug1rXT2QchWCy0ie12yW91O101Bi1slWadRyJGBCh/531ZYWgDojj66O7vm9q7uHIP8Ahqd1B8OdWDXnTQOf9udDCzajKo9a3uo5G8YbhBn9mT+NC1XNrGmLJrFxA49S908qfxRsRn4gOPlVKwKQN1vaQlW/Ep3T9RWnoJ9w/cWvj5PdeZYFb2gD8a9Uq02k+GLZwbYLuZBux3Fwi/qrNIB8g3Ck15Medxcn4zSf7q1UqF9nr/1LfJL2bEupVOVnuAe8TSf7qlLDbXUIDmO8lbHuy4kU/tDP1qHpVV6ap+Dqsl7Oitj9eGo2EUzquZFKyp2bwyrjB7PyNBuy+miKa+0SbjEVMttn+7fmB4qxB8jWegm6Jgu4uxJgw/zrn/TT7pHX0a902+HDdm6iQ96Scvkc/OsJrZLHoe7RT13atFI8b+0jFW+KnB/541pox6WNO6rUXYDhKiv58Vb6rQfXoa574qRnyjh4La6E9VzHPbk+wwkX4Nwb95c/5qs+qH6Jb3c1JF7JEdD9HH8tXwKx9ZDba/zHKXmJiuaNo5d67uW75pP5jXS9czbQR7t3cDumk/najf8An/VIpf0hhVi9Hr9XpeqSjmEbHlG+PqarqrE2BG/pOqRjnuOfnE39Kb1n4TBU/UHXRbbBNJswO2Pe/aJP50V0L9GM29pNmR/dAfIkflRRWGOgVtj9lqelT8sySwN8JEyv7yiq91DYbrtQ1Im5W2ihmVjmMsT1wDAjjgDeJFWH0rjds45xzt7mCXPcA4DfRqgNoF/6vWgORtLaTzUufyolbaksPByS4I6DoZWQyLFqDFom3HBhXCtgNjnx4EHzqO1Lodv4smJoLgdwJjb5NkfWi1NckQ3b8bbrLm13i24TGkiKpbtX3e3NP9B2kuJnth1iFDDK8jBMmQxyNGN3BwARhuAPhzpjNseVIH919opi/wBIuYDie2njP4CwPwZcg1oWCQ8oZz8In/pVz2m2ziOynk6x1eG4MqpHxLRmM726ccAN7w51OzbW4nRFiZomMS9bnAzKGaPdUj1hw4nIxvCi/ablxwD+OBQS6RcnlaXR/wDZf+la7uxmi4y29xGO94nA+eKtbTJcXwWORuvM18rr1jE7nFoSUJIABxjhTjRr2aGxedJS/WdRGVlZ3MM2/wBVclgx72B3c44dlXeotXrx4JsiRPQK+TfMDkb0X8r0RdM8edJlbtjeJx8Q6/kajdO6211O1klQR+lia3lCruK8kRLQSBcnG+mak+maTGkTDtdo1HiS61nTeZNsYXQK9MS7xspe14mz/wDG3+qq5qxul87osI+1Ymz8ol/Kq5rb0n4SErfqZO7BybupWh/xQPmGFdGVznsKmdStB/ig/IMa6MpHX/Wv0DUdMwa546QbTq9SuR3vvj4MAf45roeqc6adL3biGccpEKH8S8R+6fpVNDLFmPZa5ZiV1irB6G7sekTwNymizjv3cg/utVe1J7Nax6LdQz9iMN4d6ng/0P0rVvhvrcRWEsSTLY6HZiltPZv7dpcSRkfdJ3lPw50f1Wt9cCw1qK6BHouooI3b3RKOMbZ+8P4mrJFedNAgdvrDrtNu4+0wuR8QN4fUUC7Kv6c2oupH2llaxAk4G+YmJ4/iNGu3GvNbxRxxIss9y4hiRjhd5gcliOO6q5JoH6Nejixns965h62ZJZI5Ms26DGxTgoIGMAVE8PJCeudCdhKQ0Lsy2ZCb6+s8B+0XjwwRwBqR0zTbn0mCWZQPVuQ2Cv2as6NChK4BIAxkd1JuinSyP/JxDxG8D896mn/cKe1OdMvHhX+4nzND5bx3k8jRPkeMFdqI2KPMNovdLfw/NbjH8tMmn3zaFjIxEdi0KjfK8H3ZyFHAnGMk8hUrFoGrcQP+zIt5y5kWOR23yMFwjHdDEU7i6O5iB1up3pI7IikSDwVEXgKJ8y9FdgwAxf8AVqjmQagZMhG/smhwxL4xuhj31GX2piZL14xuBoElmjByI54p93jwG6zIoJ78Z7KJf/D2Vf7PVNQU/edHHydaa3mmarAjqTb6nAwIeN16mZlPPDL6jHHfiorl69E2GvbbUklk0/czvRajHG3DGG3ctjvG63Ol0oN18+nWI4ma4Ejjujj4kkd3E/KorRporrULSGGCa3W06y5uEmDb4lIEceWYnf4E8c4wBTnZ2/W6v7zVpD/01shhgJ5ELxkYfHkPxUF4b4CLhcgz0u6gJNQKDlFGq+Zy5/mFBVONSv2nmkmf2pHLHwzyHkMDyptXoqobIKJnSeW2F/RTadZqUZ7I1dz8t0fVqvuqq6EtKOLi4Pbuxr5es/1Kjyq1RWNrJbrcehulYiKhfpF0E3VjIqjMifaJ8VySPMZHnRRWGpaEnGSkvAVrKwcrZrNFvSTsr6HdFkH2MxLJ3K3N18jx+B8KEa9HCanFSRnuOHhlkbIXEep6fJplwcSIN6Bu0AcVI8UPD8Jor6O9q3kD2V56t7beq4P6VB7MgzzyMZ+fbVJ2V68MiSRsVdDlSOw/07x3VZ46vWo0nt3FrqdsMhh2+B/Wjb6Zx8cnV6dxe9dMaqnnhhdtxoUs6QS2276RayiWNWOFfAKshPZvKcZoM2M25itLi9ivUe0Mlz1oDjeSMyKuVaRfVXLAkE8waItk+kISSeiX6ei3q8CjcEl+9Gx4HPPHyzXg2yjXZ4pFVo7qzRirAEMY3KHIPPg1IBw3imVgGUhlIyCDkEeBHOvdBHRkm56dDGT6PDdukAJzujCl1BPuhicCjeoQVKlSqEFWCaRNAW0nSCzymz0pRcXR4NIOMVuORZm5Eju//KhDX0ga280q6ZZY9JnAE0g/QQe9vEciQTw8fGhvpC1GO0t4tLtfYjCmUj5gHxY+safXdzFocDoj+kajcetLK3E5PvN3KPdXtqsJpi7FmJZmJLE8yTzJPfWjo6Mv5JdeBe2zwjzWUUkgAZJ4Ad5PKvOKPOibZb0i49IcfZQH1e5pOz47vP44rStmq4uTForc8FqbIaJ6JZxQ+8Fy/i54t9TjyqarAFZrzrbk8s0EsLAqwazSrh0iNp9no723eGTt4q3ajD2WH/OWa541fSZLaZ4Zhuup8iOxh3g107Q1trsVHfxYOElXPVyd3ge9T3edOaXUfE9sumBsr3co57rfZXrwuskTFHXirLzH/wBeHKt2r6PLaytFOpRx8iO9TyI8al9idGjlmM1wVW2t8PIzcFJz6ik+J4nwBrXnOKju8CiTzgJYdrbHVIlg1WNUkHsTrwAPeGHGM+BytP4tD1KxdJoDFqsSKVQyEC4RDglVk5MDjvPwoQ2/tY0ljAWJJ2QtOsOeqBJzGVz2leJxwpps9fX8KNLZmfq1OG3QXjBxnimD2HurPnpYzjvhwMRtceGWXZ9LlpGSl1DPYvklhJEd3e7TvIMH41NwdJWmuMrewebgH5Gq9tumGUjdubaGcD4qf2WDD+Fe2240qTjLpa58FhP5ilnpLV4CK2LD656TNNQZa9g8myfkKhpumCGQ7tjbXN6/Z1cZVPN2HD5UNLt3pcfGHS1z3lYR/WtV50w3GN23ghgHZzY/LCj6VI6S1+CfLFE7d6TqV8pbUZ006096KJvtGHc8hOBnuyfhURfbdWthCbbSI1A96YjgTyyM8ZD4ngOwUF65rFzO59KeRmHuvlQvaPUwAOY7KJLfYsottdWtzBIXw6RzYTeZcby8SVJzwIJzTMdNCr71jz/QN2SlxEDZ52di7sWZjlmJySe8mvFFXSFs2bedZQhjjuBvhT+jfnImRw4HiPA1DaBoE15KIoFyfeY+yg72PYPqa0I2RcN3gXaecGdntn5bydYYhxPFm7EXtY/kO010Romjx2sKQxDCoMeJPaT4k8aY7J7JxWEPVx8WPF3PtOfyHcOypwCsfU6j5XhdIcrr2ozSpUqUCipUqVQgqxWaVQhD7RbLwXse5Ouceyw4Mh7wfy5Gqt1HZi/0vf6oLc2rcWUoHUjsLxHkRj2l7qumkRR67pQ47XopKCfJzHrGsSXMrTSkbxAHqjCgAYVQOwAUdbxs9MtwFulLBpzPbsAqSNwRZP1hjHA0d690c2d0SzR9XIffj9Un4jk3mKBtR6H7uNWW2uFkjbmjFo974gZRvpT3z12JLrHgX+OUc+QG0ODrruBX9brJkD/eywLfPj86KtvdEggiJ6mK3m68iJY3J62DiN9lJIXjUbb7KahZzRzC0dmjYMMAOpI79w5rTqlxdSwrFNay5SR3STq5N5Q5LOnLBXJ4d1MP701KL4X5lOlyjxsjp8cxukdQzC2keMn3XTdOR44zQ+pyKntnfSrabrYraRzusm60UhUhhgg4Ap9LsdqF3JviyEOQBgKsSADwJz51feoybb4/U5jKPO2x64Wt4P8A1EIDn/Fj9V/M86jrPXQLOa1lQurMHhIPGKXkT3kEcCB+dGeldDM7Y9JnVFHuJliM88FsKufAGj3QdgbS0wY4wzj339ZvLPBfIClZaiqEdveAirk3norPZno8vLxEFw8kNspyquSWP4I24Jw7T8qtzRNAhtIhHAgRe3vY97HtNSIFZpC2+VnfXoYjWoipUqVALipUqVQh/9k="/>
          <p:cNvSpPr>
            <a:spLocks noChangeAspect="1" noChangeArrowheads="1"/>
          </p:cNvSpPr>
          <p:nvPr/>
        </p:nvSpPr>
        <p:spPr bwMode="auto">
          <a:xfrm>
            <a:off x="77788" y="-690563"/>
            <a:ext cx="15240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1750" name="Picture 6" descr="http://www.guzelresimler.name.tr/data/media/34/hertha-bsc-berlin-takim-kadros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5619750" cy="3562351"/>
          </a:xfrm>
          <a:prstGeom prst="rect">
            <a:avLst/>
          </a:prstGeom>
          <a:noFill/>
        </p:spPr>
      </p:pic>
      <p:pic>
        <p:nvPicPr>
          <p:cNvPr id="31752" name="Picture 8" descr="http://www.smart-http.com/wp-content/uploads/2009/10/Hertha-Berl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643182"/>
            <a:ext cx="1905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928926" y="214290"/>
            <a:ext cx="30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u="sng" dirty="0" smtClean="0">
                <a:latin typeface="Arial Black" pitchFamily="34" charset="0"/>
              </a:rPr>
              <a:t>Αθλητισμός</a:t>
            </a:r>
            <a:endParaRPr lang="el-GR" sz="3600" b="1" u="sng" dirty="0">
              <a:latin typeface="Arial Black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28596" y="1285860"/>
            <a:ext cx="603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Και φυσικά… ποδόσφαιρο!</a:t>
            </a:r>
            <a:endParaRPr lang="el-GR" sz="40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214282" y="857232"/>
            <a:ext cx="6177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Γερμανία έχει μεγάλη παράδοση σχεδόν σε όλα τα αθλήματα.</a:t>
            </a:r>
            <a:endParaRPr lang="el-GR" dirty="0"/>
          </a:p>
        </p:txBody>
      </p:sp>
      <p:sp>
        <p:nvSpPr>
          <p:cNvPr id="31746" name="AutoShape 2" descr="data:image/jpg;base64,/9j/4AAQSkZJRgABAQAAAQABAAD/2wCEAAkGBhQSERQUEhQUFBUWGBoaGBgXGBgdGRcaHh4VGBceHRgXGyYeGB0jGxccHy8gJCgqLCwsFh4xNTAqNSYsLCkBCQoKDgwOGg8PGi8lHyItLCwpKjQqLiwpKikpLCwpMi8sLCwqKSksLCwsLCksLCwsKS0sMCwsKSwsKSwsKSksLP/AABEIAJAAoAMBIgACEQEDEQH/xAAcAAABBAMBAAAAAAAAAAAAAAAGAAQFBwEDCAL/xABHEAACAQMBBAYHBAcHAQkAAAABAgMABBEFBhIhMQcTQVFhgRQiMkJxkaEjYnLBQ1KSorGy0TNTY4LC0vAkFRYXNESDo+Hx/8QAGgEAAgMBAQAAAAAAAAAAAAAAAwQAAgUBBv/EACwRAAICAQQCAQEIAwEAAAAAAAABAgMRBBIhMUFREzIUIjNhcYGhsUJSkQX/2gAMAwEAAhEDEQA/ALxpUqVQgqVKlUIKsUz1XV4raMyTOI0Haf4AcyfAVVGv9Jl1dlo7COREHNlUtKR38ARGPrRqqZWddeykpqJZmt7V2toPt5lU9i83P+UcaBdU6bUGRbQFvvSNuj9leP1qr4Zx1oeVTKN7LhmILjtBb2qJ9q5kksrOWCKKGFy4dUXisykji59Ygqe3uzWhHSQg0pc5/wCAHbKXQ7bpK1OcSNFuKsa777iD1VzjJLnJ4nsphc7W6n1KTtcyCORmRSCgJZeYIA4Uuj24US3Kuqur2suVY4DbuGAJHfjHnXvVdWin0pdyKGBo7rhHGTxVk4thiSePAnwou2KntUVjgpltZyMoukHUF5XUh+IU/QrU7L0k6naSdXcCMsADuuoBweI4oaiNh7eBZGubp1WO3wVU+szyHgmEHFgvtH4Cnm3xE0VndLKJ95HieUKV3nRiw9U8VOCeHhXZRrdmzasfp5JmWM5CrSumuM4FzA0f3ozvL8jgj60daNtHb3S5glSTvAPrD4qeIrmnNONLjkaaNYN4SswCbhIbJ5cRy8aHZoq2sxeC0bpeTqClVTaH0m3FpJ6PqcbHHAvjDr3EgcJF+8PrVo2OoRzRrJEwdG5MpyDWZZVKvvr34GYzUhzSpUqEWFSpUqhBUqVKoQVQu1O1UVjCZJTkngiD2nbuHh3nsp3resx2sLzSnCIM+JPYB4k8K562i2jkvLgzy4PH1UPsqgOd3z7T201ptO7Xl9IFZPajbtNrtzeOs9xvBGz1QwerAHBgv6xHaeZol6OdVDoLUvJE8cgnjMOA0wXi8Tfr8DwB/KnF3bR6nb9ZbJvTAJEYnkCx2Sj2pEUYypxzoDZGinxDJvsr4R4t71jyBTt+FaSUbIOGMNfwLvMXnskdrLeIzNNFPHKszs24qsrx5OcOhHDuptYT3EsJtIUaVGkEm6q7zBgMZBHsii7S+j2KCL0rV5RDHz6vewxPP125kn9VePjUzp+09zcL1eiWKwwcvSJxuJ8VQcW+JzQbNXGC2rnBaNTly+AX0/olv5BlljhH324/Jc1KDoZYf2l5Cp/D/uNEK9Gt1ccb/U7mTPNIPsox4cOJrfH0K6b70cjnveVyT9aVettYZUxBc9DDn+zu4WP4T/pJqJ1Hot1CIcEWVeeI3z57jYo9k6FdN9xJYz2FJXBH1rQ3R7fW3Gw1ObhyjuR1iHwzzHyNRay1dnHTEp66tHjYrIjIw91gQfkaMejuAKss0SrPdDCRwb4RwjcJJAT24OBjlg0QaltRJGBDr1gvVngLmIb8Q8eHrIfEY+FQuu9GwMfpOmyC5hPEKCC4H3WHtfA8aZWpjctkuH/AJ1ODyuSH2/uh6UIEwY7ZBEh3izHkzbznmQSR5Vr2U2ouLButjDNCTh1IPVt8G5K/j881G6HpyT3CQyP1Qcld449VsHAIPLJwPDNGes3s9lYWsUqqpKzQyW7EFHXJKy4XkQe2mJYilVjOSi7cslq6BtBFeQrLCcqeY95T2qw7CKk65y2P2rksJw65aM4Eqfrr3j7w7D5V0Jp2oJPGksbBkcAqR2g1l6ih0y/IZrnuQ5pUqVLBRVg1mh/bnX/Q7KWUe2Rux/jbgPlz8q7GLk8I43hZK06Stekvro21uGeOAMSEBO849tsDmF5DzpuNlYLq2gkiK2c8mVSKR/Un3OBZWPFCT38zQhZX0kLiSJ2RxxDA8c9ue/J5g99Teu7UJewgzxEXSAKkqHCMucnfQ8iOfDtrb+KUFGMOkJ7lLLZDCCVJGiXeEhJiZUPFjnG56p9bJ7KsezsYNDgWadOvv5fViiXiQT7q88AZAL+QplsHpsVnbSard+ygbqQeZ7Cw72Y+qPM1ObK7NXM6y6nPui+mQ+ipICUtkI+zGO8jmfHxNJ6vUNvZH9wtVflm/QtgJLmQXmrkTTc47f8AQwDsG7yZu/8AOrBRQAAAAByA7KoO26W9ThaWGQwPIkjAs68VIO6QAmARkc/Gtq9L+pd9sfDq2/3UrCiyazFBXOKeGy+c0s1Tmm9OM6kC5tVcdrQuc/sPz+dHmz/SNY3mBFOquf0cnqP+y3PyzVJQlD6kWTT6CelWAaVUOnieBXUqyhlIwQwyD8QedV3q2xU+nSNd6P7POazJ+zkHbufqt/wd1WPmkahCotZ0WDWLY3tiN24XhNCeDFhzVh2P3H3qrgKzsBxLEhRvE5zkADicjBq3ds9IfTrj/tWzXK8BeQrykj7ZAP1l5k+ffQ50jaIhEWpWhHVTbrMV91zxV/DJGCO8eNaWk1D+iX7C1tf+SGU2g6fFMLSWW4M+QjyoF6pJDjC7h9YgEgE1PdGWuNa3UunTMCN9hGRyDjmB4MOPxoD1/WBczdd1YidgDIVYkO45uAfYzjlUfDOyOrqSGUhlPcQcg/OnHS5wxJ9/2CU8Pg6lrNRezesi7tYpx76gkdzcmHkQalKwmsPDHU8mKqLpr1XMkFuDwUGRh4n1V+gPzq3TXPfSNe9bqVwexWCD4KAP45pvRQ3WZ9ArniIN5p7omltc3EUK85GC57hzY+SgnyplR90OWIa7lmblDFz7ix4/ug1rXT2QchWCy0ie12yW91O101Bi1slWadRyJGBCh/531ZYWgDojj66O7vm9q7uHIP8Ahqd1B8OdWDXnTQOf9udDCzajKo9a3uo5G8YbhBn9mT+NC1XNrGmLJrFxA49S908qfxRsRn4gOPlVKwKQN1vaQlW/Ep3T9RWnoJ9w/cWvj5PdeZYFb2gD8a9Uq02k+GLZwbYLuZBux3Fwi/qrNIB8g3Ck15Medxcn4zSf7q1UqF9nr/1LfJL2bEupVOVnuAe8TSf7qlLDbXUIDmO8lbHuy4kU/tDP1qHpVV6ap+Dqsl7Oitj9eGo2EUzquZFKyp2bwyrjB7PyNBuy+miKa+0SbjEVMttn+7fmB4qxB8jWegm6Jgu4uxJgw/zrn/TT7pHX0a902+HDdm6iQ96Scvkc/OsJrZLHoe7RT13atFI8b+0jFW+KnB/541pox6WNO6rUXYDhKiv58Vb6rQfXoa574qRnyjh4La6E9VzHPbk+wwkX4Nwb95c/5qs+qH6Jb3c1JF7JEdD9HH8tXwKx9ZDba/zHKXmJiuaNo5d67uW75pP5jXS9czbQR7t3cDumk/najf8An/VIpf0hhVi9Hr9XpeqSjmEbHlG+PqarqrE2BG/pOqRjnuOfnE39Kb1n4TBU/UHXRbbBNJswO2Pe/aJP50V0L9GM29pNmR/dAfIkflRRWGOgVtj9lqelT8sySwN8JEyv7yiq91DYbrtQ1Im5W2ihmVjmMsT1wDAjjgDeJFWH0rjds45xzt7mCXPcA4DfRqgNoF/6vWgORtLaTzUufyolbaksPByS4I6DoZWQyLFqDFom3HBhXCtgNjnx4EHzqO1Lodv4smJoLgdwJjb5NkfWi1NckQ3b8bbrLm13i24TGkiKpbtX3e3NP9B2kuJnth1iFDDK8jBMmQxyNGN3BwARhuAPhzpjNseVIH919opi/wBIuYDie2njP4CwPwZcg1oWCQ8oZz8In/pVz2m2ziOynk6x1eG4MqpHxLRmM726ccAN7w51OzbW4nRFiZomMS9bnAzKGaPdUj1hw4nIxvCi/ablxwD+OBQS6RcnlaXR/wDZf+la7uxmi4y29xGO94nA+eKtbTJcXwWORuvM18rr1jE7nFoSUJIABxjhTjRr2aGxedJS/WdRGVlZ3MM2/wBVclgx72B3c44dlXeotXrx4JsiRPQK+TfMDkb0X8r0RdM8edJlbtjeJx8Q6/kajdO6211O1klQR+lia3lCruK8kRLQSBcnG+mak+maTGkTDtdo1HiS61nTeZNsYXQK9MS7xspe14mz/wDG3+qq5qxul87osI+1Ymz8ol/Kq5rb0n4SErfqZO7BybupWh/xQPmGFdGVznsKmdStB/ig/IMa6MpHX/Wv0DUdMwa546QbTq9SuR3vvj4MAf45roeqc6adL3biGccpEKH8S8R+6fpVNDLFmPZa5ZiV1irB6G7sekTwNymizjv3cg/utVe1J7Nax6LdQz9iMN4d6ng/0P0rVvhvrcRWEsSTLY6HZiltPZv7dpcSRkfdJ3lPw50f1Wt9cCw1qK6BHouooI3b3RKOMbZ+8P4mrJFedNAgdvrDrtNu4+0wuR8QN4fUUC7Kv6c2oupH2llaxAk4G+YmJ4/iNGu3GvNbxRxxIss9y4hiRjhd5gcliOO6q5JoH6Nejixns965h62ZJZI5Ms26DGxTgoIGMAVE8PJCeudCdhKQ0Lsy2ZCb6+s8B+0XjwwRwBqR0zTbn0mCWZQPVuQ2Cv2as6NChK4BIAxkd1JuinSyP/JxDxG8D896mn/cKe1OdMvHhX+4nzND5bx3k8jRPkeMFdqI2KPMNovdLfw/NbjH8tMmn3zaFjIxEdi0KjfK8H3ZyFHAnGMk8hUrFoGrcQP+zIt5y5kWOR23yMFwjHdDEU7i6O5iB1up3pI7IikSDwVEXgKJ8y9FdgwAxf8AVqjmQagZMhG/smhwxL4xuhj31GX2piZL14xuBoElmjByI54p93jwG6zIoJ78Z7KJf/D2Vf7PVNQU/edHHydaa3mmarAjqTb6nAwIeN16mZlPPDL6jHHfiorl69E2GvbbUklk0/czvRajHG3DGG3ctjvG63Ol0oN18+nWI4ma4Ejjujj4kkd3E/KorRporrULSGGCa3W06y5uEmDb4lIEceWYnf4E8c4wBTnZ2/W6v7zVpD/01shhgJ5ELxkYfHkPxUF4b4CLhcgz0u6gJNQKDlFGq+Zy5/mFBVONSv2nmkmf2pHLHwzyHkMDyptXoqobIKJnSeW2F/RTadZqUZ7I1dz8t0fVqvuqq6EtKOLi4Pbuxr5es/1Kjyq1RWNrJbrcehulYiKhfpF0E3VjIqjMifaJ8VySPMZHnRRWGpaEnGSkvAVrKwcrZrNFvSTsr6HdFkH2MxLJ3K3N18jx+B8KEa9HCanFSRnuOHhlkbIXEep6fJplwcSIN6Bu0AcVI8UPD8Jor6O9q3kD2V56t7beq4P6VB7MgzzyMZ+fbVJ2V68MiSRsVdDlSOw/07x3VZ46vWo0nt3FrqdsMhh2+B/Wjb6Zx8cnV6dxe9dMaqnnhhdtxoUs6QS2276RayiWNWOFfAKshPZvKcZoM2M25itLi9ivUe0Mlz1oDjeSMyKuVaRfVXLAkE8waItk+kISSeiX6ei3q8CjcEl+9Gx4HPPHyzXg2yjXZ4pFVo7qzRirAEMY3KHIPPg1IBw3imVgGUhlIyCDkEeBHOvdBHRkm56dDGT6PDdukAJzujCl1BPuhicCjeoQVKlSqEFWCaRNAW0nSCzymz0pRcXR4NIOMVuORZm5Eju//KhDX0ga280q6ZZY9JnAE0g/QQe9vEciQTw8fGhvpC1GO0t4tLtfYjCmUj5gHxY+safXdzFocDoj+kajcetLK3E5PvN3KPdXtqsJpi7FmJZmJLE8yTzJPfWjo6Mv5JdeBe2zwjzWUUkgAZJ4Ad5PKvOKPOibZb0i49IcfZQH1e5pOz47vP44rStmq4uTForc8FqbIaJ6JZxQ+8Fy/i54t9TjyqarAFZrzrbk8s0EsLAqwazSrh0iNp9no723eGTt4q3ajD2WH/OWa541fSZLaZ4Zhuup8iOxh3g107Q1trsVHfxYOElXPVyd3ge9T3edOaXUfE9sumBsr3co57rfZXrwuskTFHXirLzH/wBeHKt2r6PLaytFOpRx8iO9TyI8al9idGjlmM1wVW2t8PIzcFJz6ik+J4nwBrXnOKju8CiTzgJYdrbHVIlg1WNUkHsTrwAPeGHGM+BytP4tD1KxdJoDFqsSKVQyEC4RDglVk5MDjvPwoQ2/tY0ljAWJJ2QtOsOeqBJzGVz2leJxwpps9fX8KNLZmfq1OG3QXjBxnimD2HurPnpYzjvhwMRtceGWXZ9LlpGSl1DPYvklhJEd3e7TvIMH41NwdJWmuMrewebgH5Gq9tumGUjdubaGcD4qf2WDD+Fe2240qTjLpa58FhP5ilnpLV4CK2LD656TNNQZa9g8myfkKhpumCGQ7tjbXN6/Z1cZVPN2HD5UNLt3pcfGHS1z3lYR/WtV50w3GN23ghgHZzY/LCj6VI6S1+CfLFE7d6TqV8pbUZ006096KJvtGHc8hOBnuyfhURfbdWthCbbSI1A96YjgTyyM8ZD4ngOwUF65rFzO59KeRmHuvlQvaPUwAOY7KJLfYsottdWtzBIXw6RzYTeZcby8SVJzwIJzTMdNCr71jz/QN2SlxEDZ52di7sWZjlmJySe8mvFFXSFs2bedZQhjjuBvhT+jfnImRw4HiPA1DaBoE15KIoFyfeY+yg72PYPqa0I2RcN3gXaecGdntn5bydYYhxPFm7EXtY/kO010Romjx2sKQxDCoMeJPaT4k8aY7J7JxWEPVx8WPF3PtOfyHcOypwCsfU6j5XhdIcrr2ozSpUqUCipUqVQgqxWaVQhD7RbLwXse5Ouceyw4Mh7wfy5Gqt1HZi/0vf6oLc2rcWUoHUjsLxHkRj2l7qumkRR67pQ47XopKCfJzHrGsSXMrTSkbxAHqjCgAYVQOwAUdbxs9MtwFulLBpzPbsAqSNwRZP1hjHA0d690c2d0SzR9XIffj9Un4jk3mKBtR6H7uNWW2uFkjbmjFo974gZRvpT3z12JLrHgX+OUc+QG0ODrruBX9brJkD/eywLfPj86KtvdEggiJ6mK3m68iJY3J62DiN9lJIXjUbb7KahZzRzC0dmjYMMAOpI79w5rTqlxdSwrFNay5SR3STq5N5Q5LOnLBXJ4d1MP701KL4X5lOlyjxsjp8cxukdQzC2keMn3XTdOR44zQ+pyKntnfSrabrYraRzusm60UhUhhgg4Ap9LsdqF3JviyEOQBgKsSADwJz51feoybb4/U5jKPO2x64Wt4P8A1EIDn/Fj9V/M86jrPXQLOa1lQurMHhIPGKXkT3kEcCB+dGeldDM7Y9JnVFHuJliM88FsKufAGj3QdgbS0wY4wzj339ZvLPBfIClZaiqEdveAirk3norPZno8vLxEFw8kNspyquSWP4I24Jw7T8qtzRNAhtIhHAgRe3vY97HtNSIFZpC2+VnfXoYjWoipUqVALipUqVQh/9k="/>
          <p:cNvSpPr>
            <a:spLocks noChangeAspect="1" noChangeArrowheads="1"/>
          </p:cNvSpPr>
          <p:nvPr/>
        </p:nvSpPr>
        <p:spPr bwMode="auto">
          <a:xfrm>
            <a:off x="77788" y="-690563"/>
            <a:ext cx="15240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2770" name="Picture 2" descr="http://3.bp.blogspot.com/-KWpNGPNaWQ4/TbU4oYjd6qI/AAAAAAAACFk/kCMqHKc7Nhc/s1600/fc-bayern+munchen-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6096000" cy="4572000"/>
          </a:xfrm>
          <a:prstGeom prst="rect">
            <a:avLst/>
          </a:prstGeom>
          <a:noFill/>
        </p:spPr>
      </p:pic>
      <p:sp>
        <p:nvSpPr>
          <p:cNvPr id="32772" name="AutoShape 4" descr="http://www.yogya-yes.com/wp-content/uploads/2011/02/Bayern-Munchen-Logo.png"/>
          <p:cNvSpPr>
            <a:spLocks noChangeAspect="1" noChangeArrowheads="1"/>
          </p:cNvSpPr>
          <p:nvPr/>
        </p:nvSpPr>
        <p:spPr bwMode="auto">
          <a:xfrm>
            <a:off x="155575" y="-1462088"/>
            <a:ext cx="304800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2774" name="Picture 6" descr="http://t1.gstatic.com/images?q=tbn:ANd9GcRmL15730gbB667wscA5h1gRw2ijq5drvabE8Ap21CktQzw8jSE&amp;t=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2214554"/>
            <a:ext cx="2143125" cy="2143125"/>
          </a:xfrm>
          <a:prstGeom prst="rect">
            <a:avLst/>
          </a:prstGeom>
          <a:noFill/>
        </p:spPr>
      </p:pic>
      <p:sp>
        <p:nvSpPr>
          <p:cNvPr id="12" name="11 - Ορθογώνιο"/>
          <p:cNvSpPr/>
          <p:nvPr/>
        </p:nvSpPr>
        <p:spPr>
          <a:xfrm>
            <a:off x="4000496" y="5715016"/>
            <a:ext cx="5077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Bayern </a:t>
            </a:r>
            <a:r>
              <a:rPr lang="en-US" sz="5400" b="1" dirty="0" err="1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München</a:t>
            </a:r>
            <a:endParaRPr lang="el-GR" sz="5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928926" y="214290"/>
            <a:ext cx="30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u="sng" dirty="0" smtClean="0">
                <a:latin typeface="Arial Black" pitchFamily="34" charset="0"/>
              </a:rPr>
              <a:t>Αθλητισμός</a:t>
            </a:r>
            <a:endParaRPr lang="el-GR" sz="3600" b="1" u="sng" dirty="0">
              <a:latin typeface="Arial Black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28596" y="1285860"/>
            <a:ext cx="603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Και φυσικά… ποδόσφαιρο!</a:t>
            </a:r>
            <a:endParaRPr lang="el-GR" sz="40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214282" y="857232"/>
            <a:ext cx="6177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Γερμανία έχει μεγάλη παράδοση σχεδόν σε όλα τα αθλήματα.</a:t>
            </a:r>
            <a:endParaRPr lang="el-GR" dirty="0"/>
          </a:p>
        </p:txBody>
      </p:sp>
      <p:sp>
        <p:nvSpPr>
          <p:cNvPr id="31746" name="AutoShape 2" descr="data:image/jpg;base64,/9j/4AAQSkZJRgABAQAAAQABAAD/2wCEAAkGBhQSERQUEhQUFBUWGBoaGBgXGBgdGRcaHh4VGBceHRgXGyYeGB0jGxccHy8gJCgqLCwsFh4xNTAqNSYsLCkBCQoKDgwOGg8PGi8lHyItLCwpKjQqLiwpKikpLCwpMi8sLCwqKSksLCwsLCksLCwsKS0sMCwsKSwsKSwsKSksLP/AABEIAJAAoAMBIgACEQEDEQH/xAAcAAABBAMBAAAAAAAAAAAAAAAGAAQFBwEDCAL/xABHEAACAQMBBAYHBAcHAQkAAAABAgMABBEFBhIhMQcTQVFhgRQiMkJxkaEjYnLBQ1KSorGy0TNTY4LC0vAkFRYXNESDo+Hx/8QAGgEAAgMBAQAAAAAAAAAAAAAAAwQAAgUBBv/EACwRAAICAQQCAQEIAwEAAAAAAAABAgMRBBIhMUFREzIUIjNhcYGhsUJSkQX/2gAMAwEAAhEDEQA/ALxpUqVQgqVKlUIKsUz1XV4raMyTOI0Haf4AcyfAVVGv9Jl1dlo7COREHNlUtKR38ARGPrRqqZWddeykpqJZmt7V2toPt5lU9i83P+UcaBdU6bUGRbQFvvSNuj9leP1qr4Zx1oeVTKN7LhmILjtBb2qJ9q5kksrOWCKKGFy4dUXisykji59Ygqe3uzWhHSQg0pc5/wCAHbKXQ7bpK1OcSNFuKsa777iD1VzjJLnJ4nsphc7W6n1KTtcyCORmRSCgJZeYIA4Uuj24US3Kuqur2suVY4DbuGAJHfjHnXvVdWin0pdyKGBo7rhHGTxVk4thiSePAnwou2KntUVjgpltZyMoukHUF5XUh+IU/QrU7L0k6naSdXcCMsADuuoBweI4oaiNh7eBZGubp1WO3wVU+szyHgmEHFgvtH4Cnm3xE0VndLKJ95HieUKV3nRiw9U8VOCeHhXZRrdmzasfp5JmWM5CrSumuM4FzA0f3ozvL8jgj60daNtHb3S5glSTvAPrD4qeIrmnNONLjkaaNYN4SswCbhIbJ5cRy8aHZoq2sxeC0bpeTqClVTaH0m3FpJ6PqcbHHAvjDr3EgcJF+8PrVo2OoRzRrJEwdG5MpyDWZZVKvvr34GYzUhzSpUqEWFSpUqhBUqVKoQVQu1O1UVjCZJTkngiD2nbuHh3nsp3resx2sLzSnCIM+JPYB4k8K562i2jkvLgzy4PH1UPsqgOd3z7T201ptO7Xl9IFZPajbtNrtzeOs9xvBGz1QwerAHBgv6xHaeZol6OdVDoLUvJE8cgnjMOA0wXi8Tfr8DwB/KnF3bR6nb9ZbJvTAJEYnkCx2Sj2pEUYypxzoDZGinxDJvsr4R4t71jyBTt+FaSUbIOGMNfwLvMXnskdrLeIzNNFPHKszs24qsrx5OcOhHDuptYT3EsJtIUaVGkEm6q7zBgMZBHsii7S+j2KCL0rV5RDHz6vewxPP125kn9VePjUzp+09zcL1eiWKwwcvSJxuJ8VQcW+JzQbNXGC2rnBaNTly+AX0/olv5BlljhH324/Jc1KDoZYf2l5Cp/D/uNEK9Gt1ccb/U7mTPNIPsox4cOJrfH0K6b70cjnveVyT9aVettYZUxBc9DDn+zu4WP4T/pJqJ1Hot1CIcEWVeeI3z57jYo9k6FdN9xJYz2FJXBH1rQ3R7fW3Gw1ObhyjuR1iHwzzHyNRay1dnHTEp66tHjYrIjIw91gQfkaMejuAKss0SrPdDCRwb4RwjcJJAT24OBjlg0QaltRJGBDr1gvVngLmIb8Q8eHrIfEY+FQuu9GwMfpOmyC5hPEKCC4H3WHtfA8aZWpjctkuH/AJ1ODyuSH2/uh6UIEwY7ZBEh3izHkzbznmQSR5Vr2U2ouLButjDNCTh1IPVt8G5K/j881G6HpyT3CQyP1Qcld449VsHAIPLJwPDNGes3s9lYWsUqqpKzQyW7EFHXJKy4XkQe2mJYilVjOSi7cslq6BtBFeQrLCcqeY95T2qw7CKk65y2P2rksJw65aM4Eqfrr3j7w7D5V0Jp2oJPGksbBkcAqR2g1l6ih0y/IZrnuQ5pUqVLBRVg1mh/bnX/Q7KWUe2Rux/jbgPlz8q7GLk8I43hZK06Stekvro21uGeOAMSEBO849tsDmF5DzpuNlYLq2gkiK2c8mVSKR/Un3OBZWPFCT38zQhZX0kLiSJ2RxxDA8c9ue/J5g99Teu7UJewgzxEXSAKkqHCMucnfQ8iOfDtrb+KUFGMOkJ7lLLZDCCVJGiXeEhJiZUPFjnG56p9bJ7KsezsYNDgWadOvv5fViiXiQT7q88AZAL+QplsHpsVnbSard+ygbqQeZ7Cw72Y+qPM1ObK7NXM6y6nPui+mQ+ipICUtkI+zGO8jmfHxNJ6vUNvZH9wtVflm/QtgJLmQXmrkTTc47f8AQwDsG7yZu/8AOrBRQAAAAByA7KoO26W9ThaWGQwPIkjAs68VIO6QAmARkc/Gtq9L+pd9sfDq2/3UrCiyazFBXOKeGy+c0s1Tmm9OM6kC5tVcdrQuc/sPz+dHmz/SNY3mBFOquf0cnqP+y3PyzVJQlD6kWTT6CelWAaVUOnieBXUqyhlIwQwyD8QedV3q2xU+nSNd6P7POazJ+zkHbufqt/wd1WPmkahCotZ0WDWLY3tiN24XhNCeDFhzVh2P3H3qrgKzsBxLEhRvE5zkADicjBq3ds9IfTrj/tWzXK8BeQrykj7ZAP1l5k+ffQ50jaIhEWpWhHVTbrMV91zxV/DJGCO8eNaWk1D+iX7C1tf+SGU2g6fFMLSWW4M+QjyoF6pJDjC7h9YgEgE1PdGWuNa3UunTMCN9hGRyDjmB4MOPxoD1/WBczdd1YidgDIVYkO45uAfYzjlUfDOyOrqSGUhlPcQcg/OnHS5wxJ9/2CU8Pg6lrNRezesi7tYpx76gkdzcmHkQalKwmsPDHU8mKqLpr1XMkFuDwUGRh4n1V+gPzq3TXPfSNe9bqVwexWCD4KAP45pvRQ3WZ9ArniIN5p7omltc3EUK85GC57hzY+SgnyplR90OWIa7lmblDFz7ix4/ug1rXT2QchWCy0ie12yW91O101Bi1slWadRyJGBCh/531ZYWgDojj66O7vm9q7uHIP8Ahqd1B8OdWDXnTQOf9udDCzajKo9a3uo5G8YbhBn9mT+NC1XNrGmLJrFxA49S908qfxRsRn4gOPlVKwKQN1vaQlW/Ep3T9RWnoJ9w/cWvj5PdeZYFb2gD8a9Uq02k+GLZwbYLuZBux3Fwi/qrNIB8g3Ck15Medxcn4zSf7q1UqF9nr/1LfJL2bEupVOVnuAe8TSf7qlLDbXUIDmO8lbHuy4kU/tDP1qHpVV6ap+Dqsl7Oitj9eGo2EUzquZFKyp2bwyrjB7PyNBuy+miKa+0SbjEVMttn+7fmB4qxB8jWegm6Jgu4uxJgw/zrn/TT7pHX0a902+HDdm6iQ96Scvkc/OsJrZLHoe7RT13atFI8b+0jFW+KnB/541pox6WNO6rUXYDhKiv58Vb6rQfXoa574qRnyjh4La6E9VzHPbk+wwkX4Nwb95c/5qs+qH6Jb3c1JF7JEdD9HH8tXwKx9ZDba/zHKXmJiuaNo5d67uW75pP5jXS9czbQR7t3cDumk/najf8An/VIpf0hhVi9Hr9XpeqSjmEbHlG+PqarqrE2BG/pOqRjnuOfnE39Kb1n4TBU/UHXRbbBNJswO2Pe/aJP50V0L9GM29pNmR/dAfIkflRRWGOgVtj9lqelT8sySwN8JEyv7yiq91DYbrtQ1Im5W2ihmVjmMsT1wDAjjgDeJFWH0rjds45xzt7mCXPcA4DfRqgNoF/6vWgORtLaTzUufyolbaksPByS4I6DoZWQyLFqDFom3HBhXCtgNjnx4EHzqO1Lodv4smJoLgdwJjb5NkfWi1NckQ3b8bbrLm13i24TGkiKpbtX3e3NP9B2kuJnth1iFDDK8jBMmQxyNGN3BwARhuAPhzpjNseVIH919opi/wBIuYDie2njP4CwPwZcg1oWCQ8oZz8In/pVz2m2ziOynk6x1eG4MqpHxLRmM726ccAN7w51OzbW4nRFiZomMS9bnAzKGaPdUj1hw4nIxvCi/ablxwD+OBQS6RcnlaXR/wDZf+la7uxmi4y29xGO94nA+eKtbTJcXwWORuvM18rr1jE7nFoSUJIABxjhTjRr2aGxedJS/WdRGVlZ3MM2/wBVclgx72B3c44dlXeotXrx4JsiRPQK+TfMDkb0X8r0RdM8edJlbtjeJx8Q6/kajdO6211O1klQR+lia3lCruK8kRLQSBcnG+mak+maTGkTDtdo1HiS61nTeZNsYXQK9MS7xspe14mz/wDG3+qq5qxul87osI+1Ymz8ol/Kq5rb0n4SErfqZO7BybupWh/xQPmGFdGVznsKmdStB/ig/IMa6MpHX/Wv0DUdMwa546QbTq9SuR3vvj4MAf45roeqc6adL3biGccpEKH8S8R+6fpVNDLFmPZa5ZiV1irB6G7sekTwNymizjv3cg/utVe1J7Nax6LdQz9iMN4d6ng/0P0rVvhvrcRWEsSTLY6HZiltPZv7dpcSRkfdJ3lPw50f1Wt9cCw1qK6BHouooI3b3RKOMbZ+8P4mrJFedNAgdvrDrtNu4+0wuR8QN4fUUC7Kv6c2oupH2llaxAk4G+YmJ4/iNGu3GvNbxRxxIss9y4hiRjhd5gcliOO6q5JoH6Nejixns965h62ZJZI5Ms26DGxTgoIGMAVE8PJCeudCdhKQ0Lsy2ZCb6+s8B+0XjwwRwBqR0zTbn0mCWZQPVuQ2Cv2as6NChK4BIAxkd1JuinSyP/JxDxG8D896mn/cKe1OdMvHhX+4nzND5bx3k8jRPkeMFdqI2KPMNovdLfw/NbjH8tMmn3zaFjIxEdi0KjfK8H3ZyFHAnGMk8hUrFoGrcQP+zIt5y5kWOR23yMFwjHdDEU7i6O5iB1up3pI7IikSDwVEXgKJ8y9FdgwAxf8AVqjmQagZMhG/smhwxL4xuhj31GX2piZL14xuBoElmjByI54p93jwG6zIoJ78Z7KJf/D2Vf7PVNQU/edHHydaa3mmarAjqTb6nAwIeN16mZlPPDL6jHHfiorl69E2GvbbUklk0/czvRajHG3DGG3ctjvG63Ol0oN18+nWI4ma4Ejjujj4kkd3E/KorRporrULSGGCa3W06y5uEmDb4lIEceWYnf4E8c4wBTnZ2/W6v7zVpD/01shhgJ5ELxkYfHkPxUF4b4CLhcgz0u6gJNQKDlFGq+Zy5/mFBVONSv2nmkmf2pHLHwzyHkMDyptXoqobIKJnSeW2F/RTadZqUZ7I1dz8t0fVqvuqq6EtKOLi4Pbuxr5es/1Kjyq1RWNrJbrcehulYiKhfpF0E3VjIqjMifaJ8VySPMZHnRRWGpaEnGSkvAVrKwcrZrNFvSTsr6HdFkH2MxLJ3K3N18jx+B8KEa9HCanFSRnuOHhlkbIXEep6fJplwcSIN6Bu0AcVI8UPD8Jor6O9q3kD2V56t7beq4P6VB7MgzzyMZ+fbVJ2V68MiSRsVdDlSOw/07x3VZ46vWo0nt3FrqdsMhh2+B/Wjb6Zx8cnV6dxe9dMaqnnhhdtxoUs6QS2276RayiWNWOFfAKshPZvKcZoM2M25itLi9ivUe0Mlz1oDjeSMyKuVaRfVXLAkE8waItk+kISSeiX6ei3q8CjcEl+9Gx4HPPHyzXg2yjXZ4pFVo7qzRirAEMY3KHIPPg1IBw3imVgGUhlIyCDkEeBHOvdBHRkm56dDGT6PDdukAJzujCl1BPuhicCjeoQVKlSqEFWCaRNAW0nSCzymz0pRcXR4NIOMVuORZm5Eju//KhDX0ga280q6ZZY9JnAE0g/QQe9vEciQTw8fGhvpC1GO0t4tLtfYjCmUj5gHxY+safXdzFocDoj+kajcetLK3E5PvN3KPdXtqsJpi7FmJZmJLE8yTzJPfWjo6Mv5JdeBe2zwjzWUUkgAZJ4Ad5PKvOKPOibZb0i49IcfZQH1e5pOz47vP44rStmq4uTForc8FqbIaJ6JZxQ+8Fy/i54t9TjyqarAFZrzrbk8s0EsLAqwazSrh0iNp9no723eGTt4q3ajD2WH/OWa541fSZLaZ4Zhuup8iOxh3g107Q1trsVHfxYOElXPVyd3ge9T3edOaXUfE9sumBsr3co57rfZXrwuskTFHXirLzH/wBeHKt2r6PLaytFOpRx8iO9TyI8al9idGjlmM1wVW2t8PIzcFJz6ik+J4nwBrXnOKju8CiTzgJYdrbHVIlg1WNUkHsTrwAPeGHGM+BytP4tD1KxdJoDFqsSKVQyEC4RDglVk5MDjvPwoQ2/tY0ljAWJJ2QtOsOeqBJzGVz2leJxwpps9fX8KNLZmfq1OG3QXjBxnimD2HurPnpYzjvhwMRtceGWXZ9LlpGSl1DPYvklhJEd3e7TvIMH41NwdJWmuMrewebgH5Gq9tumGUjdubaGcD4qf2WDD+Fe2240qTjLpa58FhP5ilnpLV4CK2LD656TNNQZa9g8myfkKhpumCGQ7tjbXN6/Z1cZVPN2HD5UNLt3pcfGHS1z3lYR/WtV50w3GN23ghgHZzY/LCj6VI6S1+CfLFE7d6TqV8pbUZ006096KJvtGHc8hOBnuyfhURfbdWthCbbSI1A96YjgTyyM8ZD4ngOwUF65rFzO59KeRmHuvlQvaPUwAOY7KJLfYsottdWtzBIXw6RzYTeZcby8SVJzwIJzTMdNCr71jz/QN2SlxEDZ52di7sWZjlmJySe8mvFFXSFs2bedZQhjjuBvhT+jfnImRw4HiPA1DaBoE15KIoFyfeY+yg72PYPqa0I2RcN3gXaecGdntn5bydYYhxPFm7EXtY/kO010Romjx2sKQxDCoMeJPaT4k8aY7J7JxWEPVx8WPF3PtOfyHcOypwCsfU6j5XhdIcrr2ozSpUqUCipUqVQgqxWaVQhD7RbLwXse5Ouceyw4Mh7wfy5Gqt1HZi/0vf6oLc2rcWUoHUjsLxHkRj2l7qumkRR67pQ47XopKCfJzHrGsSXMrTSkbxAHqjCgAYVQOwAUdbxs9MtwFulLBpzPbsAqSNwRZP1hjHA0d690c2d0SzR9XIffj9Un4jk3mKBtR6H7uNWW2uFkjbmjFo974gZRvpT3z12JLrHgX+OUc+QG0ODrruBX9brJkD/eywLfPj86KtvdEggiJ6mK3m68iJY3J62DiN9lJIXjUbb7KahZzRzC0dmjYMMAOpI79w5rTqlxdSwrFNay5SR3STq5N5Q5LOnLBXJ4d1MP701KL4X5lOlyjxsjp8cxukdQzC2keMn3XTdOR44zQ+pyKntnfSrabrYraRzusm60UhUhhgg4Ap9LsdqF3JviyEOQBgKsSADwJz51feoybb4/U5jKPO2x64Wt4P8A1EIDn/Fj9V/M86jrPXQLOa1lQurMHhIPGKXkT3kEcCB+dGeldDM7Y9JnVFHuJliM88FsKufAGj3QdgbS0wY4wzj339ZvLPBfIClZaiqEdveAirk3norPZno8vLxEFw8kNspyquSWP4I24Jw7T8qtzRNAhtIhHAgRe3vY97HtNSIFZpC2+VnfXoYjWoipUqVALipUqVQh/9k="/>
          <p:cNvSpPr>
            <a:spLocks noChangeAspect="1" noChangeArrowheads="1"/>
          </p:cNvSpPr>
          <p:nvPr/>
        </p:nvSpPr>
        <p:spPr bwMode="auto">
          <a:xfrm>
            <a:off x="77788" y="-690563"/>
            <a:ext cx="15240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3794" name="Picture 2" descr="http://www.cordialcup.com/asp_service/upload/verein/u15_Borussia_Dortm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3116"/>
            <a:ext cx="6014741" cy="4005271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3214678" y="5572140"/>
            <a:ext cx="5756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Borussia</a:t>
            </a:r>
            <a:r>
              <a:rPr lang="en-US" sz="54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Dortmund</a:t>
            </a:r>
            <a:endParaRPr lang="el-GR" sz="54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3796" name="Picture 4" descr="http://www.fousdefoot.gr/sites/default/files/Borussia-Dortmund-Logo-wallpaper-25-400x4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000240"/>
            <a:ext cx="264320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Ιστορία</a:t>
            </a:r>
            <a:endParaRPr lang="el-GR" b="1" dirty="0">
              <a:solidFill>
                <a:srgbClr val="FFFF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2428860" y="928670"/>
            <a:ext cx="4776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/>
              <a:t>1945: Τέλος Β’ Παγκοσμίου πολέμου</a:t>
            </a:r>
            <a:endParaRPr lang="el-GR" sz="2400" dirty="0"/>
          </a:p>
        </p:txBody>
      </p:sp>
      <p:sp>
        <p:nvSpPr>
          <p:cNvPr id="5" name="4 - Ορθογώνιο"/>
          <p:cNvSpPr/>
          <p:nvPr/>
        </p:nvSpPr>
        <p:spPr>
          <a:xfrm>
            <a:off x="1285852" y="1714488"/>
            <a:ext cx="207170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Νικητές</a:t>
            </a:r>
            <a:r>
              <a:rPr lang="el-GR" dirty="0" smtClean="0"/>
              <a:t>:</a:t>
            </a:r>
          </a:p>
          <a:p>
            <a:pPr algn="ctr"/>
            <a:r>
              <a:rPr lang="el-GR" dirty="0" smtClean="0"/>
              <a:t>ΗΠΑ</a:t>
            </a:r>
          </a:p>
          <a:p>
            <a:pPr algn="ctr"/>
            <a:r>
              <a:rPr lang="el-GR" dirty="0" smtClean="0"/>
              <a:t>Μεγάλη Βρετανία</a:t>
            </a:r>
          </a:p>
          <a:p>
            <a:pPr algn="ctr"/>
            <a:r>
              <a:rPr lang="el-GR" dirty="0" smtClean="0"/>
              <a:t>Γαλλία</a:t>
            </a:r>
          </a:p>
          <a:p>
            <a:pPr algn="ctr"/>
            <a:r>
              <a:rPr lang="el-GR" dirty="0" smtClean="0"/>
              <a:t>Σοβιετική Ένωση</a:t>
            </a:r>
            <a:endParaRPr lang="el-GR" dirty="0"/>
          </a:p>
        </p:txBody>
      </p:sp>
      <p:sp>
        <p:nvSpPr>
          <p:cNvPr id="6" name="5 - Ορθογώνιο"/>
          <p:cNvSpPr/>
          <p:nvPr/>
        </p:nvSpPr>
        <p:spPr>
          <a:xfrm>
            <a:off x="5643570" y="1714488"/>
            <a:ext cx="2071702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rgbClr val="FF0000"/>
                </a:solidFill>
              </a:rPr>
              <a:t>Ηττημένοι</a:t>
            </a:r>
            <a:r>
              <a:rPr lang="el-GR" dirty="0" smtClean="0"/>
              <a:t>:</a:t>
            </a:r>
          </a:p>
          <a:p>
            <a:pPr algn="ctr"/>
            <a:r>
              <a:rPr lang="el-GR" dirty="0" smtClean="0"/>
              <a:t>Γερμανία</a:t>
            </a:r>
          </a:p>
          <a:p>
            <a:pPr algn="ctr"/>
            <a:r>
              <a:rPr lang="el-GR" dirty="0" smtClean="0"/>
              <a:t>Ιταλία</a:t>
            </a:r>
          </a:p>
          <a:p>
            <a:pPr algn="ctr"/>
            <a:r>
              <a:rPr lang="el-GR" dirty="0" smtClean="0"/>
              <a:t>Ιαπωνία</a:t>
            </a:r>
          </a:p>
          <a:p>
            <a:pPr algn="ctr"/>
            <a:endParaRPr lang="el-GR" dirty="0" smtClean="0"/>
          </a:p>
        </p:txBody>
      </p:sp>
      <p:pic>
        <p:nvPicPr>
          <p:cNvPr id="15362" name="Picture 2" descr="http://upload.wikimedia.org/wikipedia/commons/thumb/8/80/Map-Germany-1947.svg/250px-Map-Germany-1947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643314"/>
            <a:ext cx="3429024" cy="2907814"/>
          </a:xfrm>
          <a:prstGeom prst="rect">
            <a:avLst/>
          </a:prstGeom>
          <a:noFill/>
        </p:spPr>
      </p:pic>
      <p:sp>
        <p:nvSpPr>
          <p:cNvPr id="8" name="7 - TextBox"/>
          <p:cNvSpPr txBox="1"/>
          <p:nvPr/>
        </p:nvSpPr>
        <p:spPr>
          <a:xfrm>
            <a:off x="642910" y="3071810"/>
            <a:ext cx="8131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Οι νικητές χωρίζουν τη Γερμανία σε τέσσερις τομείς και αναλαμβάνουν την εξουσία,</a:t>
            </a:r>
          </a:p>
          <a:p>
            <a:r>
              <a:rPr lang="el-GR" dirty="0" smtClean="0"/>
              <a:t>για να μην ξαναγίνει πόλεμος.</a:t>
            </a:r>
            <a:endParaRPr lang="el-GR" dirty="0"/>
          </a:p>
        </p:txBody>
      </p:sp>
      <p:pic>
        <p:nvPicPr>
          <p:cNvPr id="9" name="Picture 2" descr="http://www.kne.gr/assets/images/bln11_divide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4572008"/>
            <a:ext cx="2390775" cy="2038350"/>
          </a:xfrm>
          <a:prstGeom prst="rect">
            <a:avLst/>
          </a:prstGeom>
          <a:noFill/>
        </p:spPr>
      </p:pic>
      <p:sp>
        <p:nvSpPr>
          <p:cNvPr id="10" name="9 - Ορθογώνιο"/>
          <p:cNvSpPr/>
          <p:nvPr/>
        </p:nvSpPr>
        <p:spPr>
          <a:xfrm>
            <a:off x="4000496" y="36433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 Η πρωτεύουσα της Γερμανίας, το Βερολίνο, παρ’ όλο που βρίσκεται στον τομέα της Σοβιετικής Ένωσης, χωρίζεται και αυτό σε τέσσερις αντίστοιχους τομείς</a:t>
            </a:r>
            <a:endParaRPr lang="el-GR" dirty="0"/>
          </a:p>
        </p:txBody>
      </p:sp>
      <p:cxnSp>
        <p:nvCxnSpPr>
          <p:cNvPr id="12" name="11 - Ευθύγραμμο βέλος σύνδεσης"/>
          <p:cNvCxnSpPr/>
          <p:nvPr/>
        </p:nvCxnSpPr>
        <p:spPr>
          <a:xfrm>
            <a:off x="2000232" y="4857760"/>
            <a:ext cx="435771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928926" y="214290"/>
            <a:ext cx="30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u="sng" dirty="0" smtClean="0">
                <a:latin typeface="Arial Black" pitchFamily="34" charset="0"/>
              </a:rPr>
              <a:t>Αθλητισμός</a:t>
            </a:r>
            <a:endParaRPr lang="el-GR" sz="3600" b="1" u="sng" dirty="0">
              <a:latin typeface="Arial Black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28596" y="1285860"/>
            <a:ext cx="603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Και φυσικά… ποδόσφαιρο!</a:t>
            </a:r>
            <a:endParaRPr lang="el-GR" sz="40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214282" y="857232"/>
            <a:ext cx="6177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Γερμανία έχει μεγάλη παράδοση σχεδόν σε όλα τα αθλήματα.</a:t>
            </a:r>
            <a:endParaRPr lang="el-GR" dirty="0"/>
          </a:p>
        </p:txBody>
      </p:sp>
      <p:sp>
        <p:nvSpPr>
          <p:cNvPr id="31746" name="AutoShape 2" descr="data:image/jpg;base64,/9j/4AAQSkZJRgABAQAAAQABAAD/2wCEAAkGBhQSERQUEhQUFBUWGBoaGBgXGBgdGRcaHh4VGBceHRgXGyYeGB0jGxccHy8gJCgqLCwsFh4xNTAqNSYsLCkBCQoKDgwOGg8PGi8lHyItLCwpKjQqLiwpKikpLCwpMi8sLCwqKSksLCwsLCksLCwsKS0sMCwsKSwsKSwsKSksLP/AABEIAJAAoAMBIgACEQEDEQH/xAAcAAABBAMBAAAAAAAAAAAAAAAGAAQFBwEDCAL/xABHEAACAQMBBAYHBAcHAQkAAAABAgMABBEFBhIhMQcTQVFhgRQiMkJxkaEjYnLBQ1KSorGy0TNTY4LC0vAkFRYXNESDo+Hx/8QAGgEAAgMBAQAAAAAAAAAAAAAAAwQAAgUBBv/EACwRAAICAQQCAQEIAwEAAAAAAAABAgMRBBIhMUFREzIUIjNhcYGhsUJSkQX/2gAMAwEAAhEDEQA/ALxpUqVQgqVKlUIKsUz1XV4raMyTOI0Haf4AcyfAVVGv9Jl1dlo7COREHNlUtKR38ARGPrRqqZWddeykpqJZmt7V2toPt5lU9i83P+UcaBdU6bUGRbQFvvSNuj9leP1qr4Zx1oeVTKN7LhmILjtBb2qJ9q5kksrOWCKKGFy4dUXisykji59Ygqe3uzWhHSQg0pc5/wCAHbKXQ7bpK1OcSNFuKsa777iD1VzjJLnJ4nsphc7W6n1KTtcyCORmRSCgJZeYIA4Uuj24US3Kuqur2suVY4DbuGAJHfjHnXvVdWin0pdyKGBo7rhHGTxVk4thiSePAnwou2KntUVjgpltZyMoukHUF5XUh+IU/QrU7L0k6naSdXcCMsADuuoBweI4oaiNh7eBZGubp1WO3wVU+szyHgmEHFgvtH4Cnm3xE0VndLKJ95HieUKV3nRiw9U8VOCeHhXZRrdmzasfp5JmWM5CrSumuM4FzA0f3ozvL8jgj60daNtHb3S5glSTvAPrD4qeIrmnNONLjkaaNYN4SswCbhIbJ5cRy8aHZoq2sxeC0bpeTqClVTaH0m3FpJ6PqcbHHAvjDr3EgcJF+8PrVo2OoRzRrJEwdG5MpyDWZZVKvvr34GYzUhzSpUqEWFSpUqhBUqVKoQVQu1O1UVjCZJTkngiD2nbuHh3nsp3resx2sLzSnCIM+JPYB4k8K562i2jkvLgzy4PH1UPsqgOd3z7T201ptO7Xl9IFZPajbtNrtzeOs9xvBGz1QwerAHBgv6xHaeZol6OdVDoLUvJE8cgnjMOA0wXi8Tfr8DwB/KnF3bR6nb9ZbJvTAJEYnkCx2Sj2pEUYypxzoDZGinxDJvsr4R4t71jyBTt+FaSUbIOGMNfwLvMXnskdrLeIzNNFPHKszs24qsrx5OcOhHDuptYT3EsJtIUaVGkEm6q7zBgMZBHsii7S+j2KCL0rV5RDHz6vewxPP125kn9VePjUzp+09zcL1eiWKwwcvSJxuJ8VQcW+JzQbNXGC2rnBaNTly+AX0/olv5BlljhH324/Jc1KDoZYf2l5Cp/D/uNEK9Gt1ccb/U7mTPNIPsox4cOJrfH0K6b70cjnveVyT9aVettYZUxBc9DDn+zu4WP4T/pJqJ1Hot1CIcEWVeeI3z57jYo9k6FdN9xJYz2FJXBH1rQ3R7fW3Gw1ObhyjuR1iHwzzHyNRay1dnHTEp66tHjYrIjIw91gQfkaMejuAKss0SrPdDCRwb4RwjcJJAT24OBjlg0QaltRJGBDr1gvVngLmIb8Q8eHrIfEY+FQuu9GwMfpOmyC5hPEKCC4H3WHtfA8aZWpjctkuH/AJ1ODyuSH2/uh6UIEwY7ZBEh3izHkzbznmQSR5Vr2U2ouLButjDNCTh1IPVt8G5K/j881G6HpyT3CQyP1Qcld449VsHAIPLJwPDNGes3s9lYWsUqqpKzQyW7EFHXJKy4XkQe2mJYilVjOSi7cslq6BtBFeQrLCcqeY95T2qw7CKk65y2P2rksJw65aM4Eqfrr3j7w7D5V0Jp2oJPGksbBkcAqR2g1l6ih0y/IZrnuQ5pUqVLBRVg1mh/bnX/Q7KWUe2Rux/jbgPlz8q7GLk8I43hZK06Stekvro21uGeOAMSEBO849tsDmF5DzpuNlYLq2gkiK2c8mVSKR/Un3OBZWPFCT38zQhZX0kLiSJ2RxxDA8c9ue/J5g99Teu7UJewgzxEXSAKkqHCMucnfQ8iOfDtrb+KUFGMOkJ7lLLZDCCVJGiXeEhJiZUPFjnG56p9bJ7KsezsYNDgWadOvv5fViiXiQT7q88AZAL+QplsHpsVnbSard+ygbqQeZ7Cw72Y+qPM1ObK7NXM6y6nPui+mQ+ipICUtkI+zGO8jmfHxNJ6vUNvZH9wtVflm/QtgJLmQXmrkTTc47f8AQwDsG7yZu/8AOrBRQAAAAByA7KoO26W9ThaWGQwPIkjAs68VIO6QAmARkc/Gtq9L+pd9sfDq2/3UrCiyazFBXOKeGy+c0s1Tmm9OM6kC5tVcdrQuc/sPz+dHmz/SNY3mBFOquf0cnqP+y3PyzVJQlD6kWTT6CelWAaVUOnieBXUqyhlIwQwyD8QedV3q2xU+nSNd6P7POazJ+zkHbufqt/wd1WPmkahCotZ0WDWLY3tiN24XhNCeDFhzVh2P3H3qrgKzsBxLEhRvE5zkADicjBq3ds9IfTrj/tWzXK8BeQrykj7ZAP1l5k+ffQ50jaIhEWpWhHVTbrMV91zxV/DJGCO8eNaWk1D+iX7C1tf+SGU2g6fFMLSWW4M+QjyoF6pJDjC7h9YgEgE1PdGWuNa3UunTMCN9hGRyDjmB4MOPxoD1/WBczdd1YidgDIVYkO45uAfYzjlUfDOyOrqSGUhlPcQcg/OnHS5wxJ9/2CU8Pg6lrNRezesi7tYpx76gkdzcmHkQalKwmsPDHU8mKqLpr1XMkFuDwUGRh4n1V+gPzq3TXPfSNe9bqVwexWCD4KAP45pvRQ3WZ9ArniIN5p7omltc3EUK85GC57hzY+SgnyplR90OWIa7lmblDFz7ix4/ug1rXT2QchWCy0ie12yW91O101Bi1slWadRyJGBCh/531ZYWgDojj66O7vm9q7uHIP8Ahqd1B8OdWDXnTQOf9udDCzajKo9a3uo5G8YbhBn9mT+NC1XNrGmLJrFxA49S908qfxRsRn4gOPlVKwKQN1vaQlW/Ep3T9RWnoJ9w/cWvj5PdeZYFb2gD8a9Uq02k+GLZwbYLuZBux3Fwi/qrNIB8g3Ck15Medxcn4zSf7q1UqF9nr/1LfJL2bEupVOVnuAe8TSf7qlLDbXUIDmO8lbHuy4kU/tDP1qHpVV6ap+Dqsl7Oitj9eGo2EUzquZFKyp2bwyrjB7PyNBuy+miKa+0SbjEVMttn+7fmB4qxB8jWegm6Jgu4uxJgw/zrn/TT7pHX0a902+HDdm6iQ96Scvkc/OsJrZLHoe7RT13atFI8b+0jFW+KnB/541pox6WNO6rUXYDhKiv58Vb6rQfXoa574qRnyjh4La6E9VzHPbk+wwkX4Nwb95c/5qs+qH6Jb3c1JF7JEdD9HH8tXwKx9ZDba/zHKXmJiuaNo5d67uW75pP5jXS9czbQR7t3cDumk/najf8An/VIpf0hhVi9Hr9XpeqSjmEbHlG+PqarqrE2BG/pOqRjnuOfnE39Kb1n4TBU/UHXRbbBNJswO2Pe/aJP50V0L9GM29pNmR/dAfIkflRRWGOgVtj9lqelT8sySwN8JEyv7yiq91DYbrtQ1Im5W2ihmVjmMsT1wDAjjgDeJFWH0rjds45xzt7mCXPcA4DfRqgNoF/6vWgORtLaTzUufyolbaksPByS4I6DoZWQyLFqDFom3HBhXCtgNjnx4EHzqO1Lodv4smJoLgdwJjb5NkfWi1NckQ3b8bbrLm13i24TGkiKpbtX3e3NP9B2kuJnth1iFDDK8jBMmQxyNGN3BwARhuAPhzpjNseVIH919opi/wBIuYDie2njP4CwPwZcg1oWCQ8oZz8In/pVz2m2ziOynk6x1eG4MqpHxLRmM726ccAN7w51OzbW4nRFiZomMS9bnAzKGaPdUj1hw4nIxvCi/ablxwD+OBQS6RcnlaXR/wDZf+la7uxmi4y29xGO94nA+eKtbTJcXwWORuvM18rr1jE7nFoSUJIABxjhTjRr2aGxedJS/WdRGVlZ3MM2/wBVclgx72B3c44dlXeotXrx4JsiRPQK+TfMDkb0X8r0RdM8edJlbtjeJx8Q6/kajdO6211O1klQR+lia3lCruK8kRLQSBcnG+mak+maTGkTDtdo1HiS61nTeZNsYXQK9MS7xspe14mz/wDG3+qq5qxul87osI+1Ymz8ol/Kq5rb0n4SErfqZO7BybupWh/xQPmGFdGVznsKmdStB/ig/IMa6MpHX/Wv0DUdMwa546QbTq9SuR3vvj4MAf45roeqc6adL3biGccpEKH8S8R+6fpVNDLFmPZa5ZiV1irB6G7sekTwNymizjv3cg/utVe1J7Nax6LdQz9iMN4d6ng/0P0rVvhvrcRWEsSTLY6HZiltPZv7dpcSRkfdJ3lPw50f1Wt9cCw1qK6BHouooI3b3RKOMbZ+8P4mrJFedNAgdvrDrtNu4+0wuR8QN4fUUC7Kv6c2oupH2llaxAk4G+YmJ4/iNGu3GvNbxRxxIss9y4hiRjhd5gcliOO6q5JoH6Nejixns965h62ZJZI5Ms26DGxTgoIGMAVE8PJCeudCdhKQ0Lsy2ZCb6+s8B+0XjwwRwBqR0zTbn0mCWZQPVuQ2Cv2as6NChK4BIAxkd1JuinSyP/JxDxG8D896mn/cKe1OdMvHhX+4nzND5bx3k8jRPkeMFdqI2KPMNovdLfw/NbjH8tMmn3zaFjIxEdi0KjfK8H3ZyFHAnGMk8hUrFoGrcQP+zIt5y5kWOR23yMFwjHdDEU7i6O5iB1up3pI7IikSDwVEXgKJ8y9FdgwAxf8AVqjmQagZMhG/smhwxL4xuhj31GX2piZL14xuBoElmjByI54p93jwG6zIoJ78Z7KJf/D2Vf7PVNQU/edHHydaa3mmarAjqTb6nAwIeN16mZlPPDL6jHHfiorl69E2GvbbUklk0/czvRajHG3DGG3ctjvG63Ol0oN18+nWI4ma4Ejjujj4kkd3E/KorRporrULSGGCa3W06y5uEmDb4lIEceWYnf4E8c4wBTnZ2/W6v7zVpD/01shhgJ5ELxkYfHkPxUF4b4CLhcgz0u6gJNQKDlFGq+Zy5/mFBVONSv2nmkmf2pHLHwzyHkMDyptXoqobIKJnSeW2F/RTadZqUZ7I1dz8t0fVqvuqq6EtKOLi4Pbuxr5es/1Kjyq1RWNrJbrcehulYiKhfpF0E3VjIqjMifaJ8VySPMZHnRRWGpaEnGSkvAVrKwcrZrNFvSTsr6HdFkH2MxLJ3K3N18jx+B8KEa9HCanFSRnuOHhlkbIXEep6fJplwcSIN6Bu0AcVI8UPD8Jor6O9q3kD2V56t7beq4P6VB7MgzzyMZ+fbVJ2V68MiSRsVdDlSOw/07x3VZ46vWo0nt3FrqdsMhh2+B/Wjb6Zx8cnV6dxe9dMaqnnhhdtxoUs6QS2276RayiWNWOFfAKshPZvKcZoM2M25itLi9ivUe0Mlz1oDjeSMyKuVaRfVXLAkE8waItk+kISSeiX6ei3q8CjcEl+9Gx4HPPHyzXg2yjXZ4pFVo7qzRirAEMY3KHIPPg1IBw3imVgGUhlIyCDkEeBHOvdBHRkm56dDGT6PDdukAJzujCl1BPuhicCjeoQVKlSqEFWCaRNAW0nSCzymz0pRcXR4NIOMVuORZm5Eju//KhDX0ga280q6ZZY9JnAE0g/QQe9vEciQTw8fGhvpC1GO0t4tLtfYjCmUj5gHxY+safXdzFocDoj+kajcetLK3E5PvN3KPdXtqsJpi7FmJZmJLE8yTzJPfWjo6Mv5JdeBe2zwjzWUUkgAZJ4Ad5PKvOKPOibZb0i49IcfZQH1e5pOz47vP44rStmq4uTForc8FqbIaJ6JZxQ+8Fy/i54t9TjyqarAFZrzrbk8s0EsLAqwazSrh0iNp9no723eGTt4q3ajD2WH/OWa541fSZLaZ4Zhuup8iOxh3g107Q1trsVHfxYOElXPVyd3ge9T3edOaXUfE9sumBsr3co57rfZXrwuskTFHXirLzH/wBeHKt2r6PLaytFOpRx8iO9TyI8al9idGjlmM1wVW2t8PIzcFJz6ik+J4nwBrXnOKju8CiTzgJYdrbHVIlg1WNUkHsTrwAPeGHGM+BytP4tD1KxdJoDFqsSKVQyEC4RDglVk5MDjvPwoQ2/tY0ljAWJJ2QtOsOeqBJzGVz2leJxwpps9fX8KNLZmfq1OG3QXjBxnimD2HurPnpYzjvhwMRtceGWXZ9LlpGSl1DPYvklhJEd3e7TvIMH41NwdJWmuMrewebgH5Gq9tumGUjdubaGcD4qf2WDD+Fe2240qTjLpa58FhP5ilnpLV4CK2LD656TNNQZa9g8myfkKhpumCGQ7tjbXN6/Z1cZVPN2HD5UNLt3pcfGHS1z3lYR/WtV50w3GN23ghgHZzY/LCj6VI6S1+CfLFE7d6TqV8pbUZ006096KJvtGHc8hOBnuyfhURfbdWthCbbSI1A96YjgTyyM8ZD4ngOwUF65rFzO59KeRmHuvlQvaPUwAOY7KJLfYsottdWtzBIXw6RzYTeZcby8SVJzwIJzTMdNCr71jz/QN2SlxEDZ52di7sWZjlmJySe8mvFFXSFs2bedZQhjjuBvhT+jfnImRw4HiPA1DaBoE15KIoFyfeY+yg72PYPqa0I2RcN3gXaecGdntn5bydYYhxPFm7EXtY/kO010Romjx2sKQxDCoMeJPaT4k8aY7J7JxWEPVx8WPF3PtOfyHcOypwCsfU6j5XhdIcrr2ozSpUqUCipUqVQgqxWaVQhD7RbLwXse5Ouceyw4Mh7wfy5Gqt1HZi/0vf6oLc2rcWUoHUjsLxHkRj2l7qumkRR67pQ47XopKCfJzHrGsSXMrTSkbxAHqjCgAYVQOwAUdbxs9MtwFulLBpzPbsAqSNwRZP1hjHA0d690c2d0SzR9XIffj9Un4jk3mKBtR6H7uNWW2uFkjbmjFo974gZRvpT3z12JLrHgX+OUc+QG0ODrruBX9brJkD/eywLfPj86KtvdEggiJ6mK3m68iJY3J62DiN9lJIXjUbb7KahZzRzC0dmjYMMAOpI79w5rTqlxdSwrFNay5SR3STq5N5Q5LOnLBXJ4d1MP701KL4X5lOlyjxsjp8cxukdQzC2keMn3XTdOR44zQ+pyKntnfSrabrYraRzusm60UhUhhgg4Ap9LsdqF3JviyEOQBgKsSADwJz51feoybb4/U5jKPO2x64Wt4P8A1EIDn/Fj9V/M86jrPXQLOa1lQurMHhIPGKXkT3kEcCB+dGeldDM7Y9JnVFHuJliM88FsKufAGj3QdgbS0wY4wzj339ZvLPBfIClZaiqEdveAirk3norPZno8vLxEFw8kNspyquSWP4I24Jw7T8qtzRNAhtIhHAgRe3vY97HtNSIFZpC2+VnfXoYjWoipUqVALipUqVQh/9k="/>
          <p:cNvSpPr>
            <a:spLocks noChangeAspect="1" noChangeArrowheads="1"/>
          </p:cNvSpPr>
          <p:nvPr/>
        </p:nvSpPr>
        <p:spPr bwMode="auto">
          <a:xfrm>
            <a:off x="77788" y="-690563"/>
            <a:ext cx="15240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4818" name="Picture 2" descr="http://images.fanpop.com/images/image_uploads/Werder-Bremen-Team-sv-werder-bremen-291489_575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7393795" cy="3857632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4071934" y="5934670"/>
            <a:ext cx="4755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Werder</a:t>
            </a:r>
            <a:r>
              <a:rPr lang="en-US" sz="5400" b="1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Bremen</a:t>
            </a:r>
            <a:endParaRPr lang="el-GR" sz="54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34820" name="Picture 4" descr="http://www.sportsbettingreview.co.uk/images/werder-brem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1429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928926" y="214290"/>
            <a:ext cx="3033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u="sng" dirty="0" smtClean="0">
                <a:latin typeface="Arial Black" pitchFamily="34" charset="0"/>
              </a:rPr>
              <a:t>Αθλητισμός</a:t>
            </a:r>
            <a:endParaRPr lang="el-GR" sz="3600" b="1" u="sng" dirty="0">
              <a:latin typeface="Arial Black" pitchFamily="34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428596" y="1285860"/>
            <a:ext cx="60358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dirty="0" smtClean="0"/>
              <a:t>Και φυσικά… ποδόσφαιρο!</a:t>
            </a:r>
            <a:endParaRPr lang="el-GR" sz="40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214282" y="857232"/>
            <a:ext cx="6177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Η Γερμανία έχει μεγάλη παράδοση σχεδόν σε όλα τα αθλήματα.</a:t>
            </a:r>
            <a:endParaRPr lang="el-GR" dirty="0"/>
          </a:p>
        </p:txBody>
      </p:sp>
      <p:sp>
        <p:nvSpPr>
          <p:cNvPr id="31746" name="AutoShape 2" descr="data:image/jpg;base64,/9j/4AAQSkZJRgABAQAAAQABAAD/2wCEAAkGBhQSERQUEhQUFBUWGBoaGBgXGBgdGRcaHh4VGBceHRgXGyYeGB0jGxccHy8gJCgqLCwsFh4xNTAqNSYsLCkBCQoKDgwOGg8PGi8lHyItLCwpKjQqLiwpKikpLCwpMi8sLCwqKSksLCwsLCksLCwsKS0sMCwsKSwsKSwsKSksLP/AABEIAJAAoAMBIgACEQEDEQH/xAAcAAABBAMBAAAAAAAAAAAAAAAGAAQFBwEDCAL/xABHEAACAQMBBAYHBAcHAQkAAAABAgMABBEFBhIhMQcTQVFhgRQiMkJxkaEjYnLBQ1KSorGy0TNTY4LC0vAkFRYXNESDo+Hx/8QAGgEAAgMBAQAAAAAAAAAAAAAAAwQAAgUBBv/EACwRAAICAQQCAQEIAwEAAAAAAAABAgMRBBIhMUFREzIUIjNhcYGhsUJSkQX/2gAMAwEAAhEDEQA/ALxpUqVQgqVKlUIKsUz1XV4raMyTOI0Haf4AcyfAVVGv9Jl1dlo7COREHNlUtKR38ARGPrRqqZWddeykpqJZmt7V2toPt5lU9i83P+UcaBdU6bUGRbQFvvSNuj9leP1qr4Zx1oeVTKN7LhmILjtBb2qJ9q5kksrOWCKKGFy4dUXisykji59Ygqe3uzWhHSQg0pc5/wCAHbKXQ7bpK1OcSNFuKsa777iD1VzjJLnJ4nsphc7W6n1KTtcyCORmRSCgJZeYIA4Uuj24US3Kuqur2suVY4DbuGAJHfjHnXvVdWin0pdyKGBo7rhHGTxVk4thiSePAnwou2KntUVjgpltZyMoukHUF5XUh+IU/QrU7L0k6naSdXcCMsADuuoBweI4oaiNh7eBZGubp1WO3wVU+szyHgmEHFgvtH4Cnm3xE0VndLKJ95HieUKV3nRiw9U8VOCeHhXZRrdmzasfp5JmWM5CrSumuM4FzA0f3ozvL8jgj60daNtHb3S5glSTvAPrD4qeIrmnNONLjkaaNYN4SswCbhIbJ5cRy8aHZoq2sxeC0bpeTqClVTaH0m3FpJ6PqcbHHAvjDr3EgcJF+8PrVo2OoRzRrJEwdG5MpyDWZZVKvvr34GYzUhzSpUqEWFSpUqhBUqVKoQVQu1O1UVjCZJTkngiD2nbuHh3nsp3resx2sLzSnCIM+JPYB4k8K562i2jkvLgzy4PH1UPsqgOd3z7T201ptO7Xl9IFZPajbtNrtzeOs9xvBGz1QwerAHBgv6xHaeZol6OdVDoLUvJE8cgnjMOA0wXi8Tfr8DwB/KnF3bR6nb9ZbJvTAJEYnkCx2Sj2pEUYypxzoDZGinxDJvsr4R4t71jyBTt+FaSUbIOGMNfwLvMXnskdrLeIzNNFPHKszs24qsrx5OcOhHDuptYT3EsJtIUaVGkEm6q7zBgMZBHsii7S+j2KCL0rV5RDHz6vewxPP125kn9VePjUzp+09zcL1eiWKwwcvSJxuJ8VQcW+JzQbNXGC2rnBaNTly+AX0/olv5BlljhH324/Jc1KDoZYf2l5Cp/D/uNEK9Gt1ccb/U7mTPNIPsox4cOJrfH0K6b70cjnveVyT9aVettYZUxBc9DDn+zu4WP4T/pJqJ1Hot1CIcEWVeeI3z57jYo9k6FdN9xJYz2FJXBH1rQ3R7fW3Gw1ObhyjuR1iHwzzHyNRay1dnHTEp66tHjYrIjIw91gQfkaMejuAKss0SrPdDCRwb4RwjcJJAT24OBjlg0QaltRJGBDr1gvVngLmIb8Q8eHrIfEY+FQuu9GwMfpOmyC5hPEKCC4H3WHtfA8aZWpjctkuH/AJ1ODyuSH2/uh6UIEwY7ZBEh3izHkzbznmQSR5Vr2U2ouLButjDNCTh1IPVt8G5K/j881G6HpyT3CQyP1Qcld449VsHAIPLJwPDNGes3s9lYWsUqqpKzQyW7EFHXJKy4XkQe2mJYilVjOSi7cslq6BtBFeQrLCcqeY95T2qw7CKk65y2P2rksJw65aM4Eqfrr3j7w7D5V0Jp2oJPGksbBkcAqR2g1l6ih0y/IZrnuQ5pUqVLBRVg1mh/bnX/Q7KWUe2Rux/jbgPlz8q7GLk8I43hZK06Stekvro21uGeOAMSEBO849tsDmF5DzpuNlYLq2gkiK2c8mVSKR/Un3OBZWPFCT38zQhZX0kLiSJ2RxxDA8c9ue/J5g99Teu7UJewgzxEXSAKkqHCMucnfQ8iOfDtrb+KUFGMOkJ7lLLZDCCVJGiXeEhJiZUPFjnG56p9bJ7KsezsYNDgWadOvv5fViiXiQT7q88AZAL+QplsHpsVnbSard+ygbqQeZ7Cw72Y+qPM1ObK7NXM6y6nPui+mQ+ipICUtkI+zGO8jmfHxNJ6vUNvZH9wtVflm/QtgJLmQXmrkTTc47f8AQwDsG7yZu/8AOrBRQAAAAByA7KoO26W9ThaWGQwPIkjAs68VIO6QAmARkc/Gtq9L+pd9sfDq2/3UrCiyazFBXOKeGy+c0s1Tmm9OM6kC5tVcdrQuc/sPz+dHmz/SNY3mBFOquf0cnqP+y3PyzVJQlD6kWTT6CelWAaVUOnieBXUqyhlIwQwyD8QedV3q2xU+nSNd6P7POazJ+zkHbufqt/wd1WPmkahCotZ0WDWLY3tiN24XhNCeDFhzVh2P3H3qrgKzsBxLEhRvE5zkADicjBq3ds9IfTrj/tWzXK8BeQrykj7ZAP1l5k+ffQ50jaIhEWpWhHVTbrMV91zxV/DJGCO8eNaWk1D+iX7C1tf+SGU2g6fFMLSWW4M+QjyoF6pJDjC7h9YgEgE1PdGWuNa3UunTMCN9hGRyDjmB4MOPxoD1/WBczdd1YidgDIVYkO45uAfYzjlUfDOyOrqSGUhlPcQcg/OnHS5wxJ9/2CU8Pg6lrNRezesi7tYpx76gkdzcmHkQalKwmsPDHU8mKqLpr1XMkFuDwUGRh4n1V+gPzq3TXPfSNe9bqVwexWCD4KAP45pvRQ3WZ9ArniIN5p7omltc3EUK85GC57hzY+SgnyplR90OWIa7lmblDFz7ix4/ug1rXT2QchWCy0ie12yW91O101Bi1slWadRyJGBCh/531ZYWgDojj66O7vm9q7uHIP8Ahqd1B8OdWDXnTQOf9udDCzajKo9a3uo5G8YbhBn9mT+NC1XNrGmLJrFxA49S908qfxRsRn4gOPlVKwKQN1vaQlW/Ep3T9RWnoJ9w/cWvj5PdeZYFb2gD8a9Uq02k+GLZwbYLuZBux3Fwi/qrNIB8g3Ck15Medxcn4zSf7q1UqF9nr/1LfJL2bEupVOVnuAe8TSf7qlLDbXUIDmO8lbHuy4kU/tDP1qHpVV6ap+Dqsl7Oitj9eGo2EUzquZFKyp2bwyrjB7PyNBuy+miKa+0SbjEVMttn+7fmB4qxB8jWegm6Jgu4uxJgw/zrn/TT7pHX0a902+HDdm6iQ96Scvkc/OsJrZLHoe7RT13atFI8b+0jFW+KnB/541pox6WNO6rUXYDhKiv58Vb6rQfXoa574qRnyjh4La6E9VzHPbk+wwkX4Nwb95c/5qs+qH6Jb3c1JF7JEdD9HH8tXwKx9ZDba/zHKXmJiuaNo5d67uW75pP5jXS9czbQR7t3cDumk/najf8An/VIpf0hhVi9Hr9XpeqSjmEbHlG+PqarqrE2BG/pOqRjnuOfnE39Kb1n4TBU/UHXRbbBNJswO2Pe/aJP50V0L9GM29pNmR/dAfIkflRRWGOgVtj9lqelT8sySwN8JEyv7yiq91DYbrtQ1Im5W2ihmVjmMsT1wDAjjgDeJFWH0rjds45xzt7mCXPcA4DfRqgNoF/6vWgORtLaTzUufyolbaksPByS4I6DoZWQyLFqDFom3HBhXCtgNjnx4EHzqO1Lodv4smJoLgdwJjb5NkfWi1NckQ3b8bbrLm13i24TGkiKpbtX3e3NP9B2kuJnth1iFDDK8jBMmQxyNGN3BwARhuAPhzpjNseVIH919opi/wBIuYDie2njP4CwPwZcg1oWCQ8oZz8In/pVz2m2ziOynk6x1eG4MqpHxLRmM726ccAN7w51OzbW4nRFiZomMS9bnAzKGaPdUj1hw4nIxvCi/ablxwD+OBQS6RcnlaXR/wDZf+la7uxmi4y29xGO94nA+eKtbTJcXwWORuvM18rr1jE7nFoSUJIABxjhTjRr2aGxedJS/WdRGVlZ3MM2/wBVclgx72B3c44dlXeotXrx4JsiRPQK+TfMDkb0X8r0RdM8edJlbtjeJx8Q6/kajdO6211O1klQR+lia3lCruK8kRLQSBcnG+mak+maTGkTDtdo1HiS61nTeZNsYXQK9MS7xspe14mz/wDG3+qq5qxul87osI+1Ymz8ol/Kq5rb0n4SErfqZO7BybupWh/xQPmGFdGVznsKmdStB/ig/IMa6MpHX/Wv0DUdMwa546QbTq9SuR3vvj4MAf45roeqc6adL3biGccpEKH8S8R+6fpVNDLFmPZa5ZiV1irB6G7sekTwNymizjv3cg/utVe1J7Nax6LdQz9iMN4d6ng/0P0rVvhvrcRWEsSTLY6HZiltPZv7dpcSRkfdJ3lPw50f1Wt9cCw1qK6BHouooI3b3RKOMbZ+8P4mrJFedNAgdvrDrtNu4+0wuR8QN4fUUC7Kv6c2oupH2llaxAk4G+YmJ4/iNGu3GvNbxRxxIss9y4hiRjhd5gcliOO6q5JoH6Nejixns965h62ZJZI5Ms26DGxTgoIGMAVE8PJCeudCdhKQ0Lsy2ZCb6+s8B+0XjwwRwBqR0zTbn0mCWZQPVuQ2Cv2as6NChK4BIAxkd1JuinSyP/JxDxG8D896mn/cKe1OdMvHhX+4nzND5bx3k8jRPkeMFdqI2KPMNovdLfw/NbjH8tMmn3zaFjIxEdi0KjfK8H3ZyFHAnGMk8hUrFoGrcQP+zIt5y5kWOR23yMFwjHdDEU7i6O5iB1up3pI7IikSDwVEXgKJ8y9FdgwAxf8AVqjmQagZMhG/smhwxL4xuhj31GX2piZL14xuBoElmjByI54p93jwG6zIoJ78Z7KJf/D2Vf7PVNQU/edHHydaa3mmarAjqTb6nAwIeN16mZlPPDL6jHHfiorl69E2GvbbUklk0/czvRajHG3DGG3ctjvG63Ol0oN18+nWI4ma4Ejjujj4kkd3E/KorRporrULSGGCa3W06y5uEmDb4lIEceWYnf4E8c4wBTnZ2/W6v7zVpD/01shhgJ5ELxkYfHkPxUF4b4CLhcgz0u6gJNQKDlFGq+Zy5/mFBVONSv2nmkmf2pHLHwzyHkMDyptXoqobIKJnSeW2F/RTadZqUZ7I1dz8t0fVqvuqq6EtKOLi4Pbuxr5es/1Kjyq1RWNrJbrcehulYiKhfpF0E3VjIqjMifaJ8VySPMZHnRRWGpaEnGSkvAVrKwcrZrNFvSTsr6HdFkH2MxLJ3K3N18jx+B8KEa9HCanFSRnuOHhlkbIXEep6fJplwcSIN6Bu0AcVI8UPD8Jor6O9q3kD2V56t7beq4P6VB7MgzzyMZ+fbVJ2V68MiSRsVdDlSOw/07x3VZ46vWo0nt3FrqdsMhh2+B/Wjb6Zx8cnV6dxe9dMaqnnhhdtxoUs6QS2276RayiWNWOFfAKshPZvKcZoM2M25itLi9ivUe0Mlz1oDjeSMyKuVaRfVXLAkE8waItk+kISSeiX6ei3q8CjcEl+9Gx4HPPHyzXg2yjXZ4pFVo7qzRirAEMY3KHIPPg1IBw3imVgGUhlIyCDkEeBHOvdBHRkm56dDGT6PDdukAJzujCl1BPuhicCjeoQVKlSqEFWCaRNAW0nSCzymz0pRcXR4NIOMVuORZm5Eju//KhDX0ga280q6ZZY9JnAE0g/QQe9vEciQTw8fGhvpC1GO0t4tLtfYjCmUj5gHxY+safXdzFocDoj+kajcetLK3E5PvN3KPdXtqsJpi7FmJZmJLE8yTzJPfWjo6Mv5JdeBe2zwjzWUUkgAZJ4Ad5PKvOKPOibZb0i49IcfZQH1e5pOz47vP44rStmq4uTForc8FqbIaJ6JZxQ+8Fy/i54t9TjyqarAFZrzrbk8s0EsLAqwazSrh0iNp9no723eGTt4q3ajD2WH/OWa541fSZLaZ4Zhuup8iOxh3g107Q1trsVHfxYOElXPVyd3ge9T3edOaXUfE9sumBsr3co57rfZXrwuskTFHXirLzH/wBeHKt2r6PLaytFOpRx8iO9TyI8al9idGjlmM1wVW2t8PIzcFJz6ik+J4nwBrXnOKju8CiTzgJYdrbHVIlg1WNUkHsTrwAPeGHGM+BytP4tD1KxdJoDFqsSKVQyEC4RDglVk5MDjvPwoQ2/tY0ljAWJJ2QtOsOeqBJzGVz2leJxwpps9fX8KNLZmfq1OG3QXjBxnimD2HurPnpYzjvhwMRtceGWXZ9LlpGSl1DPYvklhJEd3e7TvIMH41NwdJWmuMrewebgH5Gq9tumGUjdubaGcD4qf2WDD+Fe2240qTjLpa58FhP5ilnpLV4CK2LD656TNNQZa9g8myfkKhpumCGQ7tjbXN6/Z1cZVPN2HD5UNLt3pcfGHS1z3lYR/WtV50w3GN23ghgHZzY/LCj6VI6S1+CfLFE7d6TqV8pbUZ006096KJvtGHc8hOBnuyfhURfbdWthCbbSI1A96YjgTyyM8ZD4ngOwUF65rFzO59KeRmHuvlQvaPUwAOY7KJLfYsottdWtzBIXw6RzYTeZcby8SVJzwIJzTMdNCr71jz/QN2SlxEDZ52di7sWZjlmJySe8mvFFXSFs2bedZQhjjuBvhT+jfnImRw4HiPA1DaBoE15KIoFyfeY+yg72PYPqa0I2RcN3gXaecGdntn5bydYYhxPFm7EXtY/kO010Romjx2sKQxDCoMeJPaT4k8aY7J7JxWEPVx8WPF3PtOfyHcOypwCsfU6j5XhdIcrr2ozSpUqUCipUqVQgqxWaVQhD7RbLwXse5Ouceyw4Mh7wfy5Gqt1HZi/0vf6oLc2rcWUoHUjsLxHkRj2l7qumkRR67pQ47XopKCfJzHrGsSXMrTSkbxAHqjCgAYVQOwAUdbxs9MtwFulLBpzPbsAqSNwRZP1hjHA0d690c2d0SzR9XIffj9Un4jk3mKBtR6H7uNWW2uFkjbmjFo974gZRvpT3z12JLrHgX+OUc+QG0ODrruBX9brJkD/eywLfPj86KtvdEggiJ6mK3m68iJY3J62DiN9lJIXjUbb7KahZzRzC0dmjYMMAOpI79w5rTqlxdSwrFNay5SR3STq5N5Q5LOnLBXJ4d1MP701KL4X5lOlyjxsjp8cxukdQzC2keMn3XTdOR44zQ+pyKntnfSrabrYraRzusm60UhUhhgg4Ap9LsdqF3JviyEOQBgKsSADwJz51feoybb4/U5jKPO2x64Wt4P8A1EIDn/Fj9V/M86jrPXQLOa1lQurMHhIPGKXkT3kEcCB+dGeldDM7Y9JnVFHuJliM88FsKufAGj3QdgbS0wY4wzj339ZvLPBfIClZaiqEdveAirk3norPZno8vLxEFw8kNspyquSWP4I24Jw7T8qtzRNAhtIhHAgRe3vY97HtNSIFZpC2+VnfXoYjWoipUqVALipUqVQh/9k="/>
          <p:cNvSpPr>
            <a:spLocks noChangeAspect="1" noChangeArrowheads="1"/>
          </p:cNvSpPr>
          <p:nvPr/>
        </p:nvSpPr>
        <p:spPr bwMode="auto">
          <a:xfrm>
            <a:off x="77788" y="-690563"/>
            <a:ext cx="1524000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5844" name="Picture 4" descr="http://www.bayer04.de/bilder/08_09/07_t580/Mannschaftsfoto230708_0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323" y="2571744"/>
            <a:ext cx="6926883" cy="3881443"/>
          </a:xfrm>
          <a:prstGeom prst="rect">
            <a:avLst/>
          </a:prstGeom>
          <a:noFill/>
        </p:spPr>
      </p:pic>
      <p:pic>
        <p:nvPicPr>
          <p:cNvPr id="12" name="Picture 2" descr="http://www.easypedia.gr/el/images/local/6/6c/FC_Bayer_Leverkus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9976" y="1643050"/>
            <a:ext cx="2964024" cy="2252659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3643306" y="5643578"/>
            <a:ext cx="5218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Bayer Leverkusen</a:t>
            </a:r>
            <a:endParaRPr lang="el-GR" sz="5400" b="1" cap="none" spc="0" dirty="0">
              <a:ln>
                <a:prstDash val="solid"/>
              </a:ln>
              <a:solidFill>
                <a:srgbClr val="FF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Έλλειψη"/>
          <p:cNvSpPr/>
          <p:nvPr/>
        </p:nvSpPr>
        <p:spPr>
          <a:xfrm>
            <a:off x="857224" y="214290"/>
            <a:ext cx="2714644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ΗΠΑ</a:t>
            </a:r>
          </a:p>
          <a:p>
            <a:pPr algn="ctr"/>
            <a:r>
              <a:rPr lang="el-GR" dirty="0" smtClean="0"/>
              <a:t>Μεγάλη Βρετανία</a:t>
            </a:r>
          </a:p>
          <a:p>
            <a:pPr algn="ctr"/>
            <a:r>
              <a:rPr lang="el-GR" dirty="0" smtClean="0"/>
              <a:t>Γαλλία</a:t>
            </a:r>
            <a:endParaRPr lang="el-GR" dirty="0"/>
          </a:p>
        </p:txBody>
      </p:sp>
      <p:sp>
        <p:nvSpPr>
          <p:cNvPr id="5" name="4 - Έλλειψη"/>
          <p:cNvSpPr/>
          <p:nvPr/>
        </p:nvSpPr>
        <p:spPr>
          <a:xfrm>
            <a:off x="5500694" y="214290"/>
            <a:ext cx="2571768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Σοβιετική Ένωση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4357686" y="357166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6000" b="1" dirty="0" smtClean="0"/>
              <a:t>≠</a:t>
            </a:r>
            <a:endParaRPr lang="el-GR" sz="6000" b="1" dirty="0"/>
          </a:p>
        </p:txBody>
      </p:sp>
      <p:sp>
        <p:nvSpPr>
          <p:cNvPr id="7" name="6 - Επεξήγηση με κάτω βέλος"/>
          <p:cNvSpPr/>
          <p:nvPr/>
        </p:nvSpPr>
        <p:spPr>
          <a:xfrm>
            <a:off x="3286116" y="1428736"/>
            <a:ext cx="2500330" cy="64294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Ιδεολογικές διαφορές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3060356" y="2071678"/>
            <a:ext cx="30832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 smtClean="0"/>
              <a:t>Ψυχρός πόλεμος</a:t>
            </a:r>
            <a:endParaRPr lang="el-GR" sz="3200" b="1" dirty="0"/>
          </a:p>
        </p:txBody>
      </p:sp>
      <p:sp>
        <p:nvSpPr>
          <p:cNvPr id="25" name="24 - Επεξήγηση με δεξιό βέλος"/>
          <p:cNvSpPr/>
          <p:nvPr/>
        </p:nvSpPr>
        <p:spPr>
          <a:xfrm>
            <a:off x="285720" y="3357562"/>
            <a:ext cx="2000264" cy="50006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Μάιος 1949</a:t>
            </a:r>
            <a:endParaRPr lang="el-GR" dirty="0"/>
          </a:p>
        </p:txBody>
      </p:sp>
      <p:sp>
        <p:nvSpPr>
          <p:cNvPr id="26" name="25 - TextBox"/>
          <p:cNvSpPr txBox="1"/>
          <p:nvPr/>
        </p:nvSpPr>
        <p:spPr>
          <a:xfrm>
            <a:off x="2357422" y="3143248"/>
            <a:ext cx="6643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Οι Δυτικοί δίνουν την αυτοδιαχείριση στους Γερμανούς και ιδρύεται </a:t>
            </a:r>
          </a:p>
          <a:p>
            <a:r>
              <a:rPr lang="el-GR" dirty="0" smtClean="0"/>
              <a:t>Η «</a:t>
            </a:r>
            <a:r>
              <a:rPr lang="el-GR" b="1" dirty="0" smtClean="0"/>
              <a:t>Ομοσπονδιακή Δημοκρατία της Γερμανίας</a:t>
            </a:r>
            <a:r>
              <a:rPr lang="el-GR" dirty="0" smtClean="0"/>
              <a:t>»</a:t>
            </a:r>
          </a:p>
          <a:p>
            <a:r>
              <a:rPr lang="el-GR" dirty="0" smtClean="0"/>
              <a:t>«</a:t>
            </a:r>
            <a:r>
              <a:rPr lang="en-US" dirty="0" smtClean="0"/>
              <a:t>Bundesrepublik Deutschland</a:t>
            </a:r>
            <a:r>
              <a:rPr lang="el-GR" dirty="0" smtClean="0"/>
              <a:t>»</a:t>
            </a:r>
            <a:r>
              <a:rPr lang="en-US" dirty="0" smtClean="0"/>
              <a:t> BRD</a:t>
            </a:r>
            <a:endParaRPr lang="el-GR" dirty="0"/>
          </a:p>
        </p:txBody>
      </p:sp>
      <p:pic>
        <p:nvPicPr>
          <p:cNvPr id="17414" name="Picture 6" descr="http://www.rohbock.de/deutschlan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929066"/>
            <a:ext cx="855595" cy="1071570"/>
          </a:xfrm>
          <a:prstGeom prst="rect">
            <a:avLst/>
          </a:prstGeom>
          <a:noFill/>
        </p:spPr>
      </p:pic>
      <p:sp>
        <p:nvSpPr>
          <p:cNvPr id="28" name="27 - Επεξήγηση με δεξιό βέλος"/>
          <p:cNvSpPr/>
          <p:nvPr/>
        </p:nvSpPr>
        <p:spPr>
          <a:xfrm>
            <a:off x="214282" y="5214950"/>
            <a:ext cx="2143140" cy="500066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Σεπτέμβριος1949</a:t>
            </a:r>
            <a:endParaRPr lang="el-GR" dirty="0"/>
          </a:p>
        </p:txBody>
      </p:sp>
      <p:sp>
        <p:nvSpPr>
          <p:cNvPr id="29" name="28 - TextBox"/>
          <p:cNvSpPr txBox="1"/>
          <p:nvPr/>
        </p:nvSpPr>
        <p:spPr>
          <a:xfrm>
            <a:off x="2500298" y="5072074"/>
            <a:ext cx="6643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Ιδρύεται στο Σοβιετικό τομέα η «</a:t>
            </a:r>
            <a:r>
              <a:rPr lang="el-GR" b="1" dirty="0" smtClean="0"/>
              <a:t>Λαϊκή Δημοκρατία της Γερμανίας</a:t>
            </a:r>
            <a:r>
              <a:rPr lang="el-GR" dirty="0" smtClean="0"/>
              <a:t>»</a:t>
            </a:r>
          </a:p>
          <a:p>
            <a:r>
              <a:rPr lang="el-GR" dirty="0" smtClean="0"/>
              <a:t>«</a:t>
            </a:r>
            <a:r>
              <a:rPr lang="en-US" dirty="0" smtClean="0"/>
              <a:t>Deutsche Demokratische Republik</a:t>
            </a:r>
            <a:r>
              <a:rPr lang="el-GR" dirty="0" smtClean="0"/>
              <a:t>» </a:t>
            </a:r>
            <a:r>
              <a:rPr lang="en-US" dirty="0" smtClean="0"/>
              <a:t>DDR</a:t>
            </a:r>
            <a:endParaRPr lang="el-GR" dirty="0"/>
          </a:p>
        </p:txBody>
      </p:sp>
      <p:pic>
        <p:nvPicPr>
          <p:cNvPr id="17416" name="Picture 8" descr="Flagge der Deutschen Demokratischen Republik">
            <a:hlinkClick r:id="rId3" tooltip="Flagge der Deutschen Demokratischen Republik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5786454"/>
            <a:ext cx="1428750" cy="857251"/>
          </a:xfrm>
          <a:prstGeom prst="rect">
            <a:avLst/>
          </a:prstGeom>
          <a:noFill/>
        </p:spPr>
      </p:pic>
      <p:pic>
        <p:nvPicPr>
          <p:cNvPr id="17418" name="Picture 10" descr="Staatswappen der Deutschen Demokratischen Republik">
            <a:hlinkClick r:id="rId5" tooltip="Staatswappen der Deutschen Demokratischen Republik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5500702"/>
            <a:ext cx="1143000" cy="1171575"/>
          </a:xfrm>
          <a:prstGeom prst="rect">
            <a:avLst/>
          </a:prstGeom>
          <a:noFill/>
        </p:spPr>
      </p:pic>
      <p:pic>
        <p:nvPicPr>
          <p:cNvPr id="17420" name="Picture 12" descr="http://www.flaggen-server.de/dland2/deutschlandg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4071942"/>
            <a:ext cx="1571636" cy="942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8" grpId="0"/>
      <p:bldP spid="25" grpId="0" animBg="1"/>
      <p:bldP spid="26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20min.ch/interaktiv/Deutschland/img/1949/DDR-BRD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285860"/>
            <a:ext cx="5600700" cy="3914776"/>
          </a:xfrm>
          <a:prstGeom prst="rect">
            <a:avLst/>
          </a:prstGeom>
          <a:noFill/>
        </p:spPr>
      </p:pic>
      <p:cxnSp>
        <p:nvCxnSpPr>
          <p:cNvPr id="3" name="2 - Ευθύγραμμο βέλος σύνδεσης"/>
          <p:cNvCxnSpPr/>
          <p:nvPr/>
        </p:nvCxnSpPr>
        <p:spPr>
          <a:xfrm rot="10800000">
            <a:off x="1357290" y="2500306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3 - Ευθύγραμμο βέλος σύνδεσης"/>
          <p:cNvCxnSpPr/>
          <p:nvPr/>
        </p:nvCxnSpPr>
        <p:spPr>
          <a:xfrm rot="10800000">
            <a:off x="1357290" y="3500438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4 - Ευθύγραμμο βέλος σύνδεσης"/>
          <p:cNvCxnSpPr/>
          <p:nvPr/>
        </p:nvCxnSpPr>
        <p:spPr>
          <a:xfrm rot="10800000">
            <a:off x="1357290" y="4572008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5 - TextBox"/>
          <p:cNvSpPr txBox="1"/>
          <p:nvPr/>
        </p:nvSpPr>
        <p:spPr>
          <a:xfrm>
            <a:off x="0" y="2000240"/>
            <a:ext cx="1660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Βρετανική ζώνη</a:t>
            </a:r>
            <a:endParaRPr lang="el-GR" dirty="0"/>
          </a:p>
        </p:txBody>
      </p:sp>
      <p:sp>
        <p:nvSpPr>
          <p:cNvPr id="7" name="6 - TextBox"/>
          <p:cNvSpPr txBox="1"/>
          <p:nvPr/>
        </p:nvSpPr>
        <p:spPr>
          <a:xfrm>
            <a:off x="0" y="3143248"/>
            <a:ext cx="1867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Αμερικανική ζώνη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214282" y="4143380"/>
            <a:ext cx="1430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Γαλλική ζώνη</a:t>
            </a:r>
            <a:endParaRPr lang="el-GR" dirty="0"/>
          </a:p>
        </p:txBody>
      </p:sp>
      <p:cxnSp>
        <p:nvCxnSpPr>
          <p:cNvPr id="9" name="8 - Ευθύγραμμο βέλος σύνδεσης"/>
          <p:cNvCxnSpPr/>
          <p:nvPr/>
        </p:nvCxnSpPr>
        <p:spPr>
          <a:xfrm>
            <a:off x="4500562" y="3286124"/>
            <a:ext cx="335758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TextBox"/>
          <p:cNvSpPr txBox="1"/>
          <p:nvPr/>
        </p:nvSpPr>
        <p:spPr>
          <a:xfrm>
            <a:off x="7358082" y="2786058"/>
            <a:ext cx="1599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Σοβιετική ζώνη</a:t>
            </a:r>
            <a:endParaRPr lang="el-GR" dirty="0"/>
          </a:p>
        </p:txBody>
      </p:sp>
      <p:sp>
        <p:nvSpPr>
          <p:cNvPr id="11" name="10 - TextBox"/>
          <p:cNvSpPr txBox="1"/>
          <p:nvPr/>
        </p:nvSpPr>
        <p:spPr>
          <a:xfrm>
            <a:off x="2785199" y="5429264"/>
            <a:ext cx="600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Αντίστοιχα χωρίζεται και το Βερολίνο σε Δυτικό και Ανατολικό.</a:t>
            </a:r>
            <a:endParaRPr lang="el-GR" dirty="0"/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rot="5400000">
            <a:off x="2894001" y="3679033"/>
            <a:ext cx="349966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- TextBox"/>
          <p:cNvSpPr txBox="1"/>
          <p:nvPr/>
        </p:nvSpPr>
        <p:spPr>
          <a:xfrm>
            <a:off x="1428728" y="6143644"/>
            <a:ext cx="545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Βόννη</a:t>
            </a:r>
            <a:r>
              <a:rPr lang="el-GR" dirty="0" smtClean="0"/>
              <a:t>: Προσωρινή πρωτεύουσα της Δυτικής Γερμανίας.</a:t>
            </a:r>
            <a:endParaRPr lang="el-GR" dirty="0"/>
          </a:p>
        </p:txBody>
      </p:sp>
      <p:cxnSp>
        <p:nvCxnSpPr>
          <p:cNvPr id="16" name="15 - Ευθύγραμμο βέλος σύνδεσης"/>
          <p:cNvCxnSpPr/>
          <p:nvPr/>
        </p:nvCxnSpPr>
        <p:spPr>
          <a:xfrm rot="5400000">
            <a:off x="679026" y="4607330"/>
            <a:ext cx="2928958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Επεξήγηση με δεξιό βέλος"/>
          <p:cNvSpPr/>
          <p:nvPr/>
        </p:nvSpPr>
        <p:spPr>
          <a:xfrm>
            <a:off x="0" y="357166"/>
            <a:ext cx="3214742" cy="571504"/>
          </a:xfrm>
          <a:prstGeom prst="rightArrowCallout">
            <a:avLst>
              <a:gd name="adj1" fmla="val 21952"/>
              <a:gd name="adj2" fmla="val 31096"/>
              <a:gd name="adj3" fmla="val 116428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13 Αυγούστου 1961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3160736" y="428604"/>
            <a:ext cx="605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Χτίζεται τείχος στα σύνορα Ανατολικού και Δυτικού Βερολίνου.</a:t>
            </a:r>
            <a:endParaRPr lang="el-GR" dirty="0"/>
          </a:p>
        </p:txBody>
      </p:sp>
      <p:pic>
        <p:nvPicPr>
          <p:cNvPr id="19458" name="Picture 2" descr="http://upload.wikimedia.org/wikipedia/commons/thumb/8/80/Berlin_Wall_1961-11-20.jpg/250px-Berlin_Wall_1961-11-2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643050"/>
            <a:ext cx="7143800" cy="5029235"/>
          </a:xfrm>
          <a:prstGeom prst="rect">
            <a:avLst/>
          </a:prstGeom>
          <a:noFill/>
        </p:spPr>
      </p:pic>
      <p:pic>
        <p:nvPicPr>
          <p:cNvPr id="19460" name="Picture 4" descr="http://upload.wikimedia.org/wikipedia/commons/thumb/2/2d/Mauerbrandenburgertor87.jpg/300px-Mauerbrandenburgertor87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1500174"/>
            <a:ext cx="6500858" cy="5157350"/>
          </a:xfrm>
          <a:prstGeom prst="rect">
            <a:avLst/>
          </a:prstGeom>
          <a:noFill/>
        </p:spPr>
      </p:pic>
      <p:pic>
        <p:nvPicPr>
          <p:cNvPr id="19462" name="Picture 6" descr="http://www.vom-neuen-zum-modernen.bayern.de/berlin_mauer6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1714488"/>
            <a:ext cx="4643470" cy="4643472"/>
          </a:xfrm>
          <a:prstGeom prst="rect">
            <a:avLst/>
          </a:prstGeom>
          <a:noFill/>
        </p:spPr>
      </p:pic>
      <p:pic>
        <p:nvPicPr>
          <p:cNvPr id="19464" name="Picture 8" descr="http://www.salvator.net/projekte/mauer/schuetz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85852" y="1500174"/>
            <a:ext cx="5500726" cy="5211939"/>
          </a:xfrm>
          <a:prstGeom prst="rect">
            <a:avLst/>
          </a:prstGeom>
          <a:noFill/>
        </p:spPr>
      </p:pic>
      <p:pic>
        <p:nvPicPr>
          <p:cNvPr id="19466" name="Picture 10" descr="http://www.berliner-mauer.de/publikationen/cover/die-mauer-the-wall_1_58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1500174"/>
            <a:ext cx="6708334" cy="4857760"/>
          </a:xfrm>
          <a:prstGeom prst="rect">
            <a:avLst/>
          </a:prstGeom>
          <a:noFill/>
        </p:spPr>
      </p:pic>
      <p:pic>
        <p:nvPicPr>
          <p:cNvPr id="19468" name="Picture 12" descr="http://www.berlinermaueronline.de/ximages/berlinermauer-1961/berlinwall-checkpoint_1961-01_smal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43306" y="3357562"/>
            <a:ext cx="1858051" cy="1319218"/>
          </a:xfrm>
          <a:prstGeom prst="rect">
            <a:avLst/>
          </a:prstGeom>
          <a:noFill/>
        </p:spPr>
      </p:pic>
      <p:pic>
        <p:nvPicPr>
          <p:cNvPr id="19470" name="Picture 14" descr="http://www.lsg.musin.de/geschichte/Start-G/mauerbau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43042" y="997360"/>
            <a:ext cx="6371554" cy="5146257"/>
          </a:xfrm>
          <a:prstGeom prst="rect">
            <a:avLst/>
          </a:prstGeom>
          <a:noFill/>
        </p:spPr>
      </p:pic>
      <p:pic>
        <p:nvPicPr>
          <p:cNvPr id="19472" name="Picture 16" descr="http://www.sbuw.de/03.%20Bilder/Mauerbau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4414" y="1000108"/>
            <a:ext cx="7098348" cy="5210187"/>
          </a:xfrm>
          <a:prstGeom prst="rect">
            <a:avLst/>
          </a:prstGeom>
          <a:noFill/>
        </p:spPr>
      </p:pic>
      <p:pic>
        <p:nvPicPr>
          <p:cNvPr id="19474" name="Picture 18" descr="http://www.bundesregierung.de/Content/DE/Archiv16/Fotoreihen/2007/2007-08-13-mauerbau/mauerbau-13-8-19611,property=poster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48" y="1214422"/>
            <a:ext cx="7612268" cy="5643578"/>
          </a:xfrm>
          <a:prstGeom prst="rect">
            <a:avLst/>
          </a:prstGeom>
          <a:noFill/>
        </p:spPr>
      </p:pic>
      <p:pic>
        <p:nvPicPr>
          <p:cNvPr id="19476" name="Picture 20" descr="http://www.morgenpost.de/multimedia/archive/00132/mauerbau2_DW_Berlin_132745b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14347" y="1214422"/>
            <a:ext cx="8101037" cy="5400693"/>
          </a:xfrm>
          <a:prstGeom prst="rect">
            <a:avLst/>
          </a:prstGeom>
          <a:noFill/>
        </p:spPr>
      </p:pic>
      <p:pic>
        <p:nvPicPr>
          <p:cNvPr id="19478" name="Picture 22" descr="http://www.morgenpost.de/multimedia/archive/00132/mauerbau3_DW_Berlin_132747b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85721" y="1146228"/>
            <a:ext cx="8215370" cy="5459361"/>
          </a:xfrm>
          <a:prstGeom prst="rect">
            <a:avLst/>
          </a:prstGeom>
          <a:noFill/>
        </p:spPr>
      </p:pic>
      <p:pic>
        <p:nvPicPr>
          <p:cNvPr id="19480" name="Picture 24" descr="http://www.kas.de/upload/ACDP/Mauerbau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85786" y="1071546"/>
            <a:ext cx="7572428" cy="5484894"/>
          </a:xfrm>
          <a:prstGeom prst="rect">
            <a:avLst/>
          </a:prstGeom>
          <a:noFill/>
        </p:spPr>
      </p:pic>
      <p:pic>
        <p:nvPicPr>
          <p:cNvPr id="19482" name="Picture 26" descr="http://www.jusos-birkenfeld.de/spdbuch/images/mauerbau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57224" y="857232"/>
            <a:ext cx="7572428" cy="5782583"/>
          </a:xfrm>
          <a:prstGeom prst="rect">
            <a:avLst/>
          </a:prstGeom>
          <a:noFill/>
        </p:spPr>
      </p:pic>
      <p:pic>
        <p:nvPicPr>
          <p:cNvPr id="19484" name="Picture 28" descr="http://www.berliner-mauer-gedenkstaette.de/en/uploads/berliner_mauer_bilder/mauerbau_5440_190px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500298" y="1142984"/>
            <a:ext cx="4143404" cy="5146546"/>
          </a:xfrm>
          <a:prstGeom prst="rect">
            <a:avLst/>
          </a:prstGeom>
          <a:noFill/>
        </p:spPr>
      </p:pic>
      <p:pic>
        <p:nvPicPr>
          <p:cNvPr id="19486" name="Picture 30" descr="http://www.bpb.de/cache/images/56NW1P_420x189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928662" y="2428868"/>
            <a:ext cx="7493024" cy="3371861"/>
          </a:xfrm>
          <a:prstGeom prst="rect">
            <a:avLst/>
          </a:prstGeom>
          <a:noFill/>
        </p:spPr>
      </p:pic>
      <p:pic>
        <p:nvPicPr>
          <p:cNvPr id="19488" name="Picture 32" descr="http://www.welt.de/multimedia/archive/00545/ghetto_40_mauerbau__545976p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42910" y="1185825"/>
            <a:ext cx="7643866" cy="5095911"/>
          </a:xfrm>
          <a:prstGeom prst="rect">
            <a:avLst/>
          </a:prstGeom>
          <a:noFill/>
        </p:spPr>
      </p:pic>
      <p:pic>
        <p:nvPicPr>
          <p:cNvPr id="19490" name="Picture 34" descr="http://www.berliner-mauer-gedenkstaette.de/de/uploads/berliner_mauer_bilder/mauerbau_05444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71472" y="981312"/>
            <a:ext cx="7429552" cy="5476643"/>
          </a:xfrm>
          <a:prstGeom prst="rect">
            <a:avLst/>
          </a:prstGeom>
          <a:noFill/>
        </p:spPr>
      </p:pic>
      <p:sp>
        <p:nvSpPr>
          <p:cNvPr id="22" name="21 - TextBox"/>
          <p:cNvSpPr txBox="1"/>
          <p:nvPr/>
        </p:nvSpPr>
        <p:spPr>
          <a:xfrm>
            <a:off x="0" y="2500306"/>
            <a:ext cx="9537226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l-GR" sz="3600" b="1" dirty="0" smtClean="0"/>
              <a:t>Από την πλευρά του Ανατολικού Βερολίνου</a:t>
            </a:r>
          </a:p>
          <a:p>
            <a:pPr>
              <a:spcBef>
                <a:spcPts val="2400"/>
              </a:spcBef>
            </a:pPr>
            <a:r>
              <a:rPr lang="el-GR" sz="3600" b="1" dirty="0" smtClean="0"/>
              <a:t> το τείχος φυλασσόταν από περιπόλους και</a:t>
            </a:r>
          </a:p>
          <a:p>
            <a:pPr>
              <a:spcBef>
                <a:spcPts val="2400"/>
              </a:spcBef>
            </a:pPr>
            <a:r>
              <a:rPr lang="el-GR" sz="3600" b="1" dirty="0" smtClean="0"/>
              <a:t>σκοπευτές. Σε έκταση περίπου 10 μέτρων</a:t>
            </a:r>
          </a:p>
          <a:p>
            <a:pPr>
              <a:spcBef>
                <a:spcPts val="2400"/>
              </a:spcBef>
            </a:pPr>
            <a:r>
              <a:rPr lang="el-GR" sz="3600" b="1" dirty="0" smtClean="0"/>
              <a:t>υπήρχαν παντού νάρκες και συρματοπλέγματα.</a:t>
            </a:r>
            <a:endParaRPr lang="el-GR" sz="3600" b="1" dirty="0"/>
          </a:p>
        </p:txBody>
      </p:sp>
      <p:sp>
        <p:nvSpPr>
          <p:cNvPr id="23" name="22 - TextBox"/>
          <p:cNvSpPr txBox="1"/>
          <p:nvPr/>
        </p:nvSpPr>
        <p:spPr>
          <a:xfrm>
            <a:off x="285720" y="1428736"/>
            <a:ext cx="9037987" cy="4570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l-GR" sz="3600" b="1" dirty="0" smtClean="0"/>
              <a:t>Στα 28 χρόνια 85 άνδρες </a:t>
            </a:r>
          </a:p>
          <a:p>
            <a:pPr>
              <a:spcBef>
                <a:spcPts val="1800"/>
              </a:spcBef>
            </a:pPr>
            <a:r>
              <a:rPr lang="el-GR" sz="3600" b="1" dirty="0" smtClean="0"/>
              <a:t>λιποτάκτησαν και πέρασαν </a:t>
            </a:r>
          </a:p>
          <a:p>
            <a:pPr>
              <a:spcBef>
                <a:spcPts val="1800"/>
              </a:spcBef>
            </a:pPr>
            <a:r>
              <a:rPr lang="el-GR" sz="3600" b="1" dirty="0" smtClean="0"/>
              <a:t>στη Δύση.</a:t>
            </a:r>
          </a:p>
          <a:p>
            <a:pPr>
              <a:spcBef>
                <a:spcPts val="1800"/>
              </a:spcBef>
            </a:pPr>
            <a:r>
              <a:rPr lang="el-GR" sz="3600" b="1" dirty="0" smtClean="0"/>
              <a:t>Από 400 απόπειρες διαφυγής πέτυχαν οι 216.</a:t>
            </a:r>
          </a:p>
          <a:p>
            <a:pPr>
              <a:spcBef>
                <a:spcPts val="1800"/>
              </a:spcBef>
            </a:pPr>
            <a:r>
              <a:rPr lang="el-GR" sz="3600" b="1" dirty="0" smtClean="0"/>
              <a:t>Τουλάχιστον 86 άνθρωποι σκοτώθηκαν </a:t>
            </a:r>
          </a:p>
          <a:p>
            <a:pPr>
              <a:spcBef>
                <a:spcPts val="1800"/>
              </a:spcBef>
            </a:pPr>
            <a:r>
              <a:rPr lang="el-GR" sz="3600" b="1" dirty="0" smtClean="0"/>
              <a:t>προσπαθώντας να διαφύγουν.</a:t>
            </a:r>
            <a:endParaRPr lang="el-GR" sz="3600" b="1" dirty="0"/>
          </a:p>
        </p:txBody>
      </p:sp>
      <p:pic>
        <p:nvPicPr>
          <p:cNvPr id="24" name="Imagi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2"/>
          <a:stretch>
            <a:fillRect/>
          </a:stretch>
        </p:blipFill>
        <p:spPr>
          <a:xfrm>
            <a:off x="8643966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9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 animBg="1"/>
      <p:bldP spid="3" grpId="0"/>
      <p:bldP spid="22" grpId="0"/>
      <p:bldP spid="22" grpId="1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Επεξήγηση με δεξιό βέλος"/>
          <p:cNvSpPr/>
          <p:nvPr/>
        </p:nvSpPr>
        <p:spPr>
          <a:xfrm>
            <a:off x="285688" y="357166"/>
            <a:ext cx="3214742" cy="571504"/>
          </a:xfrm>
          <a:prstGeom prst="rightArrowCallout">
            <a:avLst>
              <a:gd name="adj1" fmla="val 21952"/>
              <a:gd name="adj2" fmla="val 31096"/>
              <a:gd name="adj3" fmla="val 116428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6 Νοεμβρίου 1989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3571868" y="500042"/>
            <a:ext cx="4353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Δημοσιοποιείται σχέδιο ταξιδιωτικού νόμου</a:t>
            </a:r>
            <a:endParaRPr lang="el-GR" dirty="0"/>
          </a:p>
        </p:txBody>
      </p:sp>
      <p:sp>
        <p:nvSpPr>
          <p:cNvPr id="5" name="4 - Επεξήγηση με δεξιό βέλος"/>
          <p:cNvSpPr/>
          <p:nvPr/>
        </p:nvSpPr>
        <p:spPr>
          <a:xfrm>
            <a:off x="285720" y="1357298"/>
            <a:ext cx="3214742" cy="571504"/>
          </a:xfrm>
          <a:prstGeom prst="rightArrowCallout">
            <a:avLst>
              <a:gd name="adj1" fmla="val 21952"/>
              <a:gd name="adj2" fmla="val 31096"/>
              <a:gd name="adj3" fmla="val 116428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9 Νοεμβρίου 1989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3571868" y="1428736"/>
            <a:ext cx="5449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Προτείνεται από την επιτροπή αξιωματικών να δίνονται</a:t>
            </a:r>
          </a:p>
          <a:p>
            <a:r>
              <a:rPr lang="el-GR" dirty="0" smtClean="0"/>
              <a:t>άδειες χωρίς διατυπώσεις.</a:t>
            </a:r>
            <a:endParaRPr lang="el-GR" dirty="0"/>
          </a:p>
        </p:txBody>
      </p:sp>
      <p:sp>
        <p:nvSpPr>
          <p:cNvPr id="7" name="6 - Οριζόντιος πάπυρος"/>
          <p:cNvSpPr/>
          <p:nvPr/>
        </p:nvSpPr>
        <p:spPr>
          <a:xfrm>
            <a:off x="1785918" y="2428868"/>
            <a:ext cx="1000132" cy="4286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15:00</a:t>
            </a:r>
            <a:endParaRPr lang="el-GR" dirty="0"/>
          </a:p>
        </p:txBody>
      </p:sp>
      <p:sp>
        <p:nvSpPr>
          <p:cNvPr id="8" name="7 - TextBox"/>
          <p:cNvSpPr txBox="1"/>
          <p:nvPr/>
        </p:nvSpPr>
        <p:spPr>
          <a:xfrm>
            <a:off x="3071802" y="2428868"/>
            <a:ext cx="5880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σχέδιο φτάνει στα χέρια του Γεν. Γραμματέα </a:t>
            </a:r>
            <a:r>
              <a:rPr lang="el-GR" dirty="0" err="1" smtClean="0"/>
              <a:t>Έγκον</a:t>
            </a:r>
            <a:r>
              <a:rPr lang="el-GR" dirty="0" smtClean="0"/>
              <a:t> </a:t>
            </a:r>
            <a:r>
              <a:rPr lang="el-GR" dirty="0" err="1" smtClean="0"/>
              <a:t>Κρετς</a:t>
            </a:r>
            <a:r>
              <a:rPr lang="el-GR" dirty="0" smtClean="0"/>
              <a:t>,</a:t>
            </a:r>
          </a:p>
          <a:p>
            <a:r>
              <a:rPr lang="el-GR" dirty="0" smtClean="0"/>
              <a:t>χωρίς να γνωρίζει τις αντιρρήσεις που υπήρχαν.</a:t>
            </a:r>
          </a:p>
        </p:txBody>
      </p:sp>
      <p:sp>
        <p:nvSpPr>
          <p:cNvPr id="9" name="8 - Οριζόντιος πάπυρος"/>
          <p:cNvSpPr/>
          <p:nvPr/>
        </p:nvSpPr>
        <p:spPr>
          <a:xfrm>
            <a:off x="1785918" y="3571876"/>
            <a:ext cx="1000132" cy="42862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18:57</a:t>
            </a:r>
            <a:endParaRPr lang="el-GR" dirty="0"/>
          </a:p>
        </p:txBody>
      </p:sp>
      <p:sp>
        <p:nvSpPr>
          <p:cNvPr id="10" name="9 - TextBox"/>
          <p:cNvSpPr txBox="1"/>
          <p:nvPr/>
        </p:nvSpPr>
        <p:spPr>
          <a:xfrm>
            <a:off x="3143240" y="3571876"/>
            <a:ext cx="5622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 </a:t>
            </a:r>
            <a:r>
              <a:rPr lang="el-GR" dirty="0" err="1" smtClean="0"/>
              <a:t>Γκύντερ</a:t>
            </a:r>
            <a:r>
              <a:rPr lang="el-GR" dirty="0" smtClean="0"/>
              <a:t> </a:t>
            </a:r>
            <a:r>
              <a:rPr lang="el-GR" dirty="0" err="1" smtClean="0"/>
              <a:t>Σαμπόφσκι</a:t>
            </a:r>
            <a:r>
              <a:rPr lang="el-GR" dirty="0" smtClean="0"/>
              <a:t> (μέλος του πολιτικού γραφείου του</a:t>
            </a:r>
          </a:p>
          <a:p>
            <a:r>
              <a:rPr lang="el-GR" dirty="0" smtClean="0"/>
              <a:t>κόμματος) δίνει </a:t>
            </a:r>
            <a:r>
              <a:rPr lang="el-GR" u="sng" dirty="0" smtClean="0"/>
              <a:t>ασαφή</a:t>
            </a:r>
            <a:r>
              <a:rPr lang="el-GR" dirty="0" smtClean="0"/>
              <a:t> συνέντευξη τύπου.</a:t>
            </a:r>
          </a:p>
        </p:txBody>
      </p:sp>
      <p:sp>
        <p:nvSpPr>
          <p:cNvPr id="11" name="10 - TextBox"/>
          <p:cNvSpPr txBox="1"/>
          <p:nvPr/>
        </p:nvSpPr>
        <p:spPr>
          <a:xfrm>
            <a:off x="221300" y="4714884"/>
            <a:ext cx="527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/>
              <a:t>→ Ο κόσμος άρχισε να κατευθύνεται προς τα σύνορα.</a:t>
            </a:r>
          </a:p>
        </p:txBody>
      </p:sp>
      <p:sp>
        <p:nvSpPr>
          <p:cNvPr id="12" name="11 - Ορθογώνιο"/>
          <p:cNvSpPr/>
          <p:nvPr/>
        </p:nvSpPr>
        <p:spPr>
          <a:xfrm>
            <a:off x="214282" y="528638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→ Σχηματίστηκαν ουρές από αυτοκίνητα.</a:t>
            </a:r>
          </a:p>
        </p:txBody>
      </p:sp>
      <p:sp>
        <p:nvSpPr>
          <p:cNvPr id="13" name="12 - Ορθογώνιο"/>
          <p:cNvSpPr/>
          <p:nvPr/>
        </p:nvSpPr>
        <p:spPr>
          <a:xfrm>
            <a:off x="214282" y="5845750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→ Οι συνοριοφύλακες, μην έχοντας σωστή ενημέρωση, δεν ήξεραν πώς να αντιδράσουν.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Επεξήγηση με δεξιό βέλος"/>
          <p:cNvSpPr/>
          <p:nvPr/>
        </p:nvSpPr>
        <p:spPr>
          <a:xfrm>
            <a:off x="285688" y="500042"/>
            <a:ext cx="3214742" cy="571504"/>
          </a:xfrm>
          <a:prstGeom prst="rightArrowCallout">
            <a:avLst>
              <a:gd name="adj1" fmla="val 21952"/>
              <a:gd name="adj2" fmla="val 31096"/>
              <a:gd name="adj3" fmla="val 116428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9 Νοεμβρίου 1989</a:t>
            </a:r>
            <a:endParaRPr lang="el-GR" dirty="0"/>
          </a:p>
        </p:txBody>
      </p:sp>
      <p:sp>
        <p:nvSpPr>
          <p:cNvPr id="3" name="2 - TextBox"/>
          <p:cNvSpPr txBox="1"/>
          <p:nvPr/>
        </p:nvSpPr>
        <p:spPr>
          <a:xfrm>
            <a:off x="3829771" y="500042"/>
            <a:ext cx="4885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Στις 11 το βράδυ ανοίγουν οι πύλες του φυλακίου</a:t>
            </a:r>
            <a:endParaRPr lang="en-US" dirty="0" smtClean="0"/>
          </a:p>
          <a:p>
            <a:r>
              <a:rPr lang="el-GR" dirty="0" smtClean="0"/>
              <a:t>στην </a:t>
            </a:r>
            <a:r>
              <a:rPr lang="en-US" dirty="0" smtClean="0"/>
              <a:t>Bornholmer Straße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20482" name="Picture 2" descr="http://upload.wikimedia.org/wikipedia/commons/0/00/Bundesarchiv_Bild_183-1989-1118-018,_Berlin,_Grenz%C3%BCbergang_Bornholmer_Stra%C3%9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315075" cy="4400551"/>
          </a:xfrm>
          <a:prstGeom prst="rect">
            <a:avLst/>
          </a:prstGeom>
          <a:noFill/>
        </p:spPr>
      </p:pic>
      <p:pic>
        <p:nvPicPr>
          <p:cNvPr id="20484" name="Picture 4" descr="http://www.bundestag.de/blickpunkt/bilderInhalte/0903_spezial/500px/890911_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1571612"/>
            <a:ext cx="3676650" cy="4914901"/>
          </a:xfrm>
          <a:prstGeom prst="rect">
            <a:avLst/>
          </a:prstGeom>
          <a:noFill/>
        </p:spPr>
      </p:pic>
      <p:pic>
        <p:nvPicPr>
          <p:cNvPr id="20486" name="Picture 6" descr="http://www.spiegel.de/img/0,1020,222316,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1714488"/>
            <a:ext cx="6122966" cy="4533912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500034" y="3643314"/>
            <a:ext cx="792434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2400"/>
              </a:spcBef>
            </a:pPr>
            <a:r>
              <a:rPr lang="el-GR" sz="3200" dirty="0" smtClean="0"/>
              <a:t>Μέχρι το πρωί είχαν ανοίξει όλες οι πύλες και </a:t>
            </a:r>
          </a:p>
          <a:p>
            <a:pPr algn="just">
              <a:spcBef>
                <a:spcPts val="2400"/>
              </a:spcBef>
            </a:pPr>
            <a:r>
              <a:rPr lang="el-GR" sz="3200" dirty="0" smtClean="0"/>
              <a:t>ο κόσμος γκρέμιζε το τείχος με τσεκούρια,</a:t>
            </a:r>
          </a:p>
          <a:p>
            <a:pPr algn="just">
              <a:spcBef>
                <a:spcPts val="2400"/>
              </a:spcBef>
            </a:pPr>
            <a:r>
              <a:rPr lang="el-GR" sz="3200" dirty="0" smtClean="0"/>
              <a:t>με σίδερα, ακόμα και με τα χέρια.</a:t>
            </a:r>
            <a:endParaRPr lang="el-GR" sz="3200" dirty="0"/>
          </a:p>
        </p:txBody>
      </p:sp>
      <p:pic>
        <p:nvPicPr>
          <p:cNvPr id="20487" name="Picture 7" descr="C:\Users\EVA\Documents\Εύα\ΜΑΘΗΜΑΤΑ\Landeskunde\Berliner Mauer\Berlin 1989\imagesCAHIK77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9" y="2245434"/>
            <a:ext cx="5786478" cy="3842582"/>
          </a:xfrm>
          <a:prstGeom prst="rect">
            <a:avLst/>
          </a:prstGeom>
          <a:noFill/>
        </p:spPr>
      </p:pic>
      <p:pic>
        <p:nvPicPr>
          <p:cNvPr id="20488" name="Picture 8" descr="C:\Users\EVA\Documents\Εύα\ΜΑΘΗΜΑΤΑ\Landeskunde\Berliner Mauer\Berlin 1989\IN14_GERMANY-HISTORY-_4370f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1785926"/>
            <a:ext cx="6713206" cy="4391028"/>
          </a:xfrm>
          <a:prstGeom prst="rect">
            <a:avLst/>
          </a:prstGeom>
          <a:noFill/>
        </p:spPr>
      </p:pic>
      <p:pic>
        <p:nvPicPr>
          <p:cNvPr id="20491" name="Picture 11" descr="C:\Users\EVA\Documents\Εύα\ΜΑΘΗΜΑΤΑ\Landeskunde\Berliner Mauer\Berliner Mauer Fotos\berlin%20wall_565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28662" y="2071678"/>
            <a:ext cx="7175500" cy="4064000"/>
          </a:xfrm>
          <a:prstGeom prst="rect">
            <a:avLst/>
          </a:prstGeom>
          <a:noFill/>
        </p:spPr>
      </p:pic>
      <p:pic>
        <p:nvPicPr>
          <p:cNvPr id="20493" name="Picture 13" descr="C:\Users\EVA\Documents\Εύα\ΜΑΘΗΜΑΤΑ\Landeskunde\Berliner Mauer\Berliner Mauer Fotos\berlin-wall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71538" y="1714488"/>
            <a:ext cx="6966183" cy="4738695"/>
          </a:xfrm>
          <a:prstGeom prst="rect">
            <a:avLst/>
          </a:prstGeom>
          <a:noFill/>
        </p:spPr>
      </p:pic>
      <p:pic>
        <p:nvPicPr>
          <p:cNvPr id="20497" name="Picture 17" descr="C:\Users\EVA\Documents\Εύα\ΜΑΘΗΜΑΤΑ\Landeskunde\Berliner Mauer\Berliner Mauer Fotos\content_berlin_wall[1]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8794" y="2000240"/>
            <a:ext cx="5615014" cy="4252690"/>
          </a:xfrm>
          <a:prstGeom prst="rect">
            <a:avLst/>
          </a:prstGeom>
          <a:noFill/>
        </p:spPr>
      </p:pic>
      <p:pic>
        <p:nvPicPr>
          <p:cNvPr id="20498" name="Picture 18" descr="C:\Users\EVA\Documents\Εύα\ΜΑΘΗΜΑΤΑ\Landeskunde\Berliner Mauer\Berliner Mauer Fotos\fall_of_berlin_wall_germany[1]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1714488"/>
            <a:ext cx="7490921" cy="4697432"/>
          </a:xfrm>
          <a:prstGeom prst="rect">
            <a:avLst/>
          </a:prstGeom>
          <a:noFill/>
        </p:spPr>
      </p:pic>
      <p:pic>
        <p:nvPicPr>
          <p:cNvPr id="20499" name="Picture 19" descr="C:\Users\EVA\Documents\Εύα\ΜΑΘΗΜΑΤΑ\Landeskunde\Berliner Mauer\Berliner Mauer Fotos\zid[2]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14414" y="2000240"/>
            <a:ext cx="6754126" cy="4457723"/>
          </a:xfrm>
          <a:prstGeom prst="rect">
            <a:avLst/>
          </a:prstGeom>
          <a:noFill/>
        </p:spPr>
      </p:pic>
      <p:pic>
        <p:nvPicPr>
          <p:cNvPr id="20500" name="Picture 20" descr="C:\Users\EVA\Documents\Εύα\ΜΑΘΗΜΑΤΑ\Landeskunde\Berliner Mauer\Berliner Mauer Fotos\berlinwall[1]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5786" y="1500174"/>
            <a:ext cx="7572428" cy="5100550"/>
          </a:xfrm>
          <a:prstGeom prst="rect">
            <a:avLst/>
          </a:prstGeom>
          <a:noFill/>
        </p:spPr>
      </p:pic>
      <p:pic>
        <p:nvPicPr>
          <p:cNvPr id="20503" name="Picture 23" descr="http://www.derweg.org/deutschland/staedte/images/berlin-mauerfall_big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85786" y="1202865"/>
            <a:ext cx="7500990" cy="5655135"/>
          </a:xfrm>
          <a:prstGeom prst="rect">
            <a:avLst/>
          </a:prstGeom>
          <a:noFill/>
        </p:spPr>
      </p:pic>
      <p:pic>
        <p:nvPicPr>
          <p:cNvPr id="20505" name="Picture 25" descr="http://www.kisi.at/cms/uploads/pics/Mauerfall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85786" y="1142984"/>
            <a:ext cx="7358114" cy="5507090"/>
          </a:xfrm>
          <a:prstGeom prst="rect">
            <a:avLst/>
          </a:prstGeom>
          <a:noFill/>
        </p:spPr>
      </p:pic>
      <p:pic>
        <p:nvPicPr>
          <p:cNvPr id="20507" name="Picture 27" descr="http://p4.focus.de/img/gen/D/F/HBDFAUuayxj_Pxgen_r_300x450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714612" y="1214422"/>
            <a:ext cx="3643338" cy="5465007"/>
          </a:xfrm>
          <a:prstGeom prst="rect">
            <a:avLst/>
          </a:prstGeom>
          <a:noFill/>
        </p:spPr>
      </p:pic>
      <p:pic>
        <p:nvPicPr>
          <p:cNvPr id="20509" name="Picture 29" descr="http://www.fanlager.de/members/conjulio/albums/diverses-54/mauerfall-668.jp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14347" y="1357298"/>
            <a:ext cx="8001023" cy="5334017"/>
          </a:xfrm>
          <a:prstGeom prst="rect">
            <a:avLst/>
          </a:prstGeom>
          <a:noFill/>
        </p:spPr>
      </p:pic>
      <p:pic>
        <p:nvPicPr>
          <p:cNvPr id="20511" name="Picture 31" descr="http://landesverband.bayernpartei.de/wp-content/uploads/2009/11/mauerfall.JPG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57158" y="1285861"/>
            <a:ext cx="8370536" cy="5572140"/>
          </a:xfrm>
          <a:prstGeom prst="rect">
            <a:avLst/>
          </a:prstGeom>
          <a:noFill/>
        </p:spPr>
      </p:pic>
      <p:pic>
        <p:nvPicPr>
          <p:cNvPr id="20513" name="Picture 33" descr="http://www.minsk.diplo.de/contentblob/2002162/Galeriebild_gross/217121/Mauerfall_1989_Begruessung_DDRBuerger2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857224" y="1142984"/>
            <a:ext cx="7429552" cy="5512729"/>
          </a:xfrm>
          <a:prstGeom prst="rect">
            <a:avLst/>
          </a:prstGeom>
          <a:noFill/>
        </p:spPr>
      </p:pic>
      <p:pic>
        <p:nvPicPr>
          <p:cNvPr id="20515" name="Picture 35" descr="http://www.griechenland.diplo.de/contentblob/2471656/Galeriebild_gross/562746/AVen_Mauerfall_Trabi_den_Haag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42909" y="1357298"/>
            <a:ext cx="8260801" cy="5048267"/>
          </a:xfrm>
          <a:prstGeom prst="rect">
            <a:avLst/>
          </a:prstGeom>
          <a:noFill/>
        </p:spPr>
      </p:pic>
      <p:pic>
        <p:nvPicPr>
          <p:cNvPr id="24" name="Scorpions - Wind Of Chang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21"/>
          <a:stretch>
            <a:fillRect/>
          </a:stretch>
        </p:blipFill>
        <p:spPr>
          <a:xfrm>
            <a:off x="8572528" y="85723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0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20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2" dur="500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1" dur="5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20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2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20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0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2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3" dur="500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6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357158" y="428604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</a:t>
            </a:r>
            <a:r>
              <a:rPr lang="el-GR" b="1" dirty="0" smtClean="0"/>
              <a:t>Γερμανία</a:t>
            </a:r>
            <a:r>
              <a:rPr lang="el-GR" dirty="0" smtClean="0"/>
              <a:t>, επίσημα </a:t>
            </a:r>
            <a:r>
              <a:rPr lang="el-GR" b="1" dirty="0" smtClean="0"/>
              <a:t>Ομοσπονδιακή Δημοκρατία της Γερμανίας</a:t>
            </a:r>
            <a:r>
              <a:rPr lang="el-GR" dirty="0" smtClean="0"/>
              <a:t> ( </a:t>
            </a:r>
            <a:r>
              <a:rPr lang="el-GR" b="1" dirty="0" err="1" smtClean="0"/>
              <a:t>Bundesrepublik</a:t>
            </a:r>
            <a:r>
              <a:rPr lang="el-GR" b="1" dirty="0" smtClean="0"/>
              <a:t> </a:t>
            </a:r>
            <a:r>
              <a:rPr lang="el-GR" b="1" dirty="0" err="1" smtClean="0"/>
              <a:t>Deutschland</a:t>
            </a:r>
            <a:r>
              <a:rPr lang="el-GR" dirty="0" smtClean="0"/>
              <a:t>), είναι μία από τις μεγαλύτερες σε πληθυσμό χώρες της Ευρώπης, η πολυπληθέστερη χώρα στην Ευρωπαϊκή Ένωση και κινητήρια δύναμή της, και μία από τις σημαντικότερες βιομηχανικές και ανεπτυγμένες χώρες του κόσμου.  Συνορεύει:</a:t>
            </a:r>
          </a:p>
          <a:p>
            <a:endParaRPr lang="el-GR" dirty="0" smtClean="0"/>
          </a:p>
        </p:txBody>
      </p:sp>
      <p:pic>
        <p:nvPicPr>
          <p:cNvPr id="22530" name="Picture 2" descr="http://www.neuebilder.net/wp-content/bilder/2011/03/deutschland_bundeslaender_kar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43050"/>
            <a:ext cx="4181475" cy="4914901"/>
          </a:xfrm>
          <a:prstGeom prst="rect">
            <a:avLst/>
          </a:prstGeom>
          <a:noFill/>
        </p:spPr>
      </p:pic>
      <p:cxnSp>
        <p:nvCxnSpPr>
          <p:cNvPr id="6" name="5 - Ευθύγραμμο βέλος σύνδεσης"/>
          <p:cNvCxnSpPr/>
          <p:nvPr/>
        </p:nvCxnSpPr>
        <p:spPr>
          <a:xfrm rot="10800000">
            <a:off x="1928794" y="2143116"/>
            <a:ext cx="207170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 rot="10800000">
            <a:off x="1857356" y="5572140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 rot="10800000">
            <a:off x="1714480" y="4429132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- Ευθύγραμμο βέλος σύνδεσης"/>
          <p:cNvCxnSpPr/>
          <p:nvPr/>
        </p:nvCxnSpPr>
        <p:spPr>
          <a:xfrm rot="10800000">
            <a:off x="1714480" y="3214686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- TextBox"/>
          <p:cNvSpPr txBox="1"/>
          <p:nvPr/>
        </p:nvSpPr>
        <p:spPr>
          <a:xfrm>
            <a:off x="1000100" y="200024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Δανία</a:t>
            </a:r>
            <a:endParaRPr lang="el-GR" dirty="0"/>
          </a:p>
        </p:txBody>
      </p:sp>
      <p:sp>
        <p:nvSpPr>
          <p:cNvPr id="14" name="13 - TextBox"/>
          <p:cNvSpPr txBox="1"/>
          <p:nvPr/>
        </p:nvSpPr>
        <p:spPr>
          <a:xfrm>
            <a:off x="928662" y="5357826"/>
            <a:ext cx="822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Γαλλία</a:t>
            </a:r>
            <a:endParaRPr lang="el-GR" dirty="0"/>
          </a:p>
        </p:txBody>
      </p:sp>
      <p:sp>
        <p:nvSpPr>
          <p:cNvPr id="15" name="14 - TextBox"/>
          <p:cNvSpPr txBox="1"/>
          <p:nvPr/>
        </p:nvSpPr>
        <p:spPr>
          <a:xfrm>
            <a:off x="785786" y="4214818"/>
            <a:ext cx="80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Βέλγιο</a:t>
            </a:r>
            <a:endParaRPr lang="el-GR" dirty="0"/>
          </a:p>
        </p:txBody>
      </p:sp>
      <p:sp>
        <p:nvSpPr>
          <p:cNvPr id="16" name="15 - TextBox"/>
          <p:cNvSpPr txBox="1"/>
          <p:nvPr/>
        </p:nvSpPr>
        <p:spPr>
          <a:xfrm>
            <a:off x="642910" y="3000372"/>
            <a:ext cx="1101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Ολλανδία</a:t>
            </a:r>
            <a:endParaRPr lang="el-GR" dirty="0"/>
          </a:p>
        </p:txBody>
      </p:sp>
      <p:cxnSp>
        <p:nvCxnSpPr>
          <p:cNvPr id="18" name="17 - Ευθύγραμμο βέλος σύνδεσης"/>
          <p:cNvCxnSpPr>
            <a:endCxn id="20" idx="3"/>
          </p:cNvCxnSpPr>
          <p:nvPr/>
        </p:nvCxnSpPr>
        <p:spPr>
          <a:xfrm rot="10800000">
            <a:off x="1951225" y="2684973"/>
            <a:ext cx="1098149" cy="29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TextBox"/>
          <p:cNvSpPr txBox="1"/>
          <p:nvPr/>
        </p:nvSpPr>
        <p:spPr>
          <a:xfrm>
            <a:off x="142844" y="2500306"/>
            <a:ext cx="180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Βόρεια Θάλασσα</a:t>
            </a:r>
            <a:endParaRPr lang="el-GR" dirty="0"/>
          </a:p>
        </p:txBody>
      </p:sp>
      <p:cxnSp>
        <p:nvCxnSpPr>
          <p:cNvPr id="25" name="24 - Ευθύγραμμο βέλος σύνδεσης"/>
          <p:cNvCxnSpPr/>
          <p:nvPr/>
        </p:nvCxnSpPr>
        <p:spPr>
          <a:xfrm rot="10800000">
            <a:off x="2000232" y="6429396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- TextBox"/>
          <p:cNvSpPr txBox="1"/>
          <p:nvPr/>
        </p:nvSpPr>
        <p:spPr>
          <a:xfrm>
            <a:off x="928662" y="6215082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Ελβετία</a:t>
            </a:r>
            <a:endParaRPr lang="el-GR" dirty="0"/>
          </a:p>
        </p:txBody>
      </p:sp>
      <p:cxnSp>
        <p:nvCxnSpPr>
          <p:cNvPr id="28" name="27 - Ευθύγραμμο βέλος σύνδεσης"/>
          <p:cNvCxnSpPr/>
          <p:nvPr/>
        </p:nvCxnSpPr>
        <p:spPr>
          <a:xfrm>
            <a:off x="5715008" y="2428868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/>
          <p:cNvCxnSpPr/>
          <p:nvPr/>
        </p:nvCxnSpPr>
        <p:spPr>
          <a:xfrm>
            <a:off x="6000760" y="3786190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- Ευθύγραμμο βέλος σύνδεσης"/>
          <p:cNvCxnSpPr/>
          <p:nvPr/>
        </p:nvCxnSpPr>
        <p:spPr>
          <a:xfrm>
            <a:off x="5857884" y="5357826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- Ευθύγραμμο βέλος σύνδεσης"/>
          <p:cNvCxnSpPr/>
          <p:nvPr/>
        </p:nvCxnSpPr>
        <p:spPr>
          <a:xfrm>
            <a:off x="5857884" y="6143644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- TextBox"/>
          <p:cNvSpPr txBox="1"/>
          <p:nvPr/>
        </p:nvSpPr>
        <p:spPr>
          <a:xfrm>
            <a:off x="7358082" y="2214554"/>
            <a:ext cx="921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Βαλτική</a:t>
            </a:r>
            <a:endParaRPr lang="el-GR" dirty="0"/>
          </a:p>
        </p:txBody>
      </p:sp>
      <p:sp>
        <p:nvSpPr>
          <p:cNvPr id="34" name="33 - TextBox"/>
          <p:cNvSpPr txBox="1"/>
          <p:nvPr/>
        </p:nvSpPr>
        <p:spPr>
          <a:xfrm>
            <a:off x="7358082" y="357187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Πολωνία</a:t>
            </a:r>
            <a:endParaRPr lang="el-GR" dirty="0"/>
          </a:p>
        </p:txBody>
      </p:sp>
      <p:sp>
        <p:nvSpPr>
          <p:cNvPr id="35" name="34 - TextBox"/>
          <p:cNvSpPr txBox="1"/>
          <p:nvPr/>
        </p:nvSpPr>
        <p:spPr>
          <a:xfrm>
            <a:off x="6858016" y="5143512"/>
            <a:ext cx="210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Τσέχικη Δημοκρατία</a:t>
            </a:r>
            <a:endParaRPr lang="el-GR" dirty="0"/>
          </a:p>
        </p:txBody>
      </p:sp>
      <p:sp>
        <p:nvSpPr>
          <p:cNvPr id="36" name="35 - TextBox"/>
          <p:cNvSpPr txBox="1"/>
          <p:nvPr/>
        </p:nvSpPr>
        <p:spPr>
          <a:xfrm>
            <a:off x="7429520" y="5929330"/>
            <a:ext cx="970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Αυστρία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16" grpId="0"/>
      <p:bldP spid="20" grpId="0"/>
      <p:bldP spid="26" grpId="0"/>
      <p:bldP spid="33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 smtClean="0">
                <a:solidFill>
                  <a:srgbClr val="002060"/>
                </a:solidFill>
              </a:rPr>
              <a:t>Διοικητική διαίρεση</a:t>
            </a:r>
            <a:endParaRPr lang="el-GR" b="1" u="sng" dirty="0">
              <a:solidFill>
                <a:srgbClr val="002060"/>
              </a:solidFill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214282" y="1142984"/>
            <a:ext cx="86439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l-GR" sz="2800" dirty="0" smtClean="0"/>
              <a:t>Η Γερμανία διαιρείται σε δεκαέξι ομόσπονδα κρατίδια, τα λεγόμενα </a:t>
            </a:r>
            <a:r>
              <a:rPr lang="el-GR" sz="2800" i="1" dirty="0" smtClean="0">
                <a:solidFill>
                  <a:srgbClr val="FF0000"/>
                </a:solidFill>
              </a:rPr>
              <a:t>Bundesländer</a:t>
            </a:r>
            <a:r>
              <a:rPr lang="el-GR" sz="2800" dirty="0" smtClean="0"/>
              <a:t> (στον ενικό </a:t>
            </a:r>
            <a:r>
              <a:rPr lang="el-GR" sz="2800" i="1" dirty="0" smtClean="0"/>
              <a:t>Bundesland</a:t>
            </a:r>
            <a:r>
              <a:rPr lang="el-GR" sz="2800" dirty="0" smtClean="0"/>
              <a:t>). </a:t>
            </a:r>
          </a:p>
          <a:p>
            <a:pPr algn="just">
              <a:spcBef>
                <a:spcPts val="1200"/>
              </a:spcBef>
            </a:pPr>
            <a:endParaRPr lang="el-GR" sz="2800" dirty="0" smtClean="0"/>
          </a:p>
          <a:p>
            <a:pPr algn="just">
              <a:spcBef>
                <a:spcPts val="1200"/>
              </a:spcBef>
            </a:pPr>
            <a:r>
              <a:rPr lang="el-GR" sz="2800" dirty="0" smtClean="0"/>
              <a:t>Το κάθε ομόσπονδο κρατίδιο έχει τη </a:t>
            </a:r>
            <a:r>
              <a:rPr lang="el-GR" sz="2800" dirty="0" smtClean="0">
                <a:solidFill>
                  <a:srgbClr val="00B050"/>
                </a:solidFill>
              </a:rPr>
              <a:t>δική του κυβέρνηση </a:t>
            </a:r>
            <a:r>
              <a:rPr lang="el-GR" sz="2800" dirty="0" smtClean="0"/>
              <a:t>και το </a:t>
            </a:r>
            <a:r>
              <a:rPr lang="el-GR" sz="2800" dirty="0" smtClean="0">
                <a:solidFill>
                  <a:srgbClr val="00B050"/>
                </a:solidFill>
              </a:rPr>
              <a:t>δικό του κοινοβούλιο </a:t>
            </a:r>
            <a:r>
              <a:rPr lang="el-GR" sz="2800" dirty="0" smtClean="0"/>
              <a:t>καθώς και τα δικά του σύμβολα (σημαία, εθνόσημο). </a:t>
            </a:r>
          </a:p>
          <a:p>
            <a:pPr algn="just">
              <a:spcBef>
                <a:spcPts val="1200"/>
              </a:spcBef>
            </a:pPr>
            <a:endParaRPr lang="el-GR" sz="2800" dirty="0" smtClean="0"/>
          </a:p>
          <a:p>
            <a:pPr algn="just">
              <a:spcBef>
                <a:spcPts val="1200"/>
              </a:spcBef>
            </a:pPr>
            <a:r>
              <a:rPr lang="el-GR" sz="2800" dirty="0" smtClean="0"/>
              <a:t>Ορισμένα μάλιστα έχουν το </a:t>
            </a:r>
            <a:r>
              <a:rPr lang="el-GR" sz="2800" dirty="0" smtClean="0">
                <a:solidFill>
                  <a:srgbClr val="0070C0"/>
                </a:solidFill>
              </a:rPr>
              <a:t>δικό τους εθνικό ύμνο</a:t>
            </a:r>
            <a:r>
              <a:rPr lang="el-GR" sz="2800" dirty="0" smtClean="0"/>
              <a:t>, όπως π.χ. η Βαυαρία. Ο αρχηγός του κάθε κράτους κατέχει τον τίτλο του πρωθυπουργού (γερμαν. </a:t>
            </a:r>
            <a:r>
              <a:rPr lang="el-GR" sz="2800" i="1" dirty="0" smtClean="0"/>
              <a:t>Ministerpräsident</a:t>
            </a:r>
            <a:r>
              <a:rPr lang="el-GR" sz="2800" dirty="0" smtClean="0"/>
              <a:t>).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746</Words>
  <PresentationFormat>Προβολή στην οθόνη (4:3)</PresentationFormat>
  <Paragraphs>164</Paragraphs>
  <Slides>21</Slides>
  <Notes>0</Notes>
  <HiddenSlides>0</HiddenSlides>
  <MMClips>6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2" baseType="lpstr">
      <vt:lpstr>Θέμα του Office</vt:lpstr>
      <vt:lpstr>Διαφάνεια 1</vt:lpstr>
      <vt:lpstr>Ιστορία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Διοικητική διαίρεση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EVA</dc:creator>
  <cp:lastModifiedBy>EVA</cp:lastModifiedBy>
  <cp:revision>60</cp:revision>
  <dcterms:created xsi:type="dcterms:W3CDTF">2011-05-30T12:15:14Z</dcterms:created>
  <dcterms:modified xsi:type="dcterms:W3CDTF">2011-06-01T09:36:03Z</dcterms:modified>
</cp:coreProperties>
</file>