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land_prep_assets/timeline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749808"/>
            <a:ext cx="5806440" cy="1353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5EBDD"/>
                </a:solidFill>
              </a:rPr>
              <a:t>Από τον Α΄ στον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5EBDD"/>
                </a:solidFill>
              </a:rPr>
              <a:t>Β΄ Παγκόσμιο Πόλεμο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13232" y="2450592"/>
            <a:ext cx="4251960" cy="0"/>
          </a:xfrm>
          <a:prstGeom prst="line">
            <a:avLst/>
          </a:prstGeom>
          <a:noFill/>
          <a:ln w="25400">
            <a:solidFill>
              <a:srgbClr val="C9A45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3232" y="278892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5EBDD"/>
                </a:solidFill>
              </a:rPr>
              <a:t>1918 → 1939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713232" y="3794760"/>
            <a:ext cx="5715000" cy="1417320"/>
          </a:xfrm>
          <a:prstGeom prst="roundRect">
            <a:avLst>
              <a:gd name="adj" fmla="val 5161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3922776"/>
            <a:ext cx="5312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914400" y="4187952"/>
            <a:ext cx="5312664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Πώς έφτασε η Ευρώπη, μόλις 20 χρόνια μετά το τέλος του Α΄ Παγκοσμίου Πολέμου, σε έναν νέο παγκόσμιο πόλεμο;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49808" y="589788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8C7A8"/>
                </a:solidFill>
              </a:rPr>
              <a:t>Ιστορικό πλαίσιο – 1η διδακτική ώρα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1918–1919: Η Γερμανία μετά την ήττα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Αφετηρία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107899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7233A"/>
                </a:solidFill>
              </a:rPr>
              <a:t>Το τέλος του Α΄ Παγκοσμίου Πολέμου αφήνει τη Γερμανία πολιτικά, κοινωνικά και οικονομικά τραυματισμένη.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731520" y="1627632"/>
            <a:ext cx="4754880" cy="2788920"/>
          </a:xfrm>
          <a:prstGeom prst="roundRect">
            <a:avLst>
              <a:gd name="adj" fmla="val 2623"/>
            </a:avLst>
          </a:prstGeom>
          <a:solidFill>
            <a:srgbClr val="FFFFFF"/>
          </a:solidFill>
          <a:ln w="10160">
            <a:solidFill>
              <a:srgbClr val="E0D2BE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05840" y="1892808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443D"/>
                </a:solidFill>
              </a:rPr>
              <a:t>Μετά την ήττα του 1918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33272" y="2395728"/>
            <a:ext cx="40690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232323"/>
                </a:solidFill>
              </a:rPr>
              <a:t>• καταρρέει η Γερμανική Αυτοκρατορία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232323"/>
                </a:solidFill>
              </a:rPr>
              <a:t>• ο Κάιζερ παραιτείται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232323"/>
                </a:solidFill>
              </a:rPr>
              <a:t>• δημιουργείται η Δημοκρατία της Βαϊμάρης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232323"/>
                </a:solidFill>
              </a:rPr>
              <a:t>• η κοινωνία ζητά σταθερότητα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6400800" y="1627632"/>
            <a:ext cx="4754880" cy="2788920"/>
          </a:xfrm>
          <a:prstGeom prst="roundRect">
            <a:avLst>
              <a:gd name="adj" fmla="val 2623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693408" y="190195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5EBDD"/>
                </a:solidFill>
              </a:rPr>
              <a:t>1919: Συνθήκη των Βερσαλλιών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702552" y="2487168"/>
            <a:ext cx="411480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FFFFFF"/>
                </a:solidFill>
              </a:rPr>
              <a:t>Η Γερμανία χάνει εδάφη, περιορίζει τον στρατό της και υποχρεώνεται σε πολεμικές αποζημιώσεις.</a:t>
            </a:r>
            <a:endParaRPr lang="en-US" sz="1720" dirty="0"/>
          </a:p>
        </p:txBody>
      </p:sp>
      <p:sp>
        <p:nvSpPr>
          <p:cNvPr id="12" name="Text 10"/>
          <p:cNvSpPr/>
          <p:nvPr/>
        </p:nvSpPr>
        <p:spPr>
          <a:xfrm>
            <a:off x="6702552" y="36393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40" b="1" dirty="0">
                <a:solidFill>
                  <a:srgbClr val="C9A45D"/>
                </a:solidFill>
              </a:rPr>
              <a:t>Πολλοί τη βιώνουν ως ταπείνωση.</a:t>
            </a:r>
            <a:endParaRPr lang="en-US" sz="1740" dirty="0"/>
          </a:p>
        </p:txBody>
      </p:sp>
      <p:sp>
        <p:nvSpPr>
          <p:cNvPr id="13" name="Shape 11"/>
          <p:cNvSpPr/>
          <p:nvPr/>
        </p:nvSpPr>
        <p:spPr>
          <a:xfrm>
            <a:off x="1508760" y="4983480"/>
            <a:ext cx="9144000" cy="896112"/>
          </a:xfrm>
          <a:prstGeom prst="roundRect">
            <a:avLst>
              <a:gd name="adj" fmla="val 8163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709928" y="5111496"/>
            <a:ext cx="8741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709928" y="5376672"/>
            <a:ext cx="874166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Πώς μπορεί να νιώθει μια κοινωνία μετά από ήττα, φτώχεια και αίσθημα ταπείνωσης;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land_prep_assets/crisis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Μια δημοκρατία σε κρίση: η Βαϊμάρη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1919–1933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21792" y="850392"/>
            <a:ext cx="87782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Η Δημοκρατία της Βαϊμάρης προσπαθεί να λειτουργήσει, αλλά περνά από συνεχείς κρίσεις.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731520" y="1536192"/>
            <a:ext cx="3520440" cy="1719072"/>
          </a:xfrm>
          <a:prstGeom prst="roundRect">
            <a:avLst>
              <a:gd name="adj" fmla="val 4255"/>
            </a:avLst>
          </a:prstGeom>
          <a:solidFill>
            <a:srgbClr val="FFFFFF">
              <a:alpha val="94000"/>
            </a:srgbClr>
          </a:solidFill>
          <a:ln w="1016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87552" y="178308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0443D"/>
                </a:solidFill>
              </a:rPr>
              <a:t>1923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2029968" y="18562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40" b="1" dirty="0">
                <a:solidFill>
                  <a:srgbClr val="17233A"/>
                </a:solidFill>
              </a:rPr>
              <a:t>Υπερπληθωρισμός</a:t>
            </a:r>
            <a:endParaRPr lang="en-US" sz="1340" dirty="0"/>
          </a:p>
        </p:txBody>
      </p:sp>
      <p:sp>
        <p:nvSpPr>
          <p:cNvPr id="10" name="Text 7"/>
          <p:cNvSpPr/>
          <p:nvPr/>
        </p:nvSpPr>
        <p:spPr>
          <a:xfrm>
            <a:off x="1005840" y="2286000"/>
            <a:ext cx="27432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232323"/>
                </a:solidFill>
              </a:rPr>
              <a:t>Το χρήμα χάνει την αξία του. Η καθημερινότητα γίνεται αβέβαιη.</a:t>
            </a:r>
            <a:endParaRPr lang="en-US" sz="1360" dirty="0"/>
          </a:p>
        </p:txBody>
      </p:sp>
      <p:sp>
        <p:nvSpPr>
          <p:cNvPr id="11" name="Shape 8"/>
          <p:cNvSpPr/>
          <p:nvPr/>
        </p:nvSpPr>
        <p:spPr>
          <a:xfrm>
            <a:off x="4526280" y="1536192"/>
            <a:ext cx="3520440" cy="1719072"/>
          </a:xfrm>
          <a:prstGeom prst="roundRect">
            <a:avLst>
              <a:gd name="adj" fmla="val 4255"/>
            </a:avLst>
          </a:prstGeom>
          <a:solidFill>
            <a:srgbClr val="FFFFFF">
              <a:alpha val="94000"/>
            </a:srgbClr>
          </a:solidFill>
          <a:ln w="1016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782312" y="178308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0443D"/>
                </a:solidFill>
              </a:rPr>
              <a:t>1929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5824728" y="18562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40" b="1" dirty="0">
                <a:solidFill>
                  <a:srgbClr val="17233A"/>
                </a:solidFill>
              </a:rPr>
              <a:t>Παγκόσμια κρίση</a:t>
            </a:r>
            <a:endParaRPr lang="en-US" sz="1340" dirty="0"/>
          </a:p>
        </p:txBody>
      </p:sp>
      <p:sp>
        <p:nvSpPr>
          <p:cNvPr id="14" name="Text 11"/>
          <p:cNvSpPr/>
          <p:nvPr/>
        </p:nvSpPr>
        <p:spPr>
          <a:xfrm>
            <a:off x="4800600" y="2286000"/>
            <a:ext cx="27432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232323"/>
                </a:solidFill>
              </a:rPr>
              <a:t>Επιχειρήσεις κλείνουν. Η ανεργία και η ανασφάλεια αυξάνονται.</a:t>
            </a:r>
            <a:endParaRPr lang="en-US" sz="1360" dirty="0"/>
          </a:p>
        </p:txBody>
      </p:sp>
      <p:sp>
        <p:nvSpPr>
          <p:cNvPr id="15" name="Shape 12"/>
          <p:cNvSpPr/>
          <p:nvPr/>
        </p:nvSpPr>
        <p:spPr>
          <a:xfrm>
            <a:off x="1874520" y="3977640"/>
            <a:ext cx="8458200" cy="731520"/>
          </a:xfrm>
          <a:prstGeom prst="roundRect">
            <a:avLst>
              <a:gd name="adj" fmla="val 10000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2148840" y="4215384"/>
            <a:ext cx="7909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80" b="1" dirty="0">
                <a:solidFill>
                  <a:srgbClr val="F5EBDD"/>
                </a:solidFill>
              </a:rPr>
              <a:t>Οικονομική κρίση + πολιτική αστάθεια + κοινωνικός φόβος</a:t>
            </a:r>
            <a:endParaRPr lang="en-US" sz="1780" dirty="0"/>
          </a:p>
        </p:txBody>
      </p:sp>
      <p:sp>
        <p:nvSpPr>
          <p:cNvPr id="17" name="Shape 14"/>
          <p:cNvSpPr/>
          <p:nvPr/>
        </p:nvSpPr>
        <p:spPr>
          <a:xfrm>
            <a:off x="1417320" y="5230368"/>
            <a:ext cx="9418320" cy="822960"/>
          </a:xfrm>
          <a:prstGeom prst="roundRect">
            <a:avLst>
              <a:gd name="adj" fmla="val 8889"/>
            </a:avLst>
          </a:prstGeom>
          <a:solidFill>
            <a:srgbClr val="17233A">
              <a:alpha val="97000"/>
            </a:srgbClr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618488" y="5358384"/>
            <a:ext cx="90159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1618488" y="5623560"/>
            <a:ext cx="9015984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</a:rPr>
              <a:t>Όταν οι άνθρωποι φοβούνται για το μέλλον τους, τι είδους λύσεις μπορεί να τους φανούν ελκυστικές;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B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1933: Από τη δημοκρατία στη δικτατορία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Ιανουαρίου 1933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896112"/>
            <a:ext cx="1065276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20" b="1" dirty="0">
                <a:solidFill>
                  <a:srgbClr val="17233A"/>
                </a:solidFill>
              </a:rPr>
              <a:t>Ο Αδόλφος Χίτλερ γίνεται καγκελάριος. Σε σύντομο χρονικό διάστημα η δημοκρατία υποχωρεί.</a:t>
            </a:r>
            <a:endParaRPr lang="en-US" sz="1920" dirty="0"/>
          </a:p>
        </p:txBody>
      </p:sp>
      <p:sp>
        <p:nvSpPr>
          <p:cNvPr id="6" name="Text 4"/>
          <p:cNvSpPr/>
          <p:nvPr/>
        </p:nvSpPr>
        <p:spPr>
          <a:xfrm>
            <a:off x="868680" y="1828800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466A6B"/>
                </a:solidFill>
              </a:rPr>
              <a:t>Δημοκρατία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4434840" y="1856232"/>
            <a:ext cx="2971800" cy="530352"/>
          </a:xfrm>
          <a:prstGeom prst="chevron">
            <a:avLst/>
          </a:prstGeom>
          <a:solidFill>
            <a:srgbClr val="C9A45D"/>
          </a:solidFill>
          <a:ln w="12700">
            <a:solidFill>
              <a:srgbClr val="C9A45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83880" y="1828800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7E2F2B"/>
                </a:solidFill>
              </a:rPr>
              <a:t>Δικτατορία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749808" y="2788920"/>
            <a:ext cx="3246120" cy="1700784"/>
          </a:xfrm>
          <a:prstGeom prst="roundRect">
            <a:avLst>
              <a:gd name="adj" fmla="val 4301"/>
            </a:avLst>
          </a:prstGeom>
          <a:solidFill>
            <a:srgbClr val="FFFFFF"/>
          </a:solidFill>
          <a:ln w="10160">
            <a:solidFill>
              <a:srgbClr val="D6C9B7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024128" y="30449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66A6B"/>
                </a:solidFill>
              </a:rPr>
              <a:t>Πριν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51560" y="3493008"/>
            <a:ext cx="248716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κόμματα • κοινοβούλιο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εκλογές • ελευθερίες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28432" y="2788920"/>
            <a:ext cx="3246120" cy="1700784"/>
          </a:xfrm>
          <a:prstGeom prst="roundRect">
            <a:avLst>
              <a:gd name="adj" fmla="val 4301"/>
            </a:avLst>
          </a:prstGeom>
          <a:solidFill>
            <a:srgbClr val="FFFFFF"/>
          </a:solidFill>
          <a:ln w="10160">
            <a:solidFill>
              <a:srgbClr val="D6C9B7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302752" y="30449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E2F2B"/>
                </a:solidFill>
              </a:rPr>
              <a:t>Μετά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321040" y="3493008"/>
            <a:ext cx="248716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έλεγχος κράτους • απαγορεύσεις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διώξεις • προπαγάνδα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25880" y="5212080"/>
            <a:ext cx="9555480" cy="822960"/>
          </a:xfrm>
          <a:prstGeom prst="roundRect">
            <a:avLst>
              <a:gd name="adj" fmla="val 8889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27048" y="5340096"/>
            <a:ext cx="91531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527048" y="5605272"/>
            <a:ext cx="9153144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Ποια σημάδια δείχνουν ότι μια δημοκρατία αρχίζει να κινδυνεύει;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6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 δρόμος προς τον πόλεμο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1936–1939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85800" y="896112"/>
            <a:ext cx="107899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7233A"/>
                </a:solidFill>
              </a:rPr>
              <a:t>Η ναζιστική Γερμανία αμφισβητεί σταδιακά την ευρωπαϊκή τάξη που δημιουργήθηκε μετά το 1918.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697480"/>
            <a:ext cx="10332720" cy="0"/>
          </a:xfrm>
          <a:prstGeom prst="line">
            <a:avLst/>
          </a:prstGeom>
          <a:noFill/>
          <a:ln w="38100">
            <a:solidFill>
              <a:srgbClr val="C9A45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96696" y="2551176"/>
            <a:ext cx="292608" cy="292608"/>
          </a:xfrm>
          <a:prstGeom prst="ellipse">
            <a:avLst/>
          </a:prstGeom>
          <a:solidFill>
            <a:srgbClr val="1723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9842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17233A"/>
                </a:solidFill>
              </a:rPr>
              <a:t>1936</a:t>
            </a:r>
            <a:endParaRPr lang="en-US" sz="1380" dirty="0"/>
          </a:p>
        </p:txBody>
      </p:sp>
      <p:sp>
        <p:nvSpPr>
          <p:cNvPr id="9" name="Text 7"/>
          <p:cNvSpPr/>
          <p:nvPr/>
        </p:nvSpPr>
        <p:spPr>
          <a:xfrm>
            <a:off x="182880" y="3026664"/>
            <a:ext cx="19202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233A"/>
                </a:solidFill>
              </a:rPr>
              <a:t>Ρηνανία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5448" y="3410712"/>
            <a:ext cx="1975104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96273"/>
                </a:solidFill>
              </a:rPr>
              <a:t>επιστροφή γερμανικού στρατού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3374136" y="2551176"/>
            <a:ext cx="292608" cy="292608"/>
          </a:xfrm>
          <a:prstGeom prst="ellipse">
            <a:avLst/>
          </a:prstGeom>
          <a:solidFill>
            <a:srgbClr val="1723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971800" y="19842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17233A"/>
                </a:solidFill>
              </a:rPr>
              <a:t>1938</a:t>
            </a:r>
            <a:endParaRPr lang="en-US" sz="1380" dirty="0"/>
          </a:p>
        </p:txBody>
      </p:sp>
      <p:sp>
        <p:nvSpPr>
          <p:cNvPr id="13" name="Text 11"/>
          <p:cNvSpPr/>
          <p:nvPr/>
        </p:nvSpPr>
        <p:spPr>
          <a:xfrm>
            <a:off x="2560320" y="3026664"/>
            <a:ext cx="19202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233A"/>
                </a:solidFill>
              </a:rPr>
              <a:t>Αυστρία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532888" y="3410712"/>
            <a:ext cx="1975104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96273"/>
                </a:solidFill>
              </a:rPr>
              <a:t>προσάρτηση στη Γερμανία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5751576" y="2551176"/>
            <a:ext cx="292608" cy="292608"/>
          </a:xfrm>
          <a:prstGeom prst="ellipse">
            <a:avLst/>
          </a:prstGeom>
          <a:solidFill>
            <a:srgbClr val="1723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49240" y="19842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17233A"/>
                </a:solidFill>
              </a:rPr>
              <a:t>1938</a:t>
            </a:r>
            <a:endParaRPr lang="en-US" sz="1380" dirty="0"/>
          </a:p>
        </p:txBody>
      </p:sp>
      <p:sp>
        <p:nvSpPr>
          <p:cNvPr id="17" name="Text 15"/>
          <p:cNvSpPr/>
          <p:nvPr/>
        </p:nvSpPr>
        <p:spPr>
          <a:xfrm>
            <a:off x="4937760" y="3026664"/>
            <a:ext cx="19202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233A"/>
                </a:solidFill>
              </a:rPr>
              <a:t>Σουδητία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910328" y="3410712"/>
            <a:ext cx="1975104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96273"/>
                </a:solidFill>
              </a:rPr>
              <a:t>περιοχή της Τσεχοσλοβακίας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8129016" y="2551176"/>
            <a:ext cx="292608" cy="292608"/>
          </a:xfrm>
          <a:prstGeom prst="ellipse">
            <a:avLst/>
          </a:prstGeom>
          <a:solidFill>
            <a:srgbClr val="1723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26680" y="19842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17233A"/>
                </a:solidFill>
              </a:rPr>
              <a:t>1939</a:t>
            </a:r>
            <a:endParaRPr lang="en-US" sz="1380" dirty="0"/>
          </a:p>
        </p:txBody>
      </p:sp>
      <p:sp>
        <p:nvSpPr>
          <p:cNvPr id="21" name="Text 19"/>
          <p:cNvSpPr/>
          <p:nvPr/>
        </p:nvSpPr>
        <p:spPr>
          <a:xfrm>
            <a:off x="7315200" y="3026664"/>
            <a:ext cx="19202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7233A"/>
                </a:solidFill>
              </a:rPr>
              <a:t>Τσεχοσλοβακία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287768" y="3410712"/>
            <a:ext cx="1975104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96273"/>
                </a:solidFill>
              </a:rPr>
              <a:t>νέα γερμανική επέκταση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10597896" y="2551176"/>
            <a:ext cx="292608" cy="292608"/>
          </a:xfrm>
          <a:prstGeom prst="ellipse">
            <a:avLst/>
          </a:prstGeom>
          <a:solidFill>
            <a:srgbClr val="B0443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195560" y="19842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B0443D"/>
                </a:solidFill>
              </a:rPr>
              <a:t>1.9.1939</a:t>
            </a:r>
            <a:endParaRPr lang="en-US" sz="1380" dirty="0"/>
          </a:p>
        </p:txBody>
      </p:sp>
      <p:sp>
        <p:nvSpPr>
          <p:cNvPr id="25" name="Text 23"/>
          <p:cNvSpPr/>
          <p:nvPr/>
        </p:nvSpPr>
        <p:spPr>
          <a:xfrm>
            <a:off x="9784080" y="3026664"/>
            <a:ext cx="192024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E2F2B"/>
                </a:solidFill>
              </a:rPr>
              <a:t>Πολωνία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756648" y="3410712"/>
            <a:ext cx="1975104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96273"/>
                </a:solidFill>
              </a:rPr>
              <a:t>αρχή του πολέμου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1234440" y="5074920"/>
            <a:ext cx="9738360" cy="896112"/>
          </a:xfrm>
          <a:prstGeom prst="roundRect">
            <a:avLst>
              <a:gd name="adj" fmla="val 8163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435608" y="5202936"/>
            <a:ext cx="9336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1435608" y="5468112"/>
            <a:ext cx="9336024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Γιατί η συνεχής υποχώρηση απέναντι σε έναν επιθετικό ηγέτη μπορεί τελικά να γίνει επικίνδυνη;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land_prep_assets/map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Σεπτεμβρίου 1939: Εισβολή στην Πολωνία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Αρχή του Β΄ Παγκοσμίου Πολέμου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85800" y="950976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FFFFFF">
              <a:alpha val="94000"/>
            </a:srgbClr>
          </a:solidFill>
          <a:ln w="1016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60120" y="1225296"/>
            <a:ext cx="4663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20" b="1" dirty="0">
                <a:solidFill>
                  <a:srgbClr val="7E2F2B"/>
                </a:solidFill>
              </a:rPr>
              <a:t>Η Γερμανία εισβάλλει στην Πολωνία.</a:t>
            </a:r>
            <a:endParaRPr lang="en-US" sz="2320" dirty="0"/>
          </a:p>
        </p:txBody>
      </p:sp>
      <p:sp>
        <p:nvSpPr>
          <p:cNvPr id="8" name="Text 5"/>
          <p:cNvSpPr/>
          <p:nvPr/>
        </p:nvSpPr>
        <p:spPr>
          <a:xfrm>
            <a:off x="960120" y="1792224"/>
            <a:ext cx="461772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80" dirty="0">
                <a:solidFill>
                  <a:srgbClr val="232323"/>
                </a:solidFill>
              </a:rPr>
              <a:t>Στις 3 Σεπτεμβρίου 1939, η Βρετανία και η Γαλλία κηρύσσουν πόλεμο στη Γερμανία.</a:t>
            </a:r>
            <a:endParaRPr lang="en-US" sz="1680" dirty="0"/>
          </a:p>
        </p:txBody>
      </p:sp>
      <p:sp>
        <p:nvSpPr>
          <p:cNvPr id="9" name="Shape 6"/>
          <p:cNvSpPr/>
          <p:nvPr/>
        </p:nvSpPr>
        <p:spPr>
          <a:xfrm>
            <a:off x="6675120" y="4681728"/>
            <a:ext cx="4663440" cy="1005840"/>
          </a:xfrm>
          <a:prstGeom prst="roundRect">
            <a:avLst>
              <a:gd name="adj" fmla="val 7273"/>
            </a:avLst>
          </a:prstGeom>
          <a:solidFill>
            <a:srgbClr val="17233A">
              <a:alpha val="95000"/>
            </a:srgbClr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76288" y="4809744"/>
            <a:ext cx="42611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6876288" y="5074920"/>
            <a:ext cx="4261104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Γιατί ένα γεγονός ανάμεσα σε δύο χώρες μπορεί να εξελιχθεί σε παγκόσμιο πόλεμο;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85800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EBDD"/>
                </a:solidFill>
              </a:rPr>
              <a:t>Παρακολουθώ και σημειώνω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13232" y="1325880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50" b="1" dirty="0">
                <a:solidFill>
                  <a:srgbClr val="C9A45D"/>
                </a:solidFill>
              </a:rPr>
              <a:t>Σύντομο βίντεο / απόσπασμα για την περίοδο 1918–1939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822960" y="2084832"/>
            <a:ext cx="10607040" cy="2971800"/>
          </a:xfrm>
          <a:prstGeom prst="roundRect">
            <a:avLst>
              <a:gd name="adj" fmla="val 2462"/>
            </a:avLst>
          </a:prstGeom>
          <a:solidFill>
            <a:srgbClr val="FFFFFF">
              <a:alpha val="97000"/>
            </a:srgbClr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2450592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17233A"/>
                </a:solidFill>
              </a:rPr>
              <a:t>Κατά τη διάρκεια του βίντεο κρατώ λέξεις-κλειδιά για: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1280160" y="3026664"/>
            <a:ext cx="320040" cy="320040"/>
          </a:xfrm>
          <a:prstGeom prst="ellipse">
            <a:avLst/>
          </a:prstGeom>
          <a:solidFill>
            <a:srgbClr val="B0443D"/>
          </a:solidFill>
          <a:ln w="12700">
            <a:solidFill>
              <a:srgbClr val="B0443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80160" y="3099816"/>
            <a:ext cx="3200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709928" y="2999232"/>
            <a:ext cx="9079992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Ποια προβλήματα αντιμετώπιζε η Γερμανία μετά το 1918;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1280160" y="3685032"/>
            <a:ext cx="320040" cy="320040"/>
          </a:xfrm>
          <a:prstGeom prst="ellipse">
            <a:avLst/>
          </a:prstGeom>
          <a:solidFill>
            <a:srgbClr val="B0443D"/>
          </a:solidFill>
          <a:ln w="12700">
            <a:solidFill>
              <a:srgbClr val="B0443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80160" y="3758184"/>
            <a:ext cx="3200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709928" y="3657600"/>
            <a:ext cx="9079992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Πώς αξιοποίησαν οι Ναζί την κρίση και τον φόβο;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1280160" y="4343400"/>
            <a:ext cx="320040" cy="320040"/>
          </a:xfrm>
          <a:prstGeom prst="ellipse">
            <a:avLst/>
          </a:prstGeom>
          <a:solidFill>
            <a:srgbClr val="B0443D"/>
          </a:solidFill>
          <a:ln w="12700">
            <a:solidFill>
              <a:srgbClr val="B0443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80160" y="4416552"/>
            <a:ext cx="3200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1709928" y="4315968"/>
            <a:ext cx="9079992" cy="34747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32323"/>
                </a:solidFill>
              </a:rPr>
              <a:t>Ποιο γεγονός οδήγησε στην έναρξη του Β΄ Παγκοσμίου Πολέμου;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41248" y="5833872"/>
            <a:ext cx="10561320" cy="0"/>
          </a:xfrm>
          <a:prstGeom prst="line">
            <a:avLst/>
          </a:prstGeom>
          <a:noFill/>
          <a:ln w="17780">
            <a:solidFill>
              <a:srgbClr val="C9A45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6099048"/>
            <a:ext cx="10378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dirty="0">
                <a:solidFill>
                  <a:srgbClr val="F5EBDD"/>
                </a:solidFill>
              </a:rPr>
              <a:t>Μετά το βίντεο: συζητάμε πρώτα προφορικά, χωρίς σωστές ή λάθος απαντήσεις.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 Β΄ Παγκόσμιος Πόλεμος σε έξι ημερομηνίες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1939–1945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85800" y="1078992"/>
            <a:ext cx="306324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7780">
            <a:solidFill>
              <a:srgbClr val="B0443D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129844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B0443D"/>
                </a:solidFill>
              </a:rPr>
              <a:t>1939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719072" y="1335024"/>
            <a:ext cx="173736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Εισβολή στην Πολωνία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Αρχή του πολέμου</a:t>
            </a:r>
            <a:endParaRPr lang="en-US" sz="1280" dirty="0"/>
          </a:p>
        </p:txBody>
      </p:sp>
      <p:sp>
        <p:nvSpPr>
          <p:cNvPr id="8" name="Shape 6"/>
          <p:cNvSpPr/>
          <p:nvPr/>
        </p:nvSpPr>
        <p:spPr>
          <a:xfrm>
            <a:off x="4343400" y="1078992"/>
            <a:ext cx="306324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7C9B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572000" y="129844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233A"/>
                </a:solidFill>
              </a:rPr>
              <a:t>1940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376672" y="1335024"/>
            <a:ext cx="173736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Η Γερμανία καταλαμβάνει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μεγάλο μέρος της Δυτικής Ευρώπης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8001000" y="1078992"/>
            <a:ext cx="306324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7C9B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229600" y="129844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233A"/>
                </a:solidFill>
              </a:rPr>
              <a:t>1941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9034272" y="1335024"/>
            <a:ext cx="173736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Επίθεση στη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Σοβιετική Ένωση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685800" y="3520440"/>
            <a:ext cx="306324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7C9B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914400" y="3739896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233A"/>
                </a:solidFill>
              </a:rPr>
              <a:t>1941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1719072" y="3776472"/>
            <a:ext cx="173736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Οι ΗΠΑ μπαίνουν στον πόλεμο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μετά το Περλ Χάρμπορ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4343400" y="3520440"/>
            <a:ext cx="306324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7C9B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572000" y="3739896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233A"/>
                </a:solidFill>
              </a:rPr>
              <a:t>1944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5376672" y="3776472"/>
            <a:ext cx="173736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Απόβαση των Συμμάχων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στη Νορμανδία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8001000" y="3520440"/>
            <a:ext cx="306324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D7C9B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229600" y="3739896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233A"/>
                </a:solidFill>
              </a:rPr>
              <a:t>1945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9034272" y="3776472"/>
            <a:ext cx="1737360" cy="6583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Ήττα της ναζιστικής Γερμανίας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232323"/>
                </a:solidFill>
              </a:rPr>
              <a:t>Τέλος του πολέμου στην Ευρώπη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1371600" y="5532120"/>
            <a:ext cx="9464040" cy="749808"/>
          </a:xfrm>
          <a:prstGeom prst="roundRect">
            <a:avLst>
              <a:gd name="adj" fmla="val 9756"/>
            </a:avLst>
          </a:prstGeom>
          <a:solidFill>
            <a:srgbClr val="17233A"/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572768" y="5660136"/>
            <a:ext cx="90617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572768" y="5925312"/>
            <a:ext cx="9061704" cy="246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FFFFFF"/>
                </a:solidFill>
              </a:rPr>
              <a:t>Ποια από αυτές τις ημερομηνίες φαίνεται πιο καθοριστική για την πορεία του πολέμου; Γιατί;</a:t>
            </a:r>
            <a:endParaRPr lang="en-US" sz="1620" dirty="0"/>
          </a:p>
        </p:txBody>
      </p:sp>
      <p:sp>
        <p:nvSpPr>
          <p:cNvPr id="26" name="Text 24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land_prep_assets/ruins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594360"/>
          </a:xfrm>
          <a:prstGeom prst="rect">
            <a:avLst/>
          </a:prstGeom>
          <a:solidFill>
            <a:srgbClr val="17233A"/>
          </a:solidFill>
          <a:ln w="12700">
            <a:solidFill>
              <a:srgbClr val="17233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02920" y="137160"/>
            <a:ext cx="9738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5EB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Ένας πόλεμος χωρίς προηγούμενο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0241280" y="164592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50" dirty="0">
                <a:solidFill>
                  <a:srgbClr val="D7C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Συνέπειες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85800" y="1069848"/>
            <a:ext cx="4983480" cy="4069080"/>
          </a:xfrm>
          <a:prstGeom prst="roundRect">
            <a:avLst>
              <a:gd name="adj" fmla="val 1798"/>
            </a:avLst>
          </a:prstGeom>
          <a:solidFill>
            <a:srgbClr val="FFFFFF">
              <a:alpha val="93000"/>
            </a:srgbClr>
          </a:solidFill>
          <a:ln w="1016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60120" y="1353312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233A"/>
                </a:solidFill>
              </a:rPr>
              <a:t>Τι αφήνει πίσω του ο πόλεμος;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87552" y="1938528"/>
            <a:ext cx="4251960" cy="1783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720" dirty="0">
                <a:solidFill>
                  <a:srgbClr val="232323"/>
                </a:solidFill>
              </a:rPr>
              <a:t>• δεκάδες εκατομμύρια νεκρούς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232323"/>
                </a:solidFill>
              </a:rPr>
              <a:t>• κατεστραμμένες πόλεις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232323"/>
                </a:solidFill>
              </a:rPr>
              <a:t>• εκατομμύρια εκτοπισμένους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232323"/>
                </a:solidFill>
              </a:rPr>
              <a:t>• βαθιά κοινωνικά τραύματα</a:t>
            </a:r>
            <a:endParaRPr lang="en-US" sz="1720" dirty="0"/>
          </a:p>
          <a:p>
            <a:pPr indent="0" marL="0">
              <a:buNone/>
            </a:pPr>
            <a:r>
              <a:rPr lang="en-US" sz="1720" dirty="0">
                <a:solidFill>
                  <a:srgbClr val="232323"/>
                </a:solidFill>
              </a:rPr>
              <a:t>• μια Ευρώπη που πρέπει να ξαναχτιστεί</a:t>
            </a:r>
            <a:endParaRPr lang="en-US" sz="1720" dirty="0"/>
          </a:p>
        </p:txBody>
      </p:sp>
      <p:sp>
        <p:nvSpPr>
          <p:cNvPr id="9" name="Shape 6"/>
          <p:cNvSpPr/>
          <p:nvPr/>
        </p:nvSpPr>
        <p:spPr>
          <a:xfrm>
            <a:off x="6355080" y="1133856"/>
            <a:ext cx="5010912" cy="1463040"/>
          </a:xfrm>
          <a:prstGeom prst="roundRect">
            <a:avLst>
              <a:gd name="adj" fmla="val 5000"/>
            </a:avLst>
          </a:prstGeom>
          <a:solidFill>
            <a:srgbClr val="17233A">
              <a:alpha val="95000"/>
            </a:srgbClr>
          </a:solidFill>
          <a:ln w="10160">
            <a:solidFill>
              <a:srgbClr val="17233A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4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656832" y="1444752"/>
            <a:ext cx="4407408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660" b="1" dirty="0">
                <a:solidFill>
                  <a:srgbClr val="FFFFFF"/>
                </a:solidFill>
              </a:rPr>
              <a:t>Την ίδια περίοδο, το ναζιστικό καθεστώς εφαρμόζει πολιτικές αποκλεισμού, δίωξης και μαζικής βίας.</a:t>
            </a:r>
            <a:endParaRPr lang="en-US" sz="1660" dirty="0"/>
          </a:p>
        </p:txBody>
      </p:sp>
      <p:sp>
        <p:nvSpPr>
          <p:cNvPr id="11" name="Shape 8"/>
          <p:cNvSpPr/>
          <p:nvPr/>
        </p:nvSpPr>
        <p:spPr>
          <a:xfrm>
            <a:off x="6355080" y="4864608"/>
            <a:ext cx="5010912" cy="841248"/>
          </a:xfrm>
          <a:prstGeom prst="roundRect">
            <a:avLst>
              <a:gd name="adj" fmla="val 8696"/>
            </a:avLst>
          </a:prstGeom>
          <a:solidFill>
            <a:srgbClr val="17233A">
              <a:alpha val="95000"/>
            </a:srgbClr>
          </a:solidFill>
          <a:ln w="10160">
            <a:solidFill>
              <a:srgbClr val="17233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56248" y="4992624"/>
            <a:ext cx="46085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A45D"/>
                </a:solidFill>
              </a:rPr>
              <a:t>Ερώτηση για συζήτηση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6556248" y="5257800"/>
            <a:ext cx="460857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FFFFFF"/>
                </a:solidFill>
              </a:rPr>
              <a:t>Πώς αλλάζει μια κοινωνία μετά από έναν τόσο καταστροφικό πόλεμο;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475488" y="6565392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837A70"/>
                </a:solidFill>
              </a:rPr>
              <a:t>Β΄ Λυκείου | Πολιτισμός – Ιστορικό πλαίσιο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67512"/>
            <a:ext cx="8412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5EBDD"/>
                </a:solidFill>
              </a:rPr>
              <a:t>Κλείσιμο – σκέφτομαι και απαντώ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13232" y="13258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9A45D"/>
                </a:solidFill>
              </a:rPr>
              <a:t>Από τον Α΄ στον Β΄ Παγκόσμιο Πόλεμο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960120" y="2066544"/>
            <a:ext cx="10195560" cy="758952"/>
          </a:xfrm>
          <a:prstGeom prst="roundRect">
            <a:avLst>
              <a:gd name="adj" fmla="val 9639"/>
            </a:avLst>
          </a:prstGeom>
          <a:solidFill>
            <a:srgbClr val="FFFFFF">
              <a:alpha val="96000"/>
            </a:srgbClr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2286000"/>
            <a:ext cx="9646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7233A"/>
                </a:solidFill>
              </a:rPr>
              <a:t>Ποιος παράγοντας σού φαίνεται πιο σημαντικός για την άνοδο του ναζισμού: η ήττα, η οικονομική κρίση, ο φόβος ή η προπαγάνδα;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960120" y="3182112"/>
            <a:ext cx="10195560" cy="758952"/>
          </a:xfrm>
          <a:prstGeom prst="roundRect">
            <a:avLst>
              <a:gd name="adj" fmla="val 9639"/>
            </a:avLst>
          </a:prstGeom>
          <a:solidFill>
            <a:srgbClr val="FFFFFF">
              <a:alpha val="96000"/>
            </a:srgbClr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34440" y="3401568"/>
            <a:ext cx="9646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7233A"/>
                </a:solidFill>
              </a:rPr>
              <a:t>Πότε η πολιτική αστάθεια γίνεται κίνδυνος για τη δημοκρατία;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960120" y="4297680"/>
            <a:ext cx="10195560" cy="758952"/>
          </a:xfrm>
          <a:prstGeom prst="roundRect">
            <a:avLst>
              <a:gd name="adj" fmla="val 9639"/>
            </a:avLst>
          </a:prstGeom>
          <a:solidFill>
            <a:srgbClr val="FFFFFF">
              <a:alpha val="96000"/>
            </a:srgbClr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34440" y="4517136"/>
            <a:ext cx="9646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7233A"/>
                </a:solidFill>
              </a:rPr>
              <a:t>Ποιο ερώτημα θέλεις να απαντηθεί στο επόμενο μάθημα;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49808" y="5870448"/>
            <a:ext cx="10698480" cy="0"/>
          </a:xfrm>
          <a:prstGeom prst="line">
            <a:avLst/>
          </a:prstGeom>
          <a:noFill/>
          <a:ln w="19050">
            <a:solidFill>
              <a:srgbClr val="C9A45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61447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F5EBDD"/>
                </a:solidFill>
              </a:rPr>
              <a:t>Επόμενο θέμα: Το Γ΄ Ράιχ – δικτατορία, προπαγάνδα και διώξεις</a:t>
            </a:r>
            <a:endParaRPr lang="en-US" sz="15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Από τον Α΄ στον Β΄ Παγκόσμιο Πόλεμο</dc:title>
  <dc:subject>Πολιτισμός - Ιστορικό πλαίσιο Β΄ Παγκοσμίου Πολέμου</dc:subject>
  <dc:creator>OpenAI</dc:creator>
  <cp:lastModifiedBy>OpenAI</cp:lastModifiedBy>
  <cp:revision>1</cp:revision>
  <dcterms:created xsi:type="dcterms:W3CDTF">2026-09-11T13:20:02Z</dcterms:created>
  <dcterms:modified xsi:type="dcterms:W3CDTF">2026-09-11T13:20:02Z</dcterms:modified>
</cp:coreProperties>
</file>