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E8E5BC-8768-4FF2-92E1-E5D9AB14F2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ΩΚΕΑΝΟΙ ΚΑΙ ΘΑΛΑΣΣΕΣ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BA058C1-B214-4ABA-BDCA-5AF4CCEB7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3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AFC721-CF37-4E0E-9DBD-C73A627D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3949"/>
            <a:ext cx="10364451" cy="722851"/>
          </a:xfrm>
        </p:spPr>
        <p:txBody>
          <a:bodyPr/>
          <a:lstStyle/>
          <a:p>
            <a:r>
              <a:rPr lang="el-GR" dirty="0" err="1"/>
              <a:t>Μορφεσ</a:t>
            </a:r>
            <a:r>
              <a:rPr lang="el-GR" dirty="0"/>
              <a:t> του </a:t>
            </a:r>
            <a:r>
              <a:rPr lang="el-GR" dirty="0" err="1"/>
              <a:t>βυθου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1AF41A-3385-47EE-904D-3A3E70F0C1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363826" cy="5350778"/>
          </a:xfrm>
        </p:spPr>
        <p:txBody>
          <a:bodyPr/>
          <a:lstStyle/>
          <a:p>
            <a:r>
              <a:rPr lang="el-GR" dirty="0" err="1"/>
              <a:t>Υφαλοκρηπιδα</a:t>
            </a:r>
            <a:r>
              <a:rPr lang="el-GR" dirty="0"/>
              <a:t>: </a:t>
            </a:r>
            <a:r>
              <a:rPr lang="el-GR" cap="none" dirty="0"/>
              <a:t>η θαλάσσια προέκταση της ξηράς που εκτείνεται με μικρή κλίση, μέχρι το βάθος των 150-200μ.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Έχει οικονομική σημασία, επειδή σχετίζεται με δραστηριότητες του ανθρώπου όπως αλιεία, άντληση πετρελαίου, τουρισμός</a:t>
            </a:r>
          </a:p>
          <a:p>
            <a:r>
              <a:rPr lang="el-GR" cap="none" dirty="0"/>
              <a:t>ΗΠΕΙΡΩΤΙΚΗ ΚΑΤΩΦΕΡΕΙΑ: αρχίζει από εκεί που σταματά η υφαλοκρηπίδα, φτάνει σε μεγάλα βάθη (συνήθως μεγαλύτερα των 1000μ) και είναι απότομη με μεγάλες κλίσεις.</a:t>
            </a:r>
            <a:endParaRPr lang="en-US" cap="none" dirty="0"/>
          </a:p>
        </p:txBody>
      </p:sp>
      <p:pic>
        <p:nvPicPr>
          <p:cNvPr id="9218" name="Picture 2" descr="ΠΟΔήΛΑΤΟ: Το υποθαλάσσιο ανάγλυφο">
            <a:extLst>
              <a:ext uri="{FF2B5EF4-FFF2-40B4-BE49-F238E27FC236}">
                <a16:creationId xmlns:a16="http://schemas.microsoft.com/office/drawing/2014/main" id="{B2A592F9-4323-409F-AF93-0AA3A072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85" y="3814471"/>
            <a:ext cx="6109982" cy="26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3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6A3DB-9F9A-430F-BABE-6CF1B5EE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9725"/>
            <a:ext cx="10364451" cy="671119"/>
          </a:xfrm>
        </p:spPr>
        <p:txBody>
          <a:bodyPr>
            <a:normAutofit/>
          </a:bodyPr>
          <a:lstStyle/>
          <a:p>
            <a:r>
              <a:rPr lang="el-GR" dirty="0" err="1"/>
              <a:t>Μορφεσ</a:t>
            </a:r>
            <a:r>
              <a:rPr lang="el-GR" dirty="0"/>
              <a:t> του </a:t>
            </a:r>
            <a:r>
              <a:rPr lang="el-GR" dirty="0" err="1"/>
              <a:t>βυθου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E04667-1FC0-4F40-BBB3-05364C892F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328" y="998289"/>
            <a:ext cx="10363826" cy="5649986"/>
          </a:xfrm>
        </p:spPr>
        <p:txBody>
          <a:bodyPr/>
          <a:lstStyle/>
          <a:p>
            <a:r>
              <a:rPr lang="el-GR" dirty="0" err="1"/>
              <a:t>Αβυσσικη</a:t>
            </a:r>
            <a:r>
              <a:rPr lang="el-GR" dirty="0"/>
              <a:t> </a:t>
            </a:r>
            <a:r>
              <a:rPr lang="el-GR" dirty="0" err="1"/>
              <a:t>πεδιαδα</a:t>
            </a:r>
            <a:r>
              <a:rPr lang="el-GR" dirty="0"/>
              <a:t>: </a:t>
            </a:r>
            <a:r>
              <a:rPr lang="el-GR" sz="1800" cap="none" dirty="0"/>
              <a:t>ο επίπεδος ωκεάνιος πυθμένας, εκτείνεται σε βάθη μεγαλύτερα των 4000μ.</a:t>
            </a:r>
          </a:p>
          <a:p>
            <a:r>
              <a:rPr lang="el-GR" sz="1800" cap="none" dirty="0"/>
              <a:t>ΜΕΣΟΩΚΕΑΝΙΕΣ ΡΑΧΕΣ: μικρά υψώματα που βρίσκονται στην </a:t>
            </a:r>
            <a:r>
              <a:rPr lang="el-GR" sz="1800" cap="none" dirty="0" err="1"/>
              <a:t>αβυσσική</a:t>
            </a:r>
            <a:r>
              <a:rPr lang="el-GR" sz="1800" cap="none" dirty="0"/>
              <a:t> πεδιάδα, στο μέσο των ωκεανών, το συνολικό τους μήκος είναι 6.500χλμ, σε όλους τους ωκεανούς. Δημιουργούνται όταν</a:t>
            </a:r>
            <a:r>
              <a:rPr lang="en-US" sz="1800" cap="none" dirty="0"/>
              <a:t> </a:t>
            </a:r>
            <a:r>
              <a:rPr lang="el-GR" sz="1800" cap="none" dirty="0"/>
              <a:t>δυο </a:t>
            </a:r>
            <a:r>
              <a:rPr lang="el-GR" sz="1800" cap="none" dirty="0" err="1"/>
              <a:t>λιθοσφαιρικές</a:t>
            </a:r>
            <a:r>
              <a:rPr lang="el-GR" sz="1800" cap="none" dirty="0"/>
              <a:t> πλάκες απομακρύνονται μεταξύ τους και το κενό γεμίζει με μάγμα. Το μάγμα ανεβαίνει και από την διαφορά θερμοκρασίας γίνεται στερεό.</a:t>
            </a:r>
          </a:p>
          <a:p>
            <a:r>
              <a:rPr lang="el-GR" sz="1800" cap="none" dirty="0"/>
              <a:t>ΤΑΦΡΟΣ: θαλάσσιο ρήγμα, μεγάλο βύθισμα με απότομες πλευρές.</a:t>
            </a:r>
          </a:p>
          <a:p>
            <a:r>
              <a:rPr lang="el-GR" sz="1800" cap="none" dirty="0"/>
              <a:t>ΥΠΟΘΑΛΑΣΣΙΑ ΟΡΗ: Βουνά, συνήθως ηφαιστειακής προέλευσης, πολλές φορές ξεπερνούν τα 1000μ ύψος</a:t>
            </a:r>
          </a:p>
          <a:p>
            <a:endParaRPr lang="el-GR" sz="1800" cap="none" dirty="0"/>
          </a:p>
          <a:p>
            <a:endParaRPr lang="el-GR" sz="1800" cap="none" dirty="0"/>
          </a:p>
          <a:p>
            <a:endParaRPr lang="el-GR" sz="1800" cap="none" dirty="0"/>
          </a:p>
          <a:p>
            <a:pPr marL="0" indent="0">
              <a:buNone/>
            </a:pPr>
            <a:endParaRPr lang="el-GR" sz="1800" cap="none" dirty="0"/>
          </a:p>
          <a:p>
            <a:endParaRPr lang="el-GR" sz="1800" cap="none" dirty="0"/>
          </a:p>
          <a:p>
            <a:endParaRPr lang="en-US" dirty="0"/>
          </a:p>
        </p:txBody>
      </p:sp>
      <p:pic>
        <p:nvPicPr>
          <p:cNvPr id="10244" name="Picture 4" descr="1.3. Ηφαιστειότητα σε περιβάλλον απόκλισης">
            <a:extLst>
              <a:ext uri="{FF2B5EF4-FFF2-40B4-BE49-F238E27FC236}">
                <a16:creationId xmlns:a16="http://schemas.microsoft.com/office/drawing/2014/main" id="{238B47F1-EF68-43B0-9D86-16F46858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14" y="4055946"/>
            <a:ext cx="3922327" cy="19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4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F7EA60-EAFB-4A15-9378-33F1AE88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00558"/>
          </a:xfrm>
        </p:spPr>
        <p:txBody>
          <a:bodyPr/>
          <a:lstStyle/>
          <a:p>
            <a:r>
              <a:rPr lang="el-GR" dirty="0" err="1"/>
              <a:t>Θαλασσια</a:t>
            </a:r>
            <a:r>
              <a:rPr lang="el-GR" dirty="0"/>
              <a:t> </a:t>
            </a:r>
            <a:r>
              <a:rPr lang="el-GR" dirty="0" err="1"/>
              <a:t>ορη</a:t>
            </a:r>
            <a:endParaRPr lang="en-US" dirty="0"/>
          </a:p>
        </p:txBody>
      </p:sp>
      <p:pic>
        <p:nvPicPr>
          <p:cNvPr id="11266" name="Picture 2" descr="Υποθαλάσσιο βουνό στη μέση του Ειρηνικού εντόπισαν Αμερικανοί ερευνητές |  GREEN | iefimerida.gr">
            <a:extLst>
              <a:ext uri="{FF2B5EF4-FFF2-40B4-BE49-F238E27FC236}">
                <a16:creationId xmlns:a16="http://schemas.microsoft.com/office/drawing/2014/main" id="{B68D9B91-7687-4F38-9B6C-89B75F397CF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35" y="2070334"/>
            <a:ext cx="3827040" cy="191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9883B11-465F-4AD3-A7E5-DA9CF73C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36" y="2448849"/>
            <a:ext cx="4527084" cy="28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9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13CBA9-AF10-4207-8633-BF0117C7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08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Under, υποθαλάσσιο εστιατόριο">
            <a:extLst>
              <a:ext uri="{FF2B5EF4-FFF2-40B4-BE49-F238E27FC236}">
                <a16:creationId xmlns:a16="http://schemas.microsoft.com/office/drawing/2014/main" id="{9874034B-4813-4A80-BE74-9B0B674062F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29" y="1166070"/>
            <a:ext cx="7336166" cy="48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A5FBAD-B97E-462E-8AFD-1FF86EF5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6837"/>
            <a:ext cx="10364451" cy="721453"/>
          </a:xfrm>
        </p:spPr>
        <p:txBody>
          <a:bodyPr/>
          <a:lstStyle/>
          <a:p>
            <a:r>
              <a:rPr lang="el-GR" dirty="0"/>
              <a:t>ΣΠΟΥΔΑΙΟΤΗΤΑ ΩΚΕΑΝΩΝ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906B36-85C2-47F6-9E03-B49C0F8797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98290"/>
            <a:ext cx="10363826" cy="5209563"/>
          </a:xfrm>
        </p:spPr>
        <p:txBody>
          <a:bodyPr/>
          <a:lstStyle/>
          <a:p>
            <a:r>
              <a:rPr lang="el-GR" dirty="0"/>
              <a:t>Ο</a:t>
            </a:r>
            <a:r>
              <a:rPr lang="el-GR" cap="none" dirty="0"/>
              <a:t>ι</a:t>
            </a:r>
            <a:r>
              <a:rPr lang="el-GR" dirty="0"/>
              <a:t> </a:t>
            </a:r>
            <a:r>
              <a:rPr lang="el-GR" cap="none" dirty="0"/>
              <a:t>ωκεανοί και οι θάλασσες αποτελούν τα </a:t>
            </a:r>
            <a:r>
              <a:rPr lang="el-GR" dirty="0"/>
              <a:t>¾ της επιφάνειας της γης </a:t>
            </a:r>
          </a:p>
          <a:p>
            <a:r>
              <a:rPr lang="el-GR" cap="none" dirty="0"/>
              <a:t>Έχουν μεγάλη αξία για τον πλανήτη διότι: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η μεγαλύτερη ποσότητα οξυγόνου της γης παράγεται από φυτοπλαγκτόν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το φυτοπλαγκτόν είναι η βάση της τροφικής αλυσίδας για τα θαλάσσια οικοσυστήματα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οι ωκεανοί είναι οι μεγαλύτεροι θερμοσυσσωρευτές στον πλανήτη, οπότε ρυθμίζουν την θερμοκρασία (το κλίμα). Αυτό οφείλεται στην ιδιότητα του νερού να ζεσταίνεται αργά και να χάνει αργά την θερμότητα του.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cap="none" dirty="0"/>
          </a:p>
        </p:txBody>
      </p:sp>
      <p:pic>
        <p:nvPicPr>
          <p:cNvPr id="2050" name="Picture 2" descr="ΕρευναΜειώνεται το φυτοπλαγκτόν στους ωκεανούς με μέσο ετήσιο ρυθμό 1% -  Ειδήσεις - νέα - Το Βήμα Online">
            <a:extLst>
              <a:ext uri="{FF2B5EF4-FFF2-40B4-BE49-F238E27FC236}">
                <a16:creationId xmlns:a16="http://schemas.microsoft.com/office/drawing/2014/main" id="{1FD3E127-7F53-4B37-9F49-1C5ED051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" y="4336111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ροβλήματα από το φυτοπλαγκτόν στο Θρακικό πέλαγος">
            <a:extLst>
              <a:ext uri="{FF2B5EF4-FFF2-40B4-BE49-F238E27FC236}">
                <a16:creationId xmlns:a16="http://schemas.microsoft.com/office/drawing/2014/main" id="{7239FAC8-7181-4B3E-87D4-0F11FC56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60" y="4336111"/>
            <a:ext cx="2935862" cy="18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Η παραλία που φωσφορίζει">
            <a:extLst>
              <a:ext uri="{FF2B5EF4-FFF2-40B4-BE49-F238E27FC236}">
                <a16:creationId xmlns:a16="http://schemas.microsoft.com/office/drawing/2014/main" id="{9108B4C0-0110-49BD-937E-7EEA510E0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80" y="4336111"/>
            <a:ext cx="2935862" cy="17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1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A7E4B4-F619-4B77-AF07-18A395D9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0727"/>
            <a:ext cx="10364451" cy="687897"/>
          </a:xfrm>
        </p:spPr>
        <p:txBody>
          <a:bodyPr/>
          <a:lstStyle/>
          <a:p>
            <a:r>
              <a:rPr lang="el-GR" dirty="0"/>
              <a:t>ΑΒΥΣΣΙΚΟΙ ΟΡΓΑΝΙΣΜΟΙ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DCA8A8-0DB0-43F7-B635-C6DBAA0233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157" y="1048624"/>
            <a:ext cx="10363826" cy="5629012"/>
          </a:xfrm>
        </p:spPr>
        <p:txBody>
          <a:bodyPr/>
          <a:lstStyle/>
          <a:p>
            <a:r>
              <a:rPr lang="el-GR" cap="none" dirty="0"/>
              <a:t>Ένα πλήθος οργανισμών ζει σε βάθη 200μ, ενώ στα μεγάλα βάθη (αβύσσους) ζουν σπάνια θαλάσσια είδη οργανισμών (</a:t>
            </a:r>
            <a:r>
              <a:rPr lang="el-GR" cap="none" dirty="0" err="1"/>
              <a:t>αβυσσικοί</a:t>
            </a:r>
            <a:r>
              <a:rPr lang="el-GR" cap="none" dirty="0"/>
              <a:t> οργανισμοί).</a:t>
            </a:r>
          </a:p>
          <a:p>
            <a:r>
              <a:rPr lang="el-GR" cap="none" dirty="0"/>
              <a:t>Οι </a:t>
            </a:r>
            <a:r>
              <a:rPr lang="el-GR" cap="none" dirty="0" err="1"/>
              <a:t>αβυσσικοί</a:t>
            </a:r>
            <a:r>
              <a:rPr lang="el-GR" cap="none" dirty="0"/>
              <a:t> οργανισμοί έχουν ιδιαίτερα χαρακτηριστικά για να επιβιώσουν στην άβυσσο όπως: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Ατροφικά μάτια ή έλλειψη ματιών (το φως φτάνει μέχρι τα 150μ βάθος)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Ανεπτυγμένη υφή, με μακριές κεραίες.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Πλακουτσωτό σώμα, λόγω της μεγάλης υδρολογικής πίεσης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cap="none" dirty="0"/>
              <a:t>Ορισμένα φωσφορίζουν, για να προσελκύουν τα ψάρια και να τα τρώνε</a:t>
            </a:r>
          </a:p>
          <a:p>
            <a:endParaRPr lang="en-US" cap="none" dirty="0"/>
          </a:p>
        </p:txBody>
      </p:sp>
      <p:pic>
        <p:nvPicPr>
          <p:cNvPr id="1026" name="Picture 2" descr="στρωµατώσεις, βυθοµετρική διαίρεση) ιακριτέςζώνεςµεβάσητηναπόστασηαπότην  ακτή(οριζόντιες - PDF ΔΩΡΕΑΝ Λήψη">
            <a:extLst>
              <a:ext uri="{FF2B5EF4-FFF2-40B4-BE49-F238E27FC236}">
                <a16:creationId xmlns:a16="http://schemas.microsoft.com/office/drawing/2014/main" id="{5C28DF86-5CA5-4B74-A854-7165406E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90" y="47322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ια βουτιά στον Ωκεανό">
            <a:extLst>
              <a:ext uri="{FF2B5EF4-FFF2-40B4-BE49-F238E27FC236}">
                <a16:creationId xmlns:a16="http://schemas.microsoft.com/office/drawing/2014/main" id="{405C5640-A67F-4C54-B753-100ABCB0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75" y="4887548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Τι είναι οι αβυσσαίοι οργανισμοί; Mea-Colpa Κάθε Μέρα Νέα Κόλπα Χρήσιμα">
            <a:extLst>
              <a:ext uri="{FF2B5EF4-FFF2-40B4-BE49-F238E27FC236}">
                <a16:creationId xmlns:a16="http://schemas.microsoft.com/office/drawing/2014/main" id="{B4806739-804F-416A-A9F8-62665296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32" y="4732220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8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87A39-5A27-4BA7-A914-5207CF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2"/>
          </a:xfrm>
        </p:spPr>
        <p:txBody>
          <a:bodyPr>
            <a:normAutofit fontScale="90000"/>
          </a:bodyPr>
          <a:lstStyle/>
          <a:p>
            <a:r>
              <a:rPr lang="el-GR" dirty="0"/>
              <a:t>ΩΚΕΑΝΟΙ ΚΑΙ ΘΑΛΑΣΣΕΣ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FAC735-6603-45FC-9942-3703CD238B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554" y="1066800"/>
            <a:ext cx="10363826" cy="4806891"/>
          </a:xfrm>
        </p:spPr>
        <p:txBody>
          <a:bodyPr>
            <a:normAutofit/>
          </a:bodyPr>
          <a:lstStyle/>
          <a:p>
            <a:r>
              <a:rPr lang="el-GR" sz="1800" cap="none" dirty="0"/>
              <a:t>Το μεγαλύτερο μέρος της Γης καλύπτεται από ωκεανούς (3/4).</a:t>
            </a:r>
          </a:p>
          <a:p>
            <a:r>
              <a:rPr lang="el-GR" sz="1800" cap="none" dirty="0"/>
              <a:t>Στο Βόρειο ημισφαίριο, το νερό καλύπτει το 60%, της επιφάνειας του</a:t>
            </a:r>
          </a:p>
          <a:p>
            <a:r>
              <a:rPr lang="el-GR" sz="1800" cap="none" dirty="0"/>
              <a:t>Στο Νότιο ημισφαίριο, το νερό καλύπτει το 80%, της επιφάνειας του</a:t>
            </a:r>
          </a:p>
          <a:p>
            <a:r>
              <a:rPr lang="el-GR" sz="1800" cap="none" dirty="0"/>
              <a:t>Στην πραγματικότητα, το νερό στον πλανήτη είναι μια ενιαία μάζα, «παγκόσμιος ωκεανός».</a:t>
            </a:r>
          </a:p>
          <a:p>
            <a:endParaRPr lang="el-GR" sz="1800" cap="none" dirty="0"/>
          </a:p>
          <a:p>
            <a:pPr marL="0" indent="0">
              <a:buNone/>
            </a:pPr>
            <a:r>
              <a:rPr lang="el-GR" sz="1800" cap="none" dirty="0"/>
              <a:t> </a:t>
            </a:r>
            <a:endParaRPr lang="en-US" sz="1800" cap="none" dirty="0"/>
          </a:p>
        </p:txBody>
      </p:sp>
      <p:pic>
        <p:nvPicPr>
          <p:cNvPr id="3076" name="Picture 4" descr="Γιατί θα αλλάξουν χρώμα οι ωκεανοί του πλανήτη; - CNN.gr">
            <a:extLst>
              <a:ext uri="{FF2B5EF4-FFF2-40B4-BE49-F238E27FC236}">
                <a16:creationId xmlns:a16="http://schemas.microsoft.com/office/drawing/2014/main" id="{BD4B1C79-3922-47DC-9A27-DBA55EBA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9" y="3429000"/>
            <a:ext cx="3857662" cy="21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Πώς πήραν οι 5 ωκεανοί το όνομά τους και ποιος ο ρόλος των Ελλήνων στην  ονομασία τους; | HuffPost Greece LIFE">
            <a:extLst>
              <a:ext uri="{FF2B5EF4-FFF2-40B4-BE49-F238E27FC236}">
                <a16:creationId xmlns:a16="http://schemas.microsoft.com/office/drawing/2014/main" id="{BFAD6DAE-04D8-49EF-BBC9-D3D6EA6D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60" y="3297568"/>
            <a:ext cx="5300621" cy="26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1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7DBEE2-120B-4F38-95BC-3B68434D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0833"/>
          </a:xfrm>
        </p:spPr>
        <p:txBody>
          <a:bodyPr/>
          <a:lstStyle/>
          <a:p>
            <a:r>
              <a:rPr lang="el-GR" dirty="0" err="1"/>
              <a:t>ωκεανοι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389E41-81BF-4307-9814-CDAC0C5A70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17" y="1602298"/>
            <a:ext cx="10626883" cy="4188902"/>
          </a:xfrm>
        </p:spPr>
        <p:txBody>
          <a:bodyPr/>
          <a:lstStyle/>
          <a:p>
            <a:r>
              <a:rPr lang="el-GR" sz="2000" cap="none" dirty="0"/>
              <a:t>Στην πραγματικότητα, το νερό στον πλανήτη είναι μια ενιαία μάζα, «παγκόσμιος ωκεανός».</a:t>
            </a:r>
          </a:p>
          <a:p>
            <a:r>
              <a:rPr lang="el-GR" sz="2000" cap="none" dirty="0"/>
              <a:t>Χωρίζουμε τον παγκόσμιο ωκεανό σε 5 μικρότερα τμήματα: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cap="none" dirty="0"/>
              <a:t>Ειρηνικό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cap="none" dirty="0"/>
              <a:t>Ατλαντικό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cap="none" dirty="0"/>
              <a:t>Ινδικό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cap="none" dirty="0"/>
              <a:t>Βόρειο Παγωμένο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cap="none" dirty="0"/>
              <a:t>Νότιο Παγωμένο</a:t>
            </a:r>
          </a:p>
          <a:p>
            <a:endParaRPr lang="en-US" dirty="0"/>
          </a:p>
        </p:txBody>
      </p:sp>
      <p:pic>
        <p:nvPicPr>
          <p:cNvPr id="4098" name="Picture 2" descr="Β8. ΩΚΕΑΝΟΙ ΚΑΙ ΘΑΛΑΣΣΕΣ | Δημοτικούλια!!!">
            <a:extLst>
              <a:ext uri="{FF2B5EF4-FFF2-40B4-BE49-F238E27FC236}">
                <a16:creationId xmlns:a16="http://schemas.microsoft.com/office/drawing/2014/main" id="{3D51EC5E-EE45-4847-87BB-02B4787B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28" y="2718205"/>
            <a:ext cx="4695038" cy="35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8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9E265E-8654-4863-9DC5-E4A9606B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4723"/>
          </a:xfrm>
        </p:spPr>
        <p:txBody>
          <a:bodyPr/>
          <a:lstStyle/>
          <a:p>
            <a:r>
              <a:rPr lang="el-GR" dirty="0"/>
              <a:t>ΕΙΡΗΝΙΚΟΣ- Ο ΜΕΓΑΛΥΤΕΡΟΣ ΩΚΕΑΝΟΣ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FEF1BC-8DC3-40D7-806E-3D79AA83A3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350" y="1562940"/>
            <a:ext cx="10568250" cy="4375618"/>
          </a:xfrm>
        </p:spPr>
        <p:txBody>
          <a:bodyPr/>
          <a:lstStyle/>
          <a:p>
            <a:r>
              <a:rPr lang="el-GR" cap="none" dirty="0"/>
              <a:t>Ο μεγαλύτερος ωκεανός σε έκταση και βάθος είναι ο Ειρηνικός</a:t>
            </a:r>
          </a:p>
          <a:p>
            <a:r>
              <a:rPr lang="el-GR" cap="none" dirty="0"/>
              <a:t>Σε έκταση είναι όσο όλοι οι υπόλοιποι ωκεανοί μαζί!</a:t>
            </a:r>
          </a:p>
          <a:p>
            <a:r>
              <a:rPr lang="el-GR" cap="none" dirty="0"/>
              <a:t>Το βαθύτερο σημείο του Ειρηνικού Ωκεανού είναι η τάφρος των Μαριανών ( φτάνει περίπου τα 11.000μ βάθος), στην οποία θα μπορούσαν άνετα να βυθιστούν τα </a:t>
            </a:r>
            <a:r>
              <a:rPr lang="el-GR" cap="none" dirty="0" err="1"/>
              <a:t>Ιμαλάϊα</a:t>
            </a:r>
            <a:r>
              <a:rPr lang="el-GR" cap="none" dirty="0"/>
              <a:t>!!!</a:t>
            </a:r>
          </a:p>
          <a:p>
            <a:endParaRPr lang="en-US" cap="none" dirty="0"/>
          </a:p>
        </p:txBody>
      </p:sp>
      <p:pic>
        <p:nvPicPr>
          <p:cNvPr id="5122" name="Picture 2" descr="Τάφρος των Μαριανών: Τι πραγματικά κρύβει στα νερά του το βαθύτερο σημείο  του πλανήτη;">
            <a:extLst>
              <a:ext uri="{FF2B5EF4-FFF2-40B4-BE49-F238E27FC236}">
                <a16:creationId xmlns:a16="http://schemas.microsoft.com/office/drawing/2014/main" id="{C172B54A-E21C-4B10-BECA-13CE3E9D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5" y="3429000"/>
            <a:ext cx="5017796" cy="27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Τι κρύβουν τα νερά στο βαθύτερο σημείο του πλανήτη; | Pentapostagma">
            <a:extLst>
              <a:ext uri="{FF2B5EF4-FFF2-40B4-BE49-F238E27FC236}">
                <a16:creationId xmlns:a16="http://schemas.microsoft.com/office/drawing/2014/main" id="{A19623FD-D62A-4960-AF9E-CB2A9204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24" y="3828465"/>
            <a:ext cx="3516822" cy="211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3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809DCC-9703-40FC-84BA-0F6C9367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3949"/>
            <a:ext cx="10364451" cy="721453"/>
          </a:xfrm>
        </p:spPr>
        <p:txBody>
          <a:bodyPr/>
          <a:lstStyle/>
          <a:p>
            <a:r>
              <a:rPr lang="el-GR" dirty="0"/>
              <a:t>ΞΕΡΑΤΕ ΟΤΙ ?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C5836E-2F1B-4F9A-A971-34EFBACF93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282" y="947739"/>
            <a:ext cx="10354318" cy="5729898"/>
          </a:xfrm>
        </p:spPr>
        <p:txBody>
          <a:bodyPr/>
          <a:lstStyle/>
          <a:p>
            <a:r>
              <a:rPr lang="el-GR" cap="none" dirty="0">
                <a:solidFill>
                  <a:srgbClr val="2F2E2E"/>
                </a:solidFill>
              </a:rPr>
              <a:t>Ο</a:t>
            </a:r>
            <a:r>
              <a:rPr lang="el-GR" b="0" i="0" cap="none" dirty="0">
                <a:solidFill>
                  <a:srgbClr val="2F2E2E"/>
                </a:solidFill>
                <a:effectLst/>
              </a:rPr>
              <a:t> άνθρωπος γνωρίζει περισσότερες πληροφορίες σχετικά με το διάστημα παρά για τους ωκεανούς, το 95% των ωκεανών παραμένει ανεξερεύνητο. </a:t>
            </a:r>
          </a:p>
          <a:p>
            <a:r>
              <a:rPr lang="el-GR" cap="none" dirty="0">
                <a:solidFill>
                  <a:srgbClr val="2F2E2E"/>
                </a:solidFill>
              </a:rPr>
              <a:t>Τ</a:t>
            </a:r>
            <a:r>
              <a:rPr lang="el-GR" b="0" i="0" cap="none" dirty="0">
                <a:solidFill>
                  <a:srgbClr val="2F2E2E"/>
                </a:solidFill>
                <a:effectLst/>
              </a:rPr>
              <a:t>ην σελήνη την έχουν επισκεφτεί δώδεκα άνθρωποι, ενώ την τάφρο των </a:t>
            </a:r>
            <a:r>
              <a:rPr lang="el-GR" cap="none" dirty="0">
                <a:solidFill>
                  <a:srgbClr val="2F2E2E"/>
                </a:solidFill>
              </a:rPr>
              <a:t>Μ</a:t>
            </a:r>
            <a:r>
              <a:rPr lang="el-GR" b="0" i="0" cap="none" dirty="0">
                <a:solidFill>
                  <a:srgbClr val="2F2E2E"/>
                </a:solidFill>
                <a:effectLst/>
              </a:rPr>
              <a:t>αριανών μόνο τρία άτομα </a:t>
            </a:r>
          </a:p>
          <a:p>
            <a:r>
              <a:rPr lang="el-GR" cap="none" dirty="0">
                <a:solidFill>
                  <a:srgbClr val="2F2E2E"/>
                </a:solidFill>
              </a:rPr>
              <a:t>Γ</a:t>
            </a:r>
            <a:r>
              <a:rPr lang="el-GR" b="0" i="0" cap="none" dirty="0">
                <a:solidFill>
                  <a:srgbClr val="2F2E2E"/>
                </a:solidFill>
                <a:effectLst/>
              </a:rPr>
              <a:t>ια να μπορέσεις να εξερευνήσεις και να ανακαλύψεις το τι υπάρχει στον πυθμένα της τάφρου των </a:t>
            </a:r>
            <a:r>
              <a:rPr lang="el-GR" cap="none" dirty="0">
                <a:solidFill>
                  <a:srgbClr val="2F2E2E"/>
                </a:solidFill>
              </a:rPr>
              <a:t>Μ</a:t>
            </a:r>
            <a:r>
              <a:rPr lang="el-GR" b="0" i="0" cap="none" dirty="0">
                <a:solidFill>
                  <a:srgbClr val="2F2E2E"/>
                </a:solidFill>
                <a:effectLst/>
              </a:rPr>
              <a:t>αριανών χρειάζονται εξελιγμένα μηχανήματα άκρως προσαρμοσμένα στο να αντέχουν τις τεράστιες πιέσεις του νερού…</a:t>
            </a:r>
          </a:p>
          <a:p>
            <a:endParaRPr lang="en-US" cap="none" dirty="0"/>
          </a:p>
        </p:txBody>
      </p:sp>
      <p:pic>
        <p:nvPicPr>
          <p:cNvPr id="6146" name="Picture 2" descr="marianatrench">
            <a:extLst>
              <a:ext uri="{FF2B5EF4-FFF2-40B4-BE49-F238E27FC236}">
                <a16:creationId xmlns:a16="http://schemas.microsoft.com/office/drawing/2014/main" id="{C031025A-D0B0-45ED-9CED-AA232DEF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1" y="3594465"/>
            <a:ext cx="3188368" cy="30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1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2D0B40-1CBD-4EDD-84EE-99352269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32778"/>
          </a:xfrm>
        </p:spPr>
        <p:txBody>
          <a:bodyPr/>
          <a:lstStyle/>
          <a:p>
            <a:r>
              <a:rPr lang="el-GR" dirty="0"/>
              <a:t>ΘΑΛΑΣΣΕΣ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065E73-39C7-4A86-BFFD-D08BFB7E06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937" y="1308682"/>
            <a:ext cx="10363826" cy="4415405"/>
          </a:xfrm>
        </p:spPr>
        <p:txBody>
          <a:bodyPr>
            <a:normAutofit/>
          </a:bodyPr>
          <a:lstStyle/>
          <a:p>
            <a:r>
              <a:rPr lang="el-GR" sz="1800" b="0" i="0" cap="none" dirty="0">
                <a:solidFill>
                  <a:srgbClr val="202122"/>
                </a:solidFill>
                <a:effectLst/>
              </a:rPr>
              <a:t>Οι θάλασσες, σχηματίζονται ανάμεσα σε νησιά ή σε μεγάλες εκτάσεις ξηράς.</a:t>
            </a:r>
          </a:p>
          <a:p>
            <a:r>
              <a:rPr lang="el-GR" sz="1800" cap="none" dirty="0">
                <a:solidFill>
                  <a:srgbClr val="202122"/>
                </a:solidFill>
              </a:rPr>
              <a:t>Στον Ατλαντικό ανήκουν : η Αρκτική, η Μεσόγειος, η Καραϊβική, η Βαλτική κ.α.</a:t>
            </a:r>
          </a:p>
          <a:p>
            <a:r>
              <a:rPr lang="el-GR" sz="1800" cap="none" dirty="0">
                <a:solidFill>
                  <a:srgbClr val="202122"/>
                </a:solidFill>
              </a:rPr>
              <a:t>Στον Ειρηνικό ανήκουν: η </a:t>
            </a:r>
            <a:r>
              <a:rPr lang="el-GR" sz="1800" cap="none" dirty="0" err="1">
                <a:solidFill>
                  <a:srgbClr val="202122"/>
                </a:solidFill>
              </a:rPr>
              <a:t>Βερρίγγειος</a:t>
            </a:r>
            <a:r>
              <a:rPr lang="el-GR" sz="1800" cap="none" dirty="0">
                <a:solidFill>
                  <a:srgbClr val="202122"/>
                </a:solidFill>
              </a:rPr>
              <a:t>, η Ιαπωνική, η Σινική, η θάλασσα των κοραλλιών κ.α.</a:t>
            </a:r>
          </a:p>
          <a:p>
            <a:r>
              <a:rPr lang="el-GR" sz="1800" cap="none" dirty="0">
                <a:solidFill>
                  <a:srgbClr val="202122"/>
                </a:solidFill>
              </a:rPr>
              <a:t>Στον Ινδικό ανήκουν: η Ερυθρά και η Αραβική</a:t>
            </a:r>
          </a:p>
          <a:p>
            <a:endParaRPr lang="el-GR" sz="1800" cap="none" dirty="0">
              <a:solidFill>
                <a:srgbClr val="202122"/>
              </a:solidFill>
            </a:endParaRPr>
          </a:p>
          <a:p>
            <a:endParaRPr lang="el-GR" sz="1800" cap="none" dirty="0">
              <a:solidFill>
                <a:srgbClr val="202122"/>
              </a:solidFill>
            </a:endParaRPr>
          </a:p>
        </p:txBody>
      </p:sp>
      <p:pic>
        <p:nvPicPr>
          <p:cNvPr id="7170" name="Picture 2" descr="Γαμήλιο ταξίδι στην Καραϊβική - The wedding experts">
            <a:extLst>
              <a:ext uri="{FF2B5EF4-FFF2-40B4-BE49-F238E27FC236}">
                <a16:creationId xmlns:a16="http://schemas.microsoft.com/office/drawing/2014/main" id="{62723C5A-769D-41C6-B51C-F4BA4619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7" y="34290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Ελαφόνησος: Η μαγεία του να ξυπνάς δίπλα στη θάλασσα | LiFO">
            <a:extLst>
              <a:ext uri="{FF2B5EF4-FFF2-40B4-BE49-F238E27FC236}">
                <a16:creationId xmlns:a16="http://schemas.microsoft.com/office/drawing/2014/main" id="{C4A00E6F-AA03-4D6F-B221-8DD9E49D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2" y="3443287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4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C9937E-949A-468B-B3F2-9AFE0E49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7171"/>
            <a:ext cx="10364451" cy="931179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μορφεσ</a:t>
            </a:r>
            <a:r>
              <a:rPr lang="el-GR" dirty="0"/>
              <a:t> του </a:t>
            </a:r>
            <a:r>
              <a:rPr lang="el-GR" dirty="0" err="1"/>
              <a:t>ωκεΑνου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1CB1B4-3044-424D-8C14-3DFB748CBE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07347"/>
            <a:ext cx="10363826" cy="5268285"/>
          </a:xfrm>
        </p:spPr>
        <p:txBody>
          <a:bodyPr/>
          <a:lstStyle/>
          <a:p>
            <a:r>
              <a:rPr lang="el-GR" cap="none" dirty="0"/>
              <a:t>Ο βυθός δεν είναι ομοιόμορφος</a:t>
            </a:r>
          </a:p>
          <a:p>
            <a:r>
              <a:rPr lang="el-GR" cap="none" dirty="0"/>
              <a:t>Έχει βουνά, λόφους, πεδιάδες και φαράγγια</a:t>
            </a:r>
          </a:p>
          <a:p>
            <a:r>
              <a:rPr lang="el-GR" cap="none" dirty="0"/>
              <a:t>Οι μορφές αυτές δημιουργούνται, είτε από διεργασίες που γίνονται στο εσωτερικό της Γης είτε από ιζήματα.</a:t>
            </a:r>
          </a:p>
          <a:p>
            <a:r>
              <a:rPr lang="el-GR" cap="none" dirty="0">
                <a:highlight>
                  <a:srgbClr val="FFFF00"/>
                </a:highlight>
              </a:rPr>
              <a:t>Ιζήματα</a:t>
            </a:r>
            <a:r>
              <a:rPr lang="el-GR" cap="none" dirty="0"/>
              <a:t> είναι τα υλικά που προέρχονται από την ξηρά και καταλήγουν στη θάλασσα με τις βροχές και τα ποτάμια.</a:t>
            </a:r>
          </a:p>
          <a:p>
            <a:endParaRPr lang="el-GR" cap="none" dirty="0"/>
          </a:p>
          <a:p>
            <a:endParaRPr lang="el-GR" cap="none" dirty="0"/>
          </a:p>
          <a:p>
            <a:pPr marL="0" indent="0">
              <a:buNone/>
            </a:pPr>
            <a:r>
              <a:rPr lang="el-GR" cap="none" dirty="0"/>
              <a:t>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04468229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Σταγονίδιο</Template>
  <TotalTime>140</TotalTime>
  <Words>660</Words>
  <Application>Microsoft Office PowerPoint</Application>
  <PresentationFormat>Ευρεία οθόνη</PresentationFormat>
  <Paragraphs>64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Tw Cen MT</vt:lpstr>
      <vt:lpstr>Wingdings</vt:lpstr>
      <vt:lpstr>Σταγονίδιο</vt:lpstr>
      <vt:lpstr>ΩΚΕΑΝΟΙ ΚΑΙ ΘΑΛΑΣΣΕΣ</vt:lpstr>
      <vt:lpstr>ΣΠΟΥΔΑΙΟΤΗΤΑ ΩΚΕΑΝΩΝ</vt:lpstr>
      <vt:lpstr>ΑΒΥΣΣΙΚΟΙ ΟΡΓΑΝΙΣΜΟΙ</vt:lpstr>
      <vt:lpstr>ΩΚΕΑΝΟΙ ΚΑΙ ΘΑΛΑΣΣΕΣ</vt:lpstr>
      <vt:lpstr>ωκεανοι</vt:lpstr>
      <vt:lpstr>ΕΙΡΗΝΙΚΟΣ- Ο ΜΕΓΑΛΥΤΕΡΟΣ ΩΚΕΑΝΟΣ</vt:lpstr>
      <vt:lpstr>ΞΕΡΑΤΕ ΟΤΙ ?</vt:lpstr>
      <vt:lpstr>ΘΑΛΑΣΣΕΣ</vt:lpstr>
      <vt:lpstr>Οι μορφεσ του ωκεΑνου</vt:lpstr>
      <vt:lpstr>Μορφεσ του βυθου</vt:lpstr>
      <vt:lpstr>Μορφεσ του βυθου</vt:lpstr>
      <vt:lpstr>Θαλασσια ορη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ΩΚΕΑΝΟΙ ΚΑΙ ΘΑΛΑΣΣΕΣ</dc:title>
  <dc:creator>agapi</dc:creator>
  <cp:lastModifiedBy>agapi</cp:lastModifiedBy>
  <cp:revision>20</cp:revision>
  <dcterms:created xsi:type="dcterms:W3CDTF">2021-02-27T16:13:47Z</dcterms:created>
  <dcterms:modified xsi:type="dcterms:W3CDTF">2021-03-11T15:17:15Z</dcterms:modified>
</cp:coreProperties>
</file>