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0" r:id="rId4"/>
    <p:sldId id="258" r:id="rId5"/>
    <p:sldId id="259" r:id="rId6"/>
    <p:sldId id="261" r:id="rId7"/>
    <p:sldId id="274" r:id="rId8"/>
    <p:sldId id="267" r:id="rId9"/>
    <p:sldId id="265" r:id="rId10"/>
    <p:sldId id="268" r:id="rId11"/>
    <p:sldId id="263" r:id="rId12"/>
    <p:sldId id="264" r:id="rId13"/>
    <p:sldId id="271" r:id="rId14"/>
    <p:sldId id="266" r:id="rId15"/>
    <p:sldId id="269" r:id="rId16"/>
    <p:sldId id="270" r:id="rId17"/>
    <p:sldId id="272"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231" autoAdjust="0"/>
    <p:restoredTop sz="94660"/>
  </p:normalViewPr>
  <p:slideViewPr>
    <p:cSldViewPr snapToGrid="0">
      <p:cViewPr varScale="1">
        <p:scale>
          <a:sx n="77" d="100"/>
          <a:sy n="77" d="100"/>
        </p:scale>
        <p:origin x="120" y="7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12/3/2020</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l-GR"/>
              <a:t>Κάντε κλικ για να επεξεργαστείτε τον τίτλο υποδείγματος</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l-GR"/>
              <a:t>Κάντε κλικ για να επεξεργαστείτε τον τίτλο υποδείγματος</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l-GR"/>
              <a:t>Στυλ κειμένου υποδείγματος</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l-GR"/>
              <a:t>Κάντε κλικ για να επεξεργαστείτε τον τίτλο υποδείγματος</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l-GR"/>
              <a:t>Στυλ κειμένου υποδείγματος</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l-GR"/>
              <a:t>Κάντε κλικ για να επεξεργαστείτε τον τίτλο υποδείγματος</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12/3/2020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l-GR"/>
              <a:t>Κάντε κλικ για να επεξεργαστείτε τον τίτλο υποδείγματος</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12/3/2020</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7BCCE8D-98AB-4C02-9E24-CBA783A51F53}"/>
              </a:ext>
            </a:extLst>
          </p:cNvPr>
          <p:cNvSpPr>
            <a:spLocks noGrp="1"/>
          </p:cNvSpPr>
          <p:nvPr>
            <p:ph type="ctrTitle"/>
          </p:nvPr>
        </p:nvSpPr>
        <p:spPr>
          <a:xfrm>
            <a:off x="3532803" y="1631398"/>
            <a:ext cx="8500533" cy="2641598"/>
          </a:xfrm>
        </p:spPr>
        <p:txBody>
          <a:bodyPr>
            <a:normAutofit fontScale="90000"/>
          </a:bodyPr>
          <a:lstStyle/>
          <a:p>
            <a:pPr algn="ctr"/>
            <a:r>
              <a:rPr lang="el-GR" dirty="0"/>
              <a:t>Β2.1 Η συνθεση της ατμοσφαιρασ, </a:t>
            </a:r>
            <a:br>
              <a:rPr lang="el-GR" dirty="0"/>
            </a:br>
            <a:r>
              <a:rPr lang="el-GR" dirty="0"/>
              <a:t>η θερμοκρασια, </a:t>
            </a:r>
            <a:br>
              <a:rPr lang="el-GR" dirty="0"/>
            </a:br>
            <a:r>
              <a:rPr lang="el-GR" dirty="0"/>
              <a:t>οι ανεμοι</a:t>
            </a:r>
            <a:endParaRPr lang="en-US" dirty="0"/>
          </a:p>
        </p:txBody>
      </p:sp>
      <p:sp>
        <p:nvSpPr>
          <p:cNvPr id="3" name="Υπότιτλος 2">
            <a:extLst>
              <a:ext uri="{FF2B5EF4-FFF2-40B4-BE49-F238E27FC236}">
                <a16:creationId xmlns:a16="http://schemas.microsoft.com/office/drawing/2014/main" id="{3B72C562-805A-4C62-B31B-9C153BD63EDF}"/>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9674602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782D7C8-61FD-40F0-8518-6A5FB14FDD1A}"/>
              </a:ext>
            </a:extLst>
          </p:cNvPr>
          <p:cNvSpPr>
            <a:spLocks noGrp="1"/>
          </p:cNvSpPr>
          <p:nvPr>
            <p:ph type="title"/>
          </p:nvPr>
        </p:nvSpPr>
        <p:spPr>
          <a:xfrm>
            <a:off x="685801" y="609600"/>
            <a:ext cx="10131425" cy="608415"/>
          </a:xfrm>
        </p:spPr>
        <p:txBody>
          <a:bodyPr>
            <a:normAutofit fontScale="90000"/>
          </a:bodyPr>
          <a:lstStyle/>
          <a:p>
            <a:pPr algn="ctr"/>
            <a:r>
              <a:rPr lang="el-GR" dirty="0"/>
              <a:t>ΙΟΝΟΣΦΑΙΡΑ</a:t>
            </a:r>
            <a:endParaRPr lang="en-US" dirty="0"/>
          </a:p>
        </p:txBody>
      </p:sp>
      <p:sp>
        <p:nvSpPr>
          <p:cNvPr id="7" name="Θέση περιεχομένου 6">
            <a:extLst>
              <a:ext uri="{FF2B5EF4-FFF2-40B4-BE49-F238E27FC236}">
                <a16:creationId xmlns:a16="http://schemas.microsoft.com/office/drawing/2014/main" id="{8CF2F30F-3F15-4297-81AF-007381B19E7D}"/>
              </a:ext>
            </a:extLst>
          </p:cNvPr>
          <p:cNvSpPr>
            <a:spLocks noGrp="1"/>
          </p:cNvSpPr>
          <p:nvPr>
            <p:ph sz="quarter" idx="4"/>
          </p:nvPr>
        </p:nvSpPr>
        <p:spPr>
          <a:xfrm>
            <a:off x="5749447" y="1916482"/>
            <a:ext cx="6209180" cy="3784978"/>
          </a:xfrm>
        </p:spPr>
        <p:txBody>
          <a:bodyPr>
            <a:normAutofit/>
          </a:bodyPr>
          <a:lstStyle/>
          <a:p>
            <a:r>
              <a:rPr lang="el-GR" dirty="0">
                <a:latin typeface="Times New Roman" panose="02020603050405020304" pitchFamily="18" charset="0"/>
                <a:cs typeface="Times New Roman" panose="02020603050405020304" pitchFamily="18" charset="0"/>
              </a:rPr>
              <a:t>Χαρακτηρίζεται από μεγάλο αριθμό ιόντων που φορτίζονται από την ηλιακή ακτινοβολία.</a:t>
            </a:r>
          </a:p>
          <a:p>
            <a:r>
              <a:rPr lang="el-GR" b="0" i="0" dirty="0">
                <a:effectLst/>
                <a:latin typeface="Times New Roman" panose="02020603050405020304" pitchFamily="18" charset="0"/>
                <a:cs typeface="Times New Roman" panose="02020603050405020304" pitchFamily="18" charset="0"/>
              </a:rPr>
              <a:t>Η ύπαρξη της ιονόσφαιρας μας επιτρέπει τη μετάδοση ραδιοφωνικών σημάτων σε μεγάλες αποστάσεις π.χ. ανάμεσα στην Αμερική και την Ελλάδα. Έτσι, το ραδιοφωνικό σήμα εκπέμπεται από την πηγή (το ραδιοφωνικό σταθμό που βρίσκεται στη </a:t>
            </a:r>
            <a:r>
              <a:rPr lang="el-GR" b="0" i="0" dirty="0" err="1">
                <a:effectLst/>
                <a:latin typeface="Times New Roman" panose="02020603050405020304" pitchFamily="18" charset="0"/>
                <a:cs typeface="Times New Roman" panose="02020603050405020304" pitchFamily="18" charset="0"/>
              </a:rPr>
              <a:t>Ν.Υόρκη</a:t>
            </a:r>
            <a:r>
              <a:rPr lang="el-GR" b="0" i="0" dirty="0">
                <a:effectLst/>
                <a:latin typeface="Times New Roman" panose="02020603050405020304" pitchFamily="18" charset="0"/>
                <a:cs typeface="Times New Roman" panose="02020603050405020304" pitchFamily="18" charset="0"/>
              </a:rPr>
              <a:t>), “χτυπάει” πάνω στα φορτισμένα σωματίδια της ιονόσφαιρας, αλλάζει διεύθυνση -όπως ένα μπαλάκι του τένις που χτυπάει πάνω στον τοίχο- και κατευθύνεται προς το δέκτη (στο ραδιόφωνό μας, που βρίσκεται μέσα στο δωμάτιό μας).</a:t>
            </a:r>
            <a:endParaRPr lang="el-GR" dirty="0">
              <a:latin typeface="Times New Roman" panose="02020603050405020304" pitchFamily="18" charset="0"/>
              <a:cs typeface="Times New Roman" panose="02020603050405020304" pitchFamily="18" charset="0"/>
            </a:endParaRPr>
          </a:p>
          <a:p>
            <a:endParaRPr lang="en-US" dirty="0"/>
          </a:p>
        </p:txBody>
      </p:sp>
      <p:pic>
        <p:nvPicPr>
          <p:cNvPr id="6148" name="Picture 4" descr="ΙΟΝΟΣΦΑΙΡΑ ΚΑΙ ΔΙΑΔΟΣΗ ΤΩΝ ΗΛΕΚΤΡΟΜΑΓΝΗΤΙΚΩΝ ΚΥΜΑΤΩΝ H/F – M/F">
            <a:extLst>
              <a:ext uri="{FF2B5EF4-FFF2-40B4-BE49-F238E27FC236}">
                <a16:creationId xmlns:a16="http://schemas.microsoft.com/office/drawing/2014/main" id="{1AAEC259-9AC9-4F49-8209-60185C328A7C}"/>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233373" y="1368327"/>
            <a:ext cx="5327006" cy="37849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54491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a:extLst>
              <a:ext uri="{FF2B5EF4-FFF2-40B4-BE49-F238E27FC236}">
                <a16:creationId xmlns:a16="http://schemas.microsoft.com/office/drawing/2014/main" id="{704ED792-3791-4F26-91F3-523E17E7FE3B}"/>
              </a:ext>
            </a:extLst>
          </p:cNvPr>
          <p:cNvSpPr>
            <a:spLocks noGrp="1"/>
          </p:cNvSpPr>
          <p:nvPr>
            <p:ph type="title"/>
          </p:nvPr>
        </p:nvSpPr>
        <p:spPr>
          <a:xfrm>
            <a:off x="551145" y="513567"/>
            <a:ext cx="10266081" cy="943711"/>
          </a:xfrm>
        </p:spPr>
        <p:txBody>
          <a:bodyPr>
            <a:normAutofit fontScale="90000"/>
          </a:bodyPr>
          <a:lstStyle/>
          <a:p>
            <a:r>
              <a:rPr lang="el-GR" dirty="0"/>
              <a:t>ΠΡΑΓΜΑΤΑ ΠΟΥ ΙΣΩς ΔΕΝ ΞΕΡΑΤΕ ΓΙΑ ΤΗΝ ΑΤΜΟΣΦΑΙΡΑ</a:t>
            </a:r>
            <a:endParaRPr lang="en-US" dirty="0"/>
          </a:p>
        </p:txBody>
      </p:sp>
      <p:sp>
        <p:nvSpPr>
          <p:cNvPr id="11" name="Θέση περιεχομένου 10">
            <a:extLst>
              <a:ext uri="{FF2B5EF4-FFF2-40B4-BE49-F238E27FC236}">
                <a16:creationId xmlns:a16="http://schemas.microsoft.com/office/drawing/2014/main" id="{33EE135F-ED65-4CDA-BD7F-3C8C5C0CEDAB}"/>
              </a:ext>
            </a:extLst>
          </p:cNvPr>
          <p:cNvSpPr>
            <a:spLocks noGrp="1"/>
          </p:cNvSpPr>
          <p:nvPr>
            <p:ph sz="half" idx="2"/>
          </p:nvPr>
        </p:nvSpPr>
        <p:spPr>
          <a:xfrm>
            <a:off x="685801" y="1691014"/>
            <a:ext cx="4261980" cy="1628383"/>
          </a:xfrm>
        </p:spPr>
        <p:txBody>
          <a:bodyPr/>
          <a:lstStyle/>
          <a:p>
            <a:r>
              <a:rPr lang="el-GR" dirty="0"/>
              <a:t>Στην κορυφή του Έβερεστ (8.805), η αναπνοή γίνεται πολύ δύσκολη, διότι η πυκνότητα της ατμόσφαιρας είναι τα 2/5 από ότι κοντά στην επιφάνεια της θάλασσας.</a:t>
            </a:r>
          </a:p>
          <a:p>
            <a:endParaRPr lang="el-GR" dirty="0"/>
          </a:p>
        </p:txBody>
      </p:sp>
      <p:pic>
        <p:nvPicPr>
          <p:cNvPr id="1026" name="Picture 2" descr="Έβερεστ: Το μακάβριο μποτιλιάρισμα των ορειβατών και το θαύμα του Νεπάλ |  Έθνος">
            <a:extLst>
              <a:ext uri="{FF2B5EF4-FFF2-40B4-BE49-F238E27FC236}">
                <a16:creationId xmlns:a16="http://schemas.microsoft.com/office/drawing/2014/main" id="{A180B375-DE71-41F6-A6E1-9F148C3FCD1B}"/>
              </a:ext>
            </a:extLst>
          </p:cNvPr>
          <p:cNvPicPr>
            <a:picLocks noGrp="1" noChangeAspect="1" noChangeArrowheads="1"/>
          </p:cNvPicPr>
          <p:nvPr>
            <p:ph sz="quarter" idx="4"/>
          </p:nvPr>
        </p:nvPicPr>
        <p:blipFill>
          <a:blip r:embed="rId2">
            <a:extLst>
              <a:ext uri="{28A0092B-C50C-407E-A947-70E740481C1C}">
                <a14:useLocalDpi xmlns:a14="http://schemas.microsoft.com/office/drawing/2010/main" val="0"/>
              </a:ext>
            </a:extLst>
          </a:blip>
          <a:stretch>
            <a:fillRect/>
          </a:stretch>
        </p:blipFill>
        <p:spPr bwMode="auto">
          <a:xfrm>
            <a:off x="4968567" y="1457278"/>
            <a:ext cx="5830495" cy="2851675"/>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Αέναη επΑνάσταση: Mount Everest: Ελληνική κατάκτηση (χρονικό και βίντεο)">
            <a:extLst>
              <a:ext uri="{FF2B5EF4-FFF2-40B4-BE49-F238E27FC236}">
                <a16:creationId xmlns:a16="http://schemas.microsoft.com/office/drawing/2014/main" id="{B3CD5ECD-9397-4CAD-B2C3-E22B2E5E26D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3311" y="3553133"/>
            <a:ext cx="3884470" cy="27496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30113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BF7368B-90CE-440B-93C5-D3D7450B87B2}"/>
              </a:ext>
            </a:extLst>
          </p:cNvPr>
          <p:cNvSpPr>
            <a:spLocks noGrp="1"/>
          </p:cNvSpPr>
          <p:nvPr>
            <p:ph type="title"/>
          </p:nvPr>
        </p:nvSpPr>
        <p:spPr/>
        <p:txBody>
          <a:bodyPr/>
          <a:lstStyle/>
          <a:p>
            <a:endParaRPr lang="en-US"/>
          </a:p>
        </p:txBody>
      </p:sp>
      <p:sp>
        <p:nvSpPr>
          <p:cNvPr id="4" name="Θέση περιεχομένου 3">
            <a:extLst>
              <a:ext uri="{FF2B5EF4-FFF2-40B4-BE49-F238E27FC236}">
                <a16:creationId xmlns:a16="http://schemas.microsoft.com/office/drawing/2014/main" id="{27CB877B-9452-4371-AE86-E8A9D897227B}"/>
              </a:ext>
            </a:extLst>
          </p:cNvPr>
          <p:cNvSpPr>
            <a:spLocks noGrp="1"/>
          </p:cNvSpPr>
          <p:nvPr>
            <p:ph sz="half" idx="2"/>
          </p:nvPr>
        </p:nvSpPr>
        <p:spPr>
          <a:xfrm>
            <a:off x="8730641" y="1039660"/>
            <a:ext cx="2880985" cy="3995803"/>
          </a:xfrm>
        </p:spPr>
        <p:txBody>
          <a:bodyPr>
            <a:normAutofit/>
          </a:bodyPr>
          <a:lstStyle/>
          <a:p>
            <a:r>
              <a:rPr lang="el-GR" sz="2000" dirty="0"/>
              <a:t>Το Βόρειο Σέλλας δημιουργείται από την ακτινοβολία την ακτινοβολία των  εκρήξεων του Ήλιου που παράγει ηλεκτρόνια. </a:t>
            </a:r>
          </a:p>
          <a:p>
            <a:r>
              <a:rPr lang="el-GR" sz="2000" dirty="0"/>
              <a:t>Τα ηλεκτρόνια αυτά βομβαρδίζουν τα υψηλά ατμοσφαιρικά στρώματα και τα χρωματίζουν.</a:t>
            </a:r>
          </a:p>
        </p:txBody>
      </p:sp>
      <p:pic>
        <p:nvPicPr>
          <p:cNvPr id="5122" name="Picture 2" descr="Η ΓΕΩΛΟΓΙΑ ΣΤΗ ΖΩΗ ΜΑΣ: ΒΌΡΕΙΟ ΣΈΛΑΣ: ΤΙ ΚΡΎΒΕΤΑΙ ΠΊΣΩ ΑΠΟ ΤΗ ΔΗΜΙΟΥΡΓΊΑ  ΤΟΥ?">
            <a:extLst>
              <a:ext uri="{FF2B5EF4-FFF2-40B4-BE49-F238E27FC236}">
                <a16:creationId xmlns:a16="http://schemas.microsoft.com/office/drawing/2014/main" id="{5B684824-0862-402E-A904-67E93B463DA1}"/>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94806" y="158780"/>
            <a:ext cx="5901193" cy="3304667"/>
          </a:xfrm>
          <a:prstGeom prst="rect">
            <a:avLst/>
          </a:prstGeom>
          <a:noFill/>
          <a:extLst>
            <a:ext uri="{909E8E84-426E-40DD-AFC4-6F175D3DCCD1}">
              <a14:hiddenFill xmlns:a14="http://schemas.microsoft.com/office/drawing/2010/main">
                <a:solidFill>
                  <a:srgbClr val="FFFFFF"/>
                </a:solidFill>
              </a14:hiddenFill>
            </a:ext>
          </a:extLst>
        </p:spPr>
      </p:pic>
      <p:pic>
        <p:nvPicPr>
          <p:cNvPr id="5126" name="Picture 6" descr="Πόσο πιθανό είναι να δεις το Βόρειο Σέλας με τα ίδια σου τα μάτια; -  Exodos24">
            <a:extLst>
              <a:ext uri="{FF2B5EF4-FFF2-40B4-BE49-F238E27FC236}">
                <a16:creationId xmlns:a16="http://schemas.microsoft.com/office/drawing/2014/main" id="{5AD20190-8B96-4B0C-A4A5-C73C7DFC2ED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1107" y="3288534"/>
            <a:ext cx="5901194" cy="33194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09901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Θέση περιεχομένου 5">
            <a:extLst>
              <a:ext uri="{FF2B5EF4-FFF2-40B4-BE49-F238E27FC236}">
                <a16:creationId xmlns:a16="http://schemas.microsoft.com/office/drawing/2014/main" id="{F7116F5E-C68E-4AA5-9BD0-661F5F404558}"/>
              </a:ext>
            </a:extLst>
          </p:cNvPr>
          <p:cNvSpPr>
            <a:spLocks noGrp="1"/>
          </p:cNvSpPr>
          <p:nvPr>
            <p:ph idx="1"/>
          </p:nvPr>
        </p:nvSpPr>
        <p:spPr>
          <a:xfrm>
            <a:off x="1966586" y="713984"/>
            <a:ext cx="6081568" cy="3845491"/>
          </a:xfrm>
        </p:spPr>
        <p:txBody>
          <a:bodyPr/>
          <a:lstStyle/>
          <a:p>
            <a:pPr marL="0" indent="0">
              <a:buNone/>
            </a:pPr>
            <a:endParaRPr lang="en-US" dirty="0"/>
          </a:p>
        </p:txBody>
      </p:sp>
    </p:spTree>
    <p:extLst>
      <p:ext uri="{BB962C8B-B14F-4D97-AF65-F5344CB8AC3E}">
        <p14:creationId xmlns:p14="http://schemas.microsoft.com/office/powerpoint/2010/main" val="33210214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9B91836-65DE-4E07-8CF1-9920C3AB3F7B}"/>
              </a:ext>
            </a:extLst>
          </p:cNvPr>
          <p:cNvSpPr>
            <a:spLocks noGrp="1"/>
          </p:cNvSpPr>
          <p:nvPr>
            <p:ph type="title"/>
          </p:nvPr>
        </p:nvSpPr>
        <p:spPr>
          <a:xfrm>
            <a:off x="1" y="609600"/>
            <a:ext cx="10817226" cy="855945"/>
          </a:xfrm>
        </p:spPr>
        <p:txBody>
          <a:bodyPr/>
          <a:lstStyle/>
          <a:p>
            <a:r>
              <a:rPr lang="el-GR" dirty="0"/>
              <a:t>ΟΥΡΑΝΙΟ ΤΟΞΟ</a:t>
            </a:r>
            <a:endParaRPr lang="en-US" dirty="0"/>
          </a:p>
        </p:txBody>
      </p:sp>
      <p:sp>
        <p:nvSpPr>
          <p:cNvPr id="3" name="Θέση περιεχομένου 2">
            <a:extLst>
              <a:ext uri="{FF2B5EF4-FFF2-40B4-BE49-F238E27FC236}">
                <a16:creationId xmlns:a16="http://schemas.microsoft.com/office/drawing/2014/main" id="{F44A9B1B-0FE7-4B61-9129-64740D1CB5E9}"/>
              </a:ext>
            </a:extLst>
          </p:cNvPr>
          <p:cNvSpPr>
            <a:spLocks noGrp="1"/>
          </p:cNvSpPr>
          <p:nvPr>
            <p:ph sz="half" idx="1"/>
          </p:nvPr>
        </p:nvSpPr>
        <p:spPr>
          <a:xfrm>
            <a:off x="342378" y="1678489"/>
            <a:ext cx="3315222" cy="4112712"/>
          </a:xfrm>
        </p:spPr>
        <p:txBody>
          <a:bodyPr>
            <a:normAutofit/>
          </a:bodyPr>
          <a:lstStyle/>
          <a:p>
            <a:r>
              <a:rPr lang="el-GR" sz="2000" b="0" i="0" dirty="0">
                <a:effectLst/>
                <a:latin typeface="Times New Roman" panose="02020603050405020304" pitchFamily="18" charset="0"/>
                <a:cs typeface="Times New Roman" panose="02020603050405020304" pitchFamily="18" charset="0"/>
              </a:rPr>
              <a:t>Κάθε </a:t>
            </a:r>
            <a:r>
              <a:rPr lang="el-GR" b="0" i="0" dirty="0">
                <a:effectLst/>
                <a:latin typeface="Times New Roman" panose="02020603050405020304" pitchFamily="18" charset="0"/>
                <a:cs typeface="Times New Roman" panose="02020603050405020304" pitchFamily="18" charset="0"/>
              </a:rPr>
              <a:t>σταγονίδιο</a:t>
            </a:r>
            <a:r>
              <a:rPr lang="en-US" b="0" i="0" dirty="0">
                <a:effectLst/>
                <a:latin typeface="Times New Roman" panose="02020603050405020304" pitchFamily="18" charset="0"/>
                <a:cs typeface="Times New Roman" panose="02020603050405020304" pitchFamily="18" charset="0"/>
              </a:rPr>
              <a:t> </a:t>
            </a:r>
            <a:r>
              <a:rPr lang="el-GR" b="0" i="0" dirty="0">
                <a:effectLst/>
                <a:latin typeface="Times New Roman" panose="02020603050405020304" pitchFamily="18" charset="0"/>
                <a:cs typeface="Times New Roman" panose="02020603050405020304" pitchFamily="18" charset="0"/>
              </a:rPr>
              <a:t>νερού στην ατμόσφαιρα,  λειτουργεί σαν ένα μικροσκοπικό πρίσμα που διαθλά και ανακλά το φως.</a:t>
            </a:r>
          </a:p>
          <a:p>
            <a:r>
              <a:rPr lang="el-GR" dirty="0">
                <a:latin typeface="Times New Roman" panose="02020603050405020304" pitchFamily="18" charset="0"/>
                <a:cs typeface="Times New Roman" panose="02020603050405020304" pitchFamily="18" charset="0"/>
              </a:rPr>
              <a:t>Α</a:t>
            </a:r>
            <a:r>
              <a:rPr lang="el-GR" b="0" i="0" dirty="0">
                <a:effectLst/>
                <a:latin typeface="Times New Roman" panose="02020603050405020304" pitchFamily="18" charset="0"/>
                <a:cs typeface="Times New Roman" panose="02020603050405020304" pitchFamily="18" charset="0"/>
              </a:rPr>
              <a:t>ποτέλεσμα </a:t>
            </a:r>
            <a:r>
              <a:rPr lang="el-GR" b="0" i="1" dirty="0">
                <a:effectLst/>
                <a:latin typeface="Times New Roman" panose="02020603050405020304" pitchFamily="18" charset="0"/>
                <a:cs typeface="Times New Roman" panose="02020603050405020304" pitchFamily="18" charset="0"/>
              </a:rPr>
              <a:t>εκατομμυρίων</a:t>
            </a:r>
            <a:r>
              <a:rPr lang="el-GR" b="0" i="0" dirty="0">
                <a:effectLst/>
                <a:latin typeface="Times New Roman" panose="02020603050405020304" pitchFamily="18" charset="0"/>
                <a:cs typeface="Times New Roman" panose="02020603050405020304" pitchFamily="18" charset="0"/>
              </a:rPr>
              <a:t> τέτοιων σταγονιδίων είναι ένα τόξο από χρώματα.</a:t>
            </a:r>
            <a:r>
              <a:rPr lang="el-GR"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pic>
        <p:nvPicPr>
          <p:cNvPr id="4100" name="Picture 4" descr="Αφίσα - Ουράνιο Τόξο | Public">
            <a:extLst>
              <a:ext uri="{FF2B5EF4-FFF2-40B4-BE49-F238E27FC236}">
                <a16:creationId xmlns:a16="http://schemas.microsoft.com/office/drawing/2014/main" id="{B19CD64B-B2CB-46C0-A9F0-51B43473603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05452" y="474163"/>
            <a:ext cx="7944170" cy="56767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48622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05380E4-DD70-4E3A-9578-D954675302E6}"/>
              </a:ext>
            </a:extLst>
          </p:cNvPr>
          <p:cNvSpPr>
            <a:spLocks noGrp="1"/>
          </p:cNvSpPr>
          <p:nvPr>
            <p:ph type="title"/>
          </p:nvPr>
        </p:nvSpPr>
        <p:spPr/>
        <p:txBody>
          <a:bodyPr/>
          <a:lstStyle/>
          <a:p>
            <a:r>
              <a:rPr lang="el-GR" dirty="0"/>
              <a:t>Η θερμοκρασια του αερα</a:t>
            </a:r>
            <a:endParaRPr lang="en-US" dirty="0"/>
          </a:p>
        </p:txBody>
      </p:sp>
      <p:sp>
        <p:nvSpPr>
          <p:cNvPr id="6" name="Θέση περιεχομένου 5">
            <a:extLst>
              <a:ext uri="{FF2B5EF4-FFF2-40B4-BE49-F238E27FC236}">
                <a16:creationId xmlns:a16="http://schemas.microsoft.com/office/drawing/2014/main" id="{BC62F71A-8CBC-4231-B47E-4242D2832A5F}"/>
              </a:ext>
            </a:extLst>
          </p:cNvPr>
          <p:cNvSpPr>
            <a:spLocks noGrp="1"/>
          </p:cNvSpPr>
          <p:nvPr>
            <p:ph sz="half" idx="1"/>
          </p:nvPr>
        </p:nvSpPr>
        <p:spPr>
          <a:xfrm>
            <a:off x="425885" y="1766170"/>
            <a:ext cx="5255251" cy="4025031"/>
          </a:xfrm>
        </p:spPr>
        <p:txBody>
          <a:bodyPr/>
          <a:lstStyle/>
          <a:p>
            <a:r>
              <a:rPr lang="el-GR" dirty="0"/>
              <a:t>Η θερμοκρασία του αέρα εξαρτάται από: </a:t>
            </a:r>
          </a:p>
          <a:p>
            <a:pPr>
              <a:buFont typeface="Wingdings" panose="05000000000000000000" pitchFamily="2" charset="2"/>
              <a:buChar char="q"/>
            </a:pPr>
            <a:r>
              <a:rPr lang="el-GR" dirty="0"/>
              <a:t>Το υψόμετρο : ο αέρας είναι πιο ψυχρός όσο ανεβαίνουμε</a:t>
            </a:r>
          </a:p>
          <a:p>
            <a:pPr>
              <a:buFont typeface="Wingdings" panose="05000000000000000000" pitchFamily="2" charset="2"/>
              <a:buChar char="q"/>
            </a:pPr>
            <a:r>
              <a:rPr lang="el-GR" dirty="0"/>
              <a:t>Την απόσταση ενός τόπου από τον Ισημερινό  (γεωγραφικό πλάτος): Κοντά στον Ισημερινό είναι πιο θερμός, ενώ κοντά στους πόλους ο αέρας είναι ψυχρός.</a:t>
            </a:r>
          </a:p>
          <a:p>
            <a:pPr>
              <a:buFont typeface="Wingdings" panose="05000000000000000000" pitchFamily="2" charset="2"/>
              <a:buChar char="q"/>
            </a:pPr>
            <a:r>
              <a:rPr lang="el-GR" dirty="0"/>
              <a:t>Την απόσταση ενός τόπου από την θάλασσα: η ξηρά ζεσταίνεται και ψύχεται απότομα διότι δεν συγκρατεί την θερμότητα, ενώ η θερμοκρασία της θάλασσας δεν μεταβάλλεται τόσο γρήγορα.</a:t>
            </a:r>
            <a:endParaRPr lang="en-US" dirty="0"/>
          </a:p>
        </p:txBody>
      </p:sp>
      <p:pic>
        <p:nvPicPr>
          <p:cNvPr id="1026" name="Picture 2" descr="Ο καιρός το Δεκαπενταύγουστο στην Κρήτη: Έως 39°C η θερμοκρασία – Προσοχή  στους ανέμους - Κρήτη - Νέα Κρήτη">
            <a:extLst>
              <a:ext uri="{FF2B5EF4-FFF2-40B4-BE49-F238E27FC236}">
                <a16:creationId xmlns:a16="http://schemas.microsoft.com/office/drawing/2014/main" id="{7B14033E-6170-4A87-BE42-C13AD0789029}"/>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869591" y="1929008"/>
            <a:ext cx="5843752" cy="34622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64537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C6C9358-356D-47DE-82B2-61F5FB020BCB}"/>
              </a:ext>
            </a:extLst>
          </p:cNvPr>
          <p:cNvSpPr>
            <a:spLocks noGrp="1"/>
          </p:cNvSpPr>
          <p:nvPr>
            <p:ph type="title"/>
          </p:nvPr>
        </p:nvSpPr>
        <p:spPr/>
        <p:txBody>
          <a:bodyPr/>
          <a:lstStyle/>
          <a:p>
            <a:r>
              <a:rPr lang="el-GR" dirty="0"/>
              <a:t>Οι </a:t>
            </a:r>
            <a:r>
              <a:rPr lang="el-GR"/>
              <a:t>ανεμοι</a:t>
            </a:r>
            <a:endParaRPr lang="en-US"/>
          </a:p>
        </p:txBody>
      </p:sp>
      <p:sp>
        <p:nvSpPr>
          <p:cNvPr id="3" name="Θέση περιεχομένου 2">
            <a:extLst>
              <a:ext uri="{FF2B5EF4-FFF2-40B4-BE49-F238E27FC236}">
                <a16:creationId xmlns:a16="http://schemas.microsoft.com/office/drawing/2014/main" id="{7353220F-D044-430A-B6B4-E487D015EC90}"/>
              </a:ext>
            </a:extLst>
          </p:cNvPr>
          <p:cNvSpPr>
            <a:spLocks noGrp="1"/>
          </p:cNvSpPr>
          <p:nvPr>
            <p:ph sz="half" idx="1"/>
          </p:nvPr>
        </p:nvSpPr>
        <p:spPr/>
        <p:txBody>
          <a:bodyPr/>
          <a:lstStyle/>
          <a:p>
            <a:pPr>
              <a:buFont typeface="Wingdings" panose="05000000000000000000" pitchFamily="2" charset="2"/>
              <a:buChar char="v"/>
            </a:pPr>
            <a:r>
              <a:rPr lang="el-GR" dirty="0"/>
              <a:t>Οι άνεμοι εξαρτώνται από την θερμοκρασία που επικρατεί σε διαφορετικά σημεία της επιφάνειας της Γης</a:t>
            </a:r>
          </a:p>
          <a:p>
            <a:pPr>
              <a:buFont typeface="Wingdings" panose="05000000000000000000" pitchFamily="2" charset="2"/>
              <a:buChar char="v"/>
            </a:pPr>
            <a:r>
              <a:rPr lang="el-GR" dirty="0"/>
              <a:t>Οι διαφορές της θερμοκρασίας δημιουργούν</a:t>
            </a:r>
            <a:endParaRPr lang="en-US" dirty="0"/>
          </a:p>
          <a:p>
            <a:pPr marL="0" indent="0">
              <a:buNone/>
            </a:pPr>
            <a:r>
              <a:rPr lang="el-GR" dirty="0"/>
              <a:t>     πλάγιες και κάθετες κινήσεις του αέρα.</a:t>
            </a:r>
          </a:p>
          <a:p>
            <a:pPr>
              <a:buFont typeface="Wingdings" panose="05000000000000000000" pitchFamily="2" charset="2"/>
              <a:buChar char="v"/>
            </a:pPr>
            <a:r>
              <a:rPr lang="el-GR" dirty="0"/>
              <a:t>Αυτό συμβαίνει διότι ο αέρας όταν θερμαίνεται ανεβαίνει ψηλά και ο ψυχρός αέρας καταλαμβάνει την θέση του.</a:t>
            </a:r>
          </a:p>
          <a:p>
            <a:pPr marL="0" indent="0">
              <a:buNone/>
            </a:pPr>
            <a:endParaRPr lang="en-US" dirty="0"/>
          </a:p>
        </p:txBody>
      </p:sp>
      <p:pic>
        <p:nvPicPr>
          <p:cNvPr id="1026" name="Picture 2" descr="Β2.1 H σύνθεση της ατμόσφαιρας, η θερμοκρασία, οι άνεμοι">
            <a:extLst>
              <a:ext uri="{FF2B5EF4-FFF2-40B4-BE49-F238E27FC236}">
                <a16:creationId xmlns:a16="http://schemas.microsoft.com/office/drawing/2014/main" id="{98E03523-D11E-4FE9-85FF-91FDBE0D9DCE}"/>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096000" y="997907"/>
            <a:ext cx="4621341" cy="46008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47337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01475D1-ABA7-4A18-9475-42EF4FB17BDF}"/>
              </a:ext>
            </a:extLst>
          </p:cNvPr>
          <p:cNvSpPr>
            <a:spLocks noGrp="1"/>
          </p:cNvSpPr>
          <p:nvPr>
            <p:ph type="title"/>
          </p:nvPr>
        </p:nvSpPr>
        <p:spPr/>
        <p:txBody>
          <a:bodyPr/>
          <a:lstStyle/>
          <a:p>
            <a:endParaRPr lang="en-US"/>
          </a:p>
        </p:txBody>
      </p:sp>
      <p:sp>
        <p:nvSpPr>
          <p:cNvPr id="4" name="Θέση περιεχομένου 3">
            <a:extLst>
              <a:ext uri="{FF2B5EF4-FFF2-40B4-BE49-F238E27FC236}">
                <a16:creationId xmlns:a16="http://schemas.microsoft.com/office/drawing/2014/main" id="{DCB9E60B-1058-4E7D-A27F-C0F4A0F45829}"/>
              </a:ext>
            </a:extLst>
          </p:cNvPr>
          <p:cNvSpPr>
            <a:spLocks noGrp="1"/>
          </p:cNvSpPr>
          <p:nvPr>
            <p:ph sz="half" idx="2"/>
          </p:nvPr>
        </p:nvSpPr>
        <p:spPr/>
        <p:txBody>
          <a:bodyPr/>
          <a:lstStyle/>
          <a:p>
            <a:endParaRPr lang="en-US"/>
          </a:p>
        </p:txBody>
      </p:sp>
      <p:pic>
        <p:nvPicPr>
          <p:cNvPr id="2054" name="Picture 6" descr="Κεφάλαιο 4">
            <a:extLst>
              <a:ext uri="{FF2B5EF4-FFF2-40B4-BE49-F238E27FC236}">
                <a16:creationId xmlns:a16="http://schemas.microsoft.com/office/drawing/2014/main" id="{3FD2133D-1B5B-413E-9DE7-8D3F4C977125}"/>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876184" y="2267211"/>
            <a:ext cx="5910830" cy="29276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95804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12FE512-D992-4B7F-A290-28A4704650FC}"/>
              </a:ext>
            </a:extLst>
          </p:cNvPr>
          <p:cNvSpPr>
            <a:spLocks noGrp="1"/>
          </p:cNvSpPr>
          <p:nvPr>
            <p:ph type="title"/>
          </p:nvPr>
        </p:nvSpPr>
        <p:spPr/>
        <p:txBody>
          <a:bodyPr/>
          <a:lstStyle/>
          <a:p>
            <a:endParaRPr lang="en-US"/>
          </a:p>
        </p:txBody>
      </p:sp>
      <p:pic>
        <p:nvPicPr>
          <p:cNvPr id="3074" name="Picture 2" descr="Β2.1 H σύνθεση της ατμόσφαιρας, η θερμοκρασία, οι άνεμοι">
            <a:extLst>
              <a:ext uri="{FF2B5EF4-FFF2-40B4-BE49-F238E27FC236}">
                <a16:creationId xmlns:a16="http://schemas.microsoft.com/office/drawing/2014/main" id="{F7DDE326-A1B3-4942-BF31-00CDA4ADBF5A}"/>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761751" y="2279737"/>
            <a:ext cx="4636726" cy="3795385"/>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ΑΝΕΜΟΙ">
            <a:extLst>
              <a:ext uri="{FF2B5EF4-FFF2-40B4-BE49-F238E27FC236}">
                <a16:creationId xmlns:a16="http://schemas.microsoft.com/office/drawing/2014/main" id="{728E73B3-3696-461F-AAC5-FDBF5810F43A}"/>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5794523" y="2430049"/>
            <a:ext cx="5022703" cy="34916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4603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8762B57-1229-4BDD-A540-D489AFED57EE}"/>
              </a:ext>
            </a:extLst>
          </p:cNvPr>
          <p:cNvSpPr>
            <a:spLocks noGrp="1"/>
          </p:cNvSpPr>
          <p:nvPr>
            <p:ph type="title"/>
          </p:nvPr>
        </p:nvSpPr>
        <p:spPr>
          <a:xfrm>
            <a:off x="685801" y="609601"/>
            <a:ext cx="10131425" cy="558799"/>
          </a:xfrm>
        </p:spPr>
        <p:txBody>
          <a:bodyPr>
            <a:normAutofit fontScale="90000"/>
          </a:bodyPr>
          <a:lstStyle/>
          <a:p>
            <a:r>
              <a:rPr lang="el-GR" dirty="0"/>
              <a:t>Η ατμοσφαιρα</a:t>
            </a:r>
            <a:endParaRPr lang="en-US" dirty="0"/>
          </a:p>
        </p:txBody>
      </p:sp>
      <p:sp>
        <p:nvSpPr>
          <p:cNvPr id="7" name="Θέση περιεχομένου 6">
            <a:extLst>
              <a:ext uri="{FF2B5EF4-FFF2-40B4-BE49-F238E27FC236}">
                <a16:creationId xmlns:a16="http://schemas.microsoft.com/office/drawing/2014/main" id="{6824F279-AEE4-4E8A-AC43-CFEC4D5E5BA6}"/>
              </a:ext>
            </a:extLst>
          </p:cNvPr>
          <p:cNvSpPr>
            <a:spLocks noGrp="1"/>
          </p:cNvSpPr>
          <p:nvPr>
            <p:ph sz="half" idx="2"/>
          </p:nvPr>
        </p:nvSpPr>
        <p:spPr>
          <a:xfrm>
            <a:off x="684210" y="1168400"/>
            <a:ext cx="4996923" cy="5460999"/>
          </a:xfrm>
        </p:spPr>
        <p:txBody>
          <a:bodyPr>
            <a:noAutofit/>
          </a:bodyPr>
          <a:lstStyle/>
          <a:p>
            <a:r>
              <a:rPr lang="el-GR" sz="2000" dirty="0">
                <a:latin typeface="Times New Roman" panose="02020603050405020304" pitchFamily="18" charset="0"/>
                <a:cs typeface="Times New Roman" panose="02020603050405020304" pitchFamily="18" charset="0"/>
              </a:rPr>
              <a:t>Η ατμόσφαιρα είναι η αέρια «ασπίδα» της Γης. </a:t>
            </a:r>
          </a:p>
          <a:p>
            <a:r>
              <a:rPr lang="el-GR" sz="2000" dirty="0">
                <a:latin typeface="Times New Roman" panose="02020603050405020304" pitchFamily="18" charset="0"/>
                <a:cs typeface="Times New Roman" panose="02020603050405020304" pitchFamily="18" charset="0"/>
              </a:rPr>
              <a:t>Συγκρατείται από την έλξη της βαρύτητας της Γης.</a:t>
            </a:r>
          </a:p>
          <a:p>
            <a:r>
              <a:rPr lang="el-GR" sz="2000" dirty="0">
                <a:latin typeface="Times New Roman" panose="02020603050405020304" pitchFamily="18" charset="0"/>
                <a:cs typeface="Times New Roman" panose="02020603050405020304" pitchFamily="18" charset="0"/>
              </a:rPr>
              <a:t>Αποτελεί ένα σώμα με την Γη και την ακολουθεί σε όλες τις κινήσεις.</a:t>
            </a:r>
          </a:p>
          <a:p>
            <a:r>
              <a:rPr lang="el-GR" sz="2000" dirty="0">
                <a:latin typeface="Times New Roman" panose="02020603050405020304" pitchFamily="18" charset="0"/>
                <a:cs typeface="Times New Roman" panose="02020603050405020304" pitchFamily="18" charset="0"/>
              </a:rPr>
              <a:t>Το μίγμα αερίων είναι άχρωμο, άοσμο και άγευστο.</a:t>
            </a:r>
          </a:p>
          <a:p>
            <a:r>
              <a:rPr lang="el-GR" sz="2000" dirty="0">
                <a:latin typeface="Times New Roman" panose="02020603050405020304" pitchFamily="18" charset="0"/>
                <a:cs typeface="Times New Roman" panose="02020603050405020304" pitchFamily="18" charset="0"/>
              </a:rPr>
              <a:t>Είναι αισθητός σε εμάς μόνο όταν είναι σε κίνηση (άνεμος).</a:t>
            </a:r>
          </a:p>
          <a:p>
            <a:r>
              <a:rPr lang="el-GR" sz="2000" dirty="0">
                <a:latin typeface="Times New Roman" panose="02020603050405020304" pitchFamily="18" charset="0"/>
                <a:cs typeface="Times New Roman" panose="02020603050405020304" pitchFamily="18" charset="0"/>
              </a:rPr>
              <a:t>Αποτελείται κατά 78% από άζωτο</a:t>
            </a:r>
            <a:r>
              <a:rPr lang="en-US" sz="2000" dirty="0">
                <a:latin typeface="Times New Roman" panose="02020603050405020304" pitchFamily="18" charset="0"/>
                <a:cs typeface="Times New Roman" panose="02020603050405020304" pitchFamily="18" charset="0"/>
              </a:rPr>
              <a:t> N</a:t>
            </a:r>
            <a:r>
              <a:rPr lang="el-GR" sz="2000" dirty="0">
                <a:latin typeface="Times New Roman" panose="02020603050405020304" pitchFamily="18" charset="0"/>
                <a:cs typeface="Times New Roman" panose="02020603050405020304" pitchFamily="18" charset="0"/>
              </a:rPr>
              <a:t>, 21% οξυγόνο</a:t>
            </a:r>
            <a:r>
              <a:rPr lang="en-US" sz="2000" dirty="0">
                <a:latin typeface="Times New Roman" panose="02020603050405020304" pitchFamily="18" charset="0"/>
                <a:cs typeface="Times New Roman" panose="02020603050405020304" pitchFamily="18" charset="0"/>
              </a:rPr>
              <a:t> O</a:t>
            </a:r>
            <a:r>
              <a:rPr lang="en-US" sz="2000" baseline="-25000" dirty="0">
                <a:latin typeface="Times New Roman" panose="02020603050405020304" pitchFamily="18" charset="0"/>
                <a:cs typeface="Times New Roman" panose="02020603050405020304" pitchFamily="18" charset="0"/>
              </a:rPr>
              <a:t>2</a:t>
            </a:r>
            <a:r>
              <a:rPr lang="el-GR" sz="2000" baseline="-25000" dirty="0">
                <a:latin typeface="Times New Roman" panose="02020603050405020304" pitchFamily="18" charset="0"/>
                <a:cs typeface="Times New Roman" panose="02020603050405020304" pitchFamily="18" charset="0"/>
              </a:rPr>
              <a:t> </a:t>
            </a:r>
            <a:r>
              <a:rPr lang="el-GR" sz="2000" dirty="0">
                <a:latin typeface="Times New Roman" panose="02020603050405020304" pitchFamily="18" charset="0"/>
                <a:cs typeface="Times New Roman" panose="02020603050405020304" pitchFamily="18" charset="0"/>
              </a:rPr>
              <a:t>και 1% από άλλα αέρια όπως διοξείδιο του άνθρακα </a:t>
            </a:r>
            <a:r>
              <a:rPr lang="en-US" sz="2000" dirty="0">
                <a:latin typeface="Times New Roman" panose="02020603050405020304" pitchFamily="18" charset="0"/>
                <a:cs typeface="Times New Roman" panose="02020603050405020304" pitchFamily="18" charset="0"/>
              </a:rPr>
              <a:t>CO</a:t>
            </a:r>
            <a:r>
              <a:rPr lang="en-US" sz="2000" baseline="-25000" dirty="0">
                <a:latin typeface="Times New Roman" panose="02020603050405020304" pitchFamily="18" charset="0"/>
                <a:cs typeface="Times New Roman" panose="02020603050405020304" pitchFamily="18" charset="0"/>
              </a:rPr>
              <a:t>2</a:t>
            </a:r>
            <a:r>
              <a:rPr lang="en-US" sz="2000" dirty="0">
                <a:latin typeface="Times New Roman" panose="02020603050405020304" pitchFamily="18" charset="0"/>
                <a:cs typeface="Times New Roman" panose="02020603050405020304" pitchFamily="18" charset="0"/>
              </a:rPr>
              <a:t>,</a:t>
            </a:r>
            <a:r>
              <a:rPr lang="el-GR" sz="2000" dirty="0">
                <a:latin typeface="Times New Roman" panose="02020603050405020304" pitchFamily="18" charset="0"/>
                <a:cs typeface="Times New Roman" panose="02020603050405020304" pitchFamily="18" charset="0"/>
              </a:rPr>
              <a:t> όζον</a:t>
            </a:r>
            <a:r>
              <a:rPr lang="en-US" sz="2000" dirty="0">
                <a:latin typeface="Times New Roman" panose="02020603050405020304" pitchFamily="18" charset="0"/>
                <a:cs typeface="Times New Roman" panose="02020603050405020304" pitchFamily="18" charset="0"/>
              </a:rPr>
              <a:t> O</a:t>
            </a:r>
            <a:r>
              <a:rPr lang="en-US" sz="2000" baseline="-25000" dirty="0">
                <a:latin typeface="Times New Roman" panose="02020603050405020304" pitchFamily="18" charset="0"/>
                <a:cs typeface="Times New Roman" panose="02020603050405020304" pitchFamily="18" charset="0"/>
              </a:rPr>
              <a:t>3</a:t>
            </a:r>
            <a:r>
              <a:rPr lang="el-GR" sz="2000" baseline="-25000" dirty="0">
                <a:latin typeface="Times New Roman" panose="02020603050405020304" pitchFamily="18" charset="0"/>
                <a:cs typeface="Times New Roman" panose="02020603050405020304" pitchFamily="18" charset="0"/>
              </a:rPr>
              <a:t>, </a:t>
            </a:r>
            <a:r>
              <a:rPr lang="el-GR" sz="2000" dirty="0">
                <a:latin typeface="Times New Roman" panose="02020603050405020304" pitchFamily="18" charset="0"/>
                <a:cs typeface="Times New Roman" panose="02020603050405020304" pitchFamily="18" charset="0"/>
              </a:rPr>
              <a:t>υδρατμοί </a:t>
            </a:r>
            <a:r>
              <a:rPr lang="en-US" sz="2000" dirty="0">
                <a:latin typeface="Times New Roman" panose="02020603050405020304" pitchFamily="18" charset="0"/>
                <a:cs typeface="Times New Roman" panose="02020603050405020304" pitchFamily="18" charset="0"/>
              </a:rPr>
              <a:t>H</a:t>
            </a:r>
            <a:r>
              <a:rPr lang="en-US" sz="2000" baseline="-25000" dirty="0">
                <a:latin typeface="Times New Roman" panose="02020603050405020304" pitchFamily="18" charset="0"/>
                <a:cs typeface="Times New Roman" panose="02020603050405020304" pitchFamily="18" charset="0"/>
              </a:rPr>
              <a:t>2</a:t>
            </a:r>
            <a:r>
              <a:rPr lang="en-US" sz="2000" dirty="0">
                <a:latin typeface="Times New Roman" panose="02020603050405020304" pitchFamily="18" charset="0"/>
                <a:cs typeface="Times New Roman" panose="02020603050405020304" pitchFamily="18" charset="0"/>
              </a:rPr>
              <a:t>O </a:t>
            </a:r>
            <a:r>
              <a:rPr lang="el-GR" sz="2000" dirty="0">
                <a:latin typeface="Times New Roman" panose="02020603050405020304" pitchFamily="18" charset="0"/>
                <a:cs typeface="Times New Roman" panose="02020603050405020304" pitchFamily="18" charset="0"/>
              </a:rPr>
              <a:t>κ.α.</a:t>
            </a:r>
            <a:endParaRPr lang="el-GR" sz="2000" baseline="-25000" dirty="0">
              <a:latin typeface="Times New Roman" panose="02020603050405020304" pitchFamily="18" charset="0"/>
              <a:cs typeface="Times New Roman" panose="02020603050405020304" pitchFamily="18" charset="0"/>
            </a:endParaRPr>
          </a:p>
        </p:txBody>
      </p:sp>
      <p:pic>
        <p:nvPicPr>
          <p:cNvPr id="1026" name="Picture 2" descr="Σύσταση της ατμόσφαιρας - Northmeteo.gr">
            <a:extLst>
              <a:ext uri="{FF2B5EF4-FFF2-40B4-BE49-F238E27FC236}">
                <a16:creationId xmlns:a16="http://schemas.microsoft.com/office/drawing/2014/main" id="{EAA0F9D0-35D6-48BC-8001-8826FE662C88}"/>
              </a:ext>
            </a:extLst>
          </p:cNvPr>
          <p:cNvPicPr>
            <a:picLocks noGrp="1" noChangeAspect="1" noChangeArrowheads="1"/>
          </p:cNvPicPr>
          <p:nvPr>
            <p:ph sz="quarter" idx="4"/>
          </p:nvPr>
        </p:nvPicPr>
        <p:blipFill>
          <a:blip r:embed="rId2">
            <a:extLst>
              <a:ext uri="{28A0092B-C50C-407E-A947-70E740481C1C}">
                <a14:useLocalDpi xmlns:a14="http://schemas.microsoft.com/office/drawing/2010/main" val="0"/>
              </a:ext>
            </a:extLst>
          </a:blip>
          <a:srcRect/>
          <a:stretch>
            <a:fillRect/>
          </a:stretch>
        </p:blipFill>
        <p:spPr bwMode="auto">
          <a:xfrm>
            <a:off x="6096000" y="2095500"/>
            <a:ext cx="5530665" cy="31075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4778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AD32154-0ED0-4811-BF8E-F584508A61B1}"/>
              </a:ext>
            </a:extLst>
          </p:cNvPr>
          <p:cNvSpPr>
            <a:spLocks noGrp="1"/>
          </p:cNvSpPr>
          <p:nvPr>
            <p:ph type="title"/>
          </p:nvPr>
        </p:nvSpPr>
        <p:spPr/>
        <p:txBody>
          <a:bodyPr/>
          <a:lstStyle/>
          <a:p>
            <a:r>
              <a:rPr lang="el-GR" dirty="0"/>
              <a:t>Η ατμοσφαιρα</a:t>
            </a:r>
            <a:endParaRPr lang="en-US" dirty="0"/>
          </a:p>
        </p:txBody>
      </p:sp>
      <p:pic>
        <p:nvPicPr>
          <p:cNvPr id="4098" name="Picture 2" descr="ESA: Η ατμόσφαιρα της Γης φθάνει πέρα από το φεγγάρι! | Pontos News">
            <a:extLst>
              <a:ext uri="{FF2B5EF4-FFF2-40B4-BE49-F238E27FC236}">
                <a16:creationId xmlns:a16="http://schemas.microsoft.com/office/drawing/2014/main" id="{0BEF7A1A-5296-4563-8DE9-84F33E5CED0D}"/>
              </a:ext>
            </a:extLst>
          </p:cNvPr>
          <p:cNvPicPr>
            <a:picLocks noGrp="1" noChangeAspect="1" noChangeArrowheads="1"/>
          </p:cNvPicPr>
          <p:nvPr>
            <p:ph sz="half" idx="1"/>
          </p:nvPr>
        </p:nvPicPr>
        <p:blipFill rotWithShape="1">
          <a:blip r:embed="rId2">
            <a:extLst>
              <a:ext uri="{28A0092B-C50C-407E-A947-70E740481C1C}">
                <a14:useLocalDpi xmlns:a14="http://schemas.microsoft.com/office/drawing/2010/main" val="0"/>
              </a:ext>
            </a:extLst>
          </a:blip>
          <a:stretch/>
        </p:blipFill>
        <p:spPr bwMode="auto">
          <a:xfrm>
            <a:off x="199322" y="2142067"/>
            <a:ext cx="5521103" cy="3230033"/>
          </a:xfrm>
          <a:prstGeom prst="rect">
            <a:avLst/>
          </a:prstGeom>
          <a:noFill/>
          <a:extLst>
            <a:ext uri="{909E8E84-426E-40DD-AFC4-6F175D3DCCD1}">
              <a14:hiddenFill xmlns:a14="http://schemas.microsoft.com/office/drawing/2010/main">
                <a:solidFill>
                  <a:srgbClr val="FFFFFF"/>
                </a:solidFill>
              </a14:hiddenFill>
            </a:ext>
          </a:extLst>
        </p:spPr>
      </p:pic>
      <p:sp>
        <p:nvSpPr>
          <p:cNvPr id="4" name="Θέση περιεχομένου 3">
            <a:extLst>
              <a:ext uri="{FF2B5EF4-FFF2-40B4-BE49-F238E27FC236}">
                <a16:creationId xmlns:a16="http://schemas.microsoft.com/office/drawing/2014/main" id="{E0989BC3-D7FD-4865-9EBE-6465D6F7A882}"/>
              </a:ext>
            </a:extLst>
          </p:cNvPr>
          <p:cNvSpPr>
            <a:spLocks noGrp="1"/>
          </p:cNvSpPr>
          <p:nvPr>
            <p:ph sz="half" idx="2"/>
          </p:nvPr>
        </p:nvSpPr>
        <p:spPr>
          <a:xfrm>
            <a:off x="5862181" y="889349"/>
            <a:ext cx="5611992" cy="4364218"/>
          </a:xfrm>
        </p:spPr>
        <p:txBody>
          <a:bodyPr>
            <a:normAutofit/>
          </a:bodyPr>
          <a:lstStyle/>
          <a:p>
            <a:r>
              <a:rPr lang="el-GR" sz="2000" b="0" i="0" dirty="0">
                <a:effectLst/>
                <a:latin typeface="Times New Roman" panose="02020603050405020304" pitchFamily="18" charset="0"/>
                <a:cs typeface="Times New Roman" panose="02020603050405020304" pitchFamily="18" charset="0"/>
              </a:rPr>
              <a:t>Η ατμόσφαιρα προστατεύει τη ζωή στη Γη διότι:</a:t>
            </a:r>
          </a:p>
          <a:p>
            <a:pPr>
              <a:buFont typeface="Wingdings" panose="05000000000000000000" pitchFamily="2" charset="2"/>
              <a:buChar char="ü"/>
            </a:pPr>
            <a:r>
              <a:rPr lang="el-GR" sz="2000" b="0" i="0" dirty="0">
                <a:effectLst/>
                <a:latin typeface="Times New Roman" panose="02020603050405020304" pitchFamily="18" charset="0"/>
                <a:cs typeface="Times New Roman" panose="02020603050405020304" pitchFamily="18" charset="0"/>
              </a:rPr>
              <a:t> προσφέρει το απαραίτητο οξυγόνο,</a:t>
            </a:r>
          </a:p>
          <a:p>
            <a:pPr>
              <a:buFont typeface="Wingdings" panose="05000000000000000000" pitchFamily="2" charset="2"/>
              <a:buChar char="ü"/>
            </a:pPr>
            <a:r>
              <a:rPr lang="el-GR" sz="2000" b="0" i="0" dirty="0">
                <a:effectLst/>
                <a:latin typeface="Times New Roman" panose="02020603050405020304" pitchFamily="18" charset="0"/>
                <a:cs typeface="Times New Roman" panose="02020603050405020304" pitchFamily="18" charset="0"/>
              </a:rPr>
              <a:t> απορροφά την υπεριώδη ηλιακή</a:t>
            </a:r>
            <a:r>
              <a:rPr lang="el-GR" sz="2000" dirty="0">
                <a:latin typeface="Times New Roman" panose="02020603050405020304" pitchFamily="18" charset="0"/>
                <a:cs typeface="Times New Roman" panose="02020603050405020304" pitchFamily="18" charset="0"/>
              </a:rPr>
              <a:t> ακτινοβολία</a:t>
            </a:r>
          </a:p>
          <a:p>
            <a:pPr>
              <a:buFont typeface="Wingdings" panose="05000000000000000000" pitchFamily="2" charset="2"/>
              <a:buChar char="ü"/>
            </a:pPr>
            <a:r>
              <a:rPr lang="el-GR" sz="2000" b="0" i="0" dirty="0">
                <a:effectLst/>
                <a:latin typeface="Times New Roman" panose="02020603050405020304" pitchFamily="18" charset="0"/>
                <a:cs typeface="Times New Roman" panose="02020603050405020304" pitchFamily="18" charset="0"/>
              </a:rPr>
              <a:t> θερμαίνει την επιφάνεια της με την παρακράτηση της θερμότητας (φαινόμενο θερμοκηπίου) </a:t>
            </a:r>
          </a:p>
          <a:p>
            <a:pPr>
              <a:buFont typeface="Wingdings" panose="05000000000000000000" pitchFamily="2" charset="2"/>
              <a:buChar char="ü"/>
            </a:pPr>
            <a:r>
              <a:rPr lang="el-GR" sz="2000" b="0" i="0" dirty="0">
                <a:effectLst/>
                <a:latin typeface="Times New Roman" panose="02020603050405020304" pitchFamily="18" charset="0"/>
                <a:cs typeface="Times New Roman" panose="02020603050405020304" pitchFamily="18" charset="0"/>
              </a:rPr>
              <a:t>μειώνει τις αυξομειώσεις της </a:t>
            </a:r>
            <a:r>
              <a:rPr lang="el-GR" sz="2000" dirty="0">
                <a:latin typeface="Times New Roman" panose="02020603050405020304" pitchFamily="18" charset="0"/>
                <a:cs typeface="Times New Roman" panose="02020603050405020304" pitchFamily="18" charset="0"/>
              </a:rPr>
              <a:t>θερμοκρασίας</a:t>
            </a:r>
            <a:r>
              <a:rPr lang="el-GR" sz="2000" b="0" i="0" dirty="0">
                <a:effectLst/>
                <a:latin typeface="Times New Roman" panose="02020603050405020304" pitchFamily="18" charset="0"/>
                <a:cs typeface="Times New Roman" panose="02020603050405020304" pitchFamily="18" charset="0"/>
              </a:rPr>
              <a:t> ανάμεσα στη μέρα και τη νύχτα.</a:t>
            </a:r>
          </a:p>
          <a:p>
            <a:r>
              <a:rPr lang="el-GR" sz="2000" dirty="0">
                <a:latin typeface="Times New Roman" panose="02020603050405020304" pitchFamily="18" charset="0"/>
                <a:cs typeface="Times New Roman" panose="02020603050405020304" pitchFamily="18" charset="0"/>
              </a:rPr>
              <a:t>Χωρίς αυτήν ο ουρανός θα ήταν σκοτεινός συνεχώς και θα ήταν μόνο ορατή η λάμψη των αστεριών νύχτα και μέρα.</a:t>
            </a:r>
          </a:p>
          <a:p>
            <a:endParaRPr lang="en-US" dirty="0"/>
          </a:p>
        </p:txBody>
      </p:sp>
    </p:spTree>
    <p:extLst>
      <p:ext uri="{BB962C8B-B14F-4D97-AF65-F5344CB8AC3E}">
        <p14:creationId xmlns:p14="http://schemas.microsoft.com/office/powerpoint/2010/main" val="2785746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a:extLst>
              <a:ext uri="{FF2B5EF4-FFF2-40B4-BE49-F238E27FC236}">
                <a16:creationId xmlns:a16="http://schemas.microsoft.com/office/drawing/2014/main" id="{911B24ED-7B14-440D-ADAD-57695BA0B4F4}"/>
              </a:ext>
            </a:extLst>
          </p:cNvPr>
          <p:cNvSpPr>
            <a:spLocks noGrp="1"/>
          </p:cNvSpPr>
          <p:nvPr>
            <p:ph type="title"/>
          </p:nvPr>
        </p:nvSpPr>
        <p:spPr>
          <a:xfrm>
            <a:off x="685801" y="609601"/>
            <a:ext cx="10131425" cy="749300"/>
          </a:xfrm>
        </p:spPr>
        <p:txBody>
          <a:bodyPr/>
          <a:lstStyle/>
          <a:p>
            <a:r>
              <a:rPr lang="el-GR" dirty="0"/>
              <a:t>Η ατμοσφαιρα</a:t>
            </a:r>
            <a:endParaRPr lang="en-US" dirty="0"/>
          </a:p>
        </p:txBody>
      </p:sp>
      <p:sp>
        <p:nvSpPr>
          <p:cNvPr id="8" name="Θέση περιεχομένου 7">
            <a:extLst>
              <a:ext uri="{FF2B5EF4-FFF2-40B4-BE49-F238E27FC236}">
                <a16:creationId xmlns:a16="http://schemas.microsoft.com/office/drawing/2014/main" id="{D7126C82-D69F-4CFA-9974-E02F3416A6F8}"/>
              </a:ext>
            </a:extLst>
          </p:cNvPr>
          <p:cNvSpPr>
            <a:spLocks noGrp="1"/>
          </p:cNvSpPr>
          <p:nvPr>
            <p:ph sz="half" idx="2"/>
          </p:nvPr>
        </p:nvSpPr>
        <p:spPr>
          <a:xfrm>
            <a:off x="381001" y="1701800"/>
            <a:ext cx="5301724" cy="4089399"/>
          </a:xfrm>
        </p:spPr>
        <p:txBody>
          <a:bodyPr>
            <a:normAutofit/>
          </a:bodyPr>
          <a:lstStyle/>
          <a:p>
            <a:r>
              <a:rPr lang="el-GR" sz="1800" dirty="0"/>
              <a:t>Όσο πιο πολύ απομακρυνόμαστε από την επιφάνεια της Γης τόσο πιο αραιή γίνεται (μικρότερη συγκέντρωση  αέριων μορίων).</a:t>
            </a:r>
          </a:p>
          <a:p>
            <a:r>
              <a:rPr lang="el-GR" sz="1800" dirty="0"/>
              <a:t>Το 99% της μάζας ατμόσφαιρας είναι συγκεντρωμένο στα πρώτα 40χλμ από τη Γη.</a:t>
            </a:r>
          </a:p>
          <a:p>
            <a:r>
              <a:rPr lang="el-GR" dirty="0"/>
              <a:t>Φτάνει περίπου 1000χλμ πάνω από τη Γη.</a:t>
            </a:r>
            <a:endParaRPr lang="el-GR" sz="1800" dirty="0"/>
          </a:p>
          <a:p>
            <a:r>
              <a:rPr lang="el-GR" sz="1800" dirty="0"/>
              <a:t>Η ζώνη που μπορεί να αναπτυχθεί η ζωή φτάνει μέχρι τα 10-13χλμ ύψος.</a:t>
            </a:r>
          </a:p>
          <a:p>
            <a:r>
              <a:rPr lang="el-GR" sz="1800" dirty="0"/>
              <a:t>Σε μεγαλύτερα ύψη η ζωή είναι αδύνατη λόγω της έλλειψης οξυγόνου, του ψύχους και των ακτιβολιών από το διάστημα ( κυρίως από τις εκρήξεις του Ήλιου και των αστ</a:t>
            </a:r>
            <a:r>
              <a:rPr lang="el-GR" dirty="0"/>
              <a:t>έρων ).</a:t>
            </a:r>
            <a:endParaRPr lang="en-US" sz="1800" dirty="0"/>
          </a:p>
          <a:p>
            <a:endParaRPr lang="en-US" dirty="0"/>
          </a:p>
        </p:txBody>
      </p:sp>
      <p:pic>
        <p:nvPicPr>
          <p:cNvPr id="3074" name="Picture 2" descr="Πώς Ατμόσφαιρα Υψηλή Μήπως Γης ανεβαίνει;">
            <a:extLst>
              <a:ext uri="{FF2B5EF4-FFF2-40B4-BE49-F238E27FC236}">
                <a16:creationId xmlns:a16="http://schemas.microsoft.com/office/drawing/2014/main" id="{A71C8EA5-0DE6-48B7-8CA9-D272C2957071}"/>
              </a:ext>
            </a:extLst>
          </p:cNvPr>
          <p:cNvPicPr>
            <a:picLocks noGrp="1" noChangeAspect="1" noChangeArrowheads="1"/>
          </p:cNvPicPr>
          <p:nvPr>
            <p:ph sz="quarter" idx="4"/>
          </p:nvPr>
        </p:nvPicPr>
        <p:blipFill>
          <a:blip r:embed="rId2">
            <a:extLst>
              <a:ext uri="{28A0092B-C50C-407E-A947-70E740481C1C}">
                <a14:useLocalDpi xmlns:a14="http://schemas.microsoft.com/office/drawing/2010/main" val="0"/>
              </a:ext>
            </a:extLst>
          </a:blip>
          <a:srcRect/>
          <a:stretch>
            <a:fillRect/>
          </a:stretch>
        </p:blipFill>
        <p:spPr bwMode="auto">
          <a:xfrm>
            <a:off x="6261101" y="1584325"/>
            <a:ext cx="4648581" cy="3689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5906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2D33F59-344F-4095-868B-3426EF1F3766}"/>
              </a:ext>
            </a:extLst>
          </p:cNvPr>
          <p:cNvSpPr>
            <a:spLocks noGrp="1"/>
          </p:cNvSpPr>
          <p:nvPr>
            <p:ph type="title"/>
          </p:nvPr>
        </p:nvSpPr>
        <p:spPr>
          <a:xfrm>
            <a:off x="406401" y="660401"/>
            <a:ext cx="10131425" cy="812800"/>
          </a:xfrm>
        </p:spPr>
        <p:txBody>
          <a:bodyPr/>
          <a:lstStyle/>
          <a:p>
            <a:r>
              <a:rPr lang="el-GR" dirty="0"/>
              <a:t> η διαιρεση της ατμοσφαιρασ</a:t>
            </a:r>
            <a:endParaRPr lang="en-US" dirty="0"/>
          </a:p>
        </p:txBody>
      </p:sp>
      <p:sp>
        <p:nvSpPr>
          <p:cNvPr id="4" name="Θέση περιεχομένου 3">
            <a:extLst>
              <a:ext uri="{FF2B5EF4-FFF2-40B4-BE49-F238E27FC236}">
                <a16:creationId xmlns:a16="http://schemas.microsoft.com/office/drawing/2014/main" id="{CE8C0BF1-ED70-47DD-850E-62567922C8AB}"/>
              </a:ext>
            </a:extLst>
          </p:cNvPr>
          <p:cNvSpPr>
            <a:spLocks noGrp="1"/>
          </p:cNvSpPr>
          <p:nvPr>
            <p:ph sz="half" idx="2"/>
          </p:nvPr>
        </p:nvSpPr>
        <p:spPr>
          <a:xfrm>
            <a:off x="685801" y="1739900"/>
            <a:ext cx="4996923" cy="4051299"/>
          </a:xfrm>
        </p:spPr>
        <p:txBody>
          <a:bodyPr/>
          <a:lstStyle/>
          <a:p>
            <a:r>
              <a:rPr lang="el-GR" dirty="0"/>
              <a:t>Η κυριότερη κατακόρυφη διαίρεση της ατμόσφαιρας γίνεται με βάση τις μεταβολές της θερμοκρασίας ως εξής ( από την επιφάνεια της Γης προς τα επάνω):</a:t>
            </a:r>
          </a:p>
          <a:p>
            <a:pPr>
              <a:buFont typeface="Wingdings" panose="05000000000000000000" pitchFamily="2" charset="2"/>
              <a:buChar char="ü"/>
            </a:pPr>
            <a:r>
              <a:rPr lang="el-GR" dirty="0"/>
              <a:t>ΤΡΟΠΟΣΦΑΙΡΑ</a:t>
            </a:r>
          </a:p>
          <a:p>
            <a:pPr>
              <a:buFont typeface="Wingdings" panose="05000000000000000000" pitchFamily="2" charset="2"/>
              <a:buChar char="ü"/>
            </a:pPr>
            <a:r>
              <a:rPr lang="el-GR" dirty="0"/>
              <a:t>ΣΤΡΑΤΟΣΦΑΙΡΑ</a:t>
            </a:r>
          </a:p>
          <a:p>
            <a:pPr>
              <a:buFont typeface="Wingdings" panose="05000000000000000000" pitchFamily="2" charset="2"/>
              <a:buChar char="ü"/>
            </a:pPr>
            <a:r>
              <a:rPr lang="el-GR" dirty="0"/>
              <a:t>ΜΕΣΟΣΦΑΙΡΑ</a:t>
            </a:r>
          </a:p>
          <a:p>
            <a:pPr>
              <a:buFont typeface="Wingdings" panose="05000000000000000000" pitchFamily="2" charset="2"/>
              <a:buChar char="ü"/>
            </a:pPr>
            <a:r>
              <a:rPr lang="el-GR" dirty="0"/>
              <a:t>ΙΟΝΟΣΦΑΙΡΑ</a:t>
            </a:r>
          </a:p>
          <a:p>
            <a:pPr>
              <a:buFont typeface="Wingdings" panose="05000000000000000000" pitchFamily="2" charset="2"/>
              <a:buChar char="ü"/>
            </a:pPr>
            <a:r>
              <a:rPr lang="el-GR" dirty="0"/>
              <a:t>ΘΕΡΜΟΣΦΑΙΡΑ</a:t>
            </a:r>
          </a:p>
          <a:p>
            <a:pPr>
              <a:buFont typeface="Wingdings" panose="05000000000000000000" pitchFamily="2" charset="2"/>
              <a:buChar char="ü"/>
            </a:pPr>
            <a:r>
              <a:rPr lang="el-GR" dirty="0"/>
              <a:t>ΕΞΩΣΦΑΙΡΑ</a:t>
            </a:r>
          </a:p>
          <a:p>
            <a:pPr>
              <a:buFont typeface="Wingdings" panose="05000000000000000000" pitchFamily="2" charset="2"/>
              <a:buChar char="ü"/>
            </a:pPr>
            <a:endParaRPr lang="en-US" dirty="0"/>
          </a:p>
        </p:txBody>
      </p:sp>
      <p:pic>
        <p:nvPicPr>
          <p:cNvPr id="2052" name="Picture 4" descr="Ο Καιρός, το Κλίμα, το Ανθρωπογενές Περιβάλλον και οι Αλληλεπιδράσεις τους:.">
            <a:extLst>
              <a:ext uri="{FF2B5EF4-FFF2-40B4-BE49-F238E27FC236}">
                <a16:creationId xmlns:a16="http://schemas.microsoft.com/office/drawing/2014/main" id="{CDDA91FD-232B-4FE9-88F8-CD584B92CF4F}"/>
              </a:ext>
            </a:extLst>
          </p:cNvPr>
          <p:cNvPicPr>
            <a:picLocks noGrp="1" noChangeAspect="1" noChangeArrowheads="1"/>
          </p:cNvPicPr>
          <p:nvPr>
            <p:ph sz="quarter" idx="4"/>
          </p:nvPr>
        </p:nvPicPr>
        <p:blipFill>
          <a:blip r:embed="rId2">
            <a:extLst>
              <a:ext uri="{28A0092B-C50C-407E-A947-70E740481C1C}">
                <a14:useLocalDpi xmlns:a14="http://schemas.microsoft.com/office/drawing/2010/main" val="0"/>
              </a:ext>
            </a:extLst>
          </a:blip>
          <a:srcRect/>
          <a:stretch>
            <a:fillRect/>
          </a:stretch>
        </p:blipFill>
        <p:spPr bwMode="auto">
          <a:xfrm>
            <a:off x="6758216" y="1309924"/>
            <a:ext cx="4036784" cy="4887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163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0D4C65D-6146-4E81-ABB6-97B820263127}"/>
              </a:ext>
            </a:extLst>
          </p:cNvPr>
          <p:cNvSpPr>
            <a:spLocks noGrp="1"/>
          </p:cNvSpPr>
          <p:nvPr>
            <p:ph type="title"/>
          </p:nvPr>
        </p:nvSpPr>
        <p:spPr>
          <a:xfrm>
            <a:off x="685801" y="609601"/>
            <a:ext cx="10131425" cy="1028700"/>
          </a:xfrm>
        </p:spPr>
        <p:txBody>
          <a:bodyPr/>
          <a:lstStyle/>
          <a:p>
            <a:r>
              <a:rPr lang="el-GR" dirty="0"/>
              <a:t>ΤΡΟΠΟΣΦΑΙΡΑ</a:t>
            </a:r>
            <a:endParaRPr lang="en-US" dirty="0"/>
          </a:p>
        </p:txBody>
      </p:sp>
      <p:sp>
        <p:nvSpPr>
          <p:cNvPr id="4" name="Θέση περιεχομένου 3">
            <a:extLst>
              <a:ext uri="{FF2B5EF4-FFF2-40B4-BE49-F238E27FC236}">
                <a16:creationId xmlns:a16="http://schemas.microsoft.com/office/drawing/2014/main" id="{88313E6B-74C8-428F-95F8-A3971236A24E}"/>
              </a:ext>
            </a:extLst>
          </p:cNvPr>
          <p:cNvSpPr>
            <a:spLocks noGrp="1"/>
          </p:cNvSpPr>
          <p:nvPr>
            <p:ph sz="half" idx="2"/>
          </p:nvPr>
        </p:nvSpPr>
        <p:spPr>
          <a:xfrm>
            <a:off x="6601216" y="1052186"/>
            <a:ext cx="5349484" cy="5010411"/>
          </a:xfrm>
        </p:spPr>
        <p:txBody>
          <a:bodyPr>
            <a:normAutofit lnSpcReduction="10000"/>
          </a:bodyPr>
          <a:lstStyle/>
          <a:p>
            <a:pPr>
              <a:buFont typeface="Wingdings" panose="05000000000000000000" pitchFamily="2" charset="2"/>
              <a:buChar char="q"/>
            </a:pPr>
            <a:r>
              <a:rPr lang="el-GR" sz="2000" b="0" i="0" dirty="0">
                <a:effectLst/>
                <a:latin typeface="Arial" panose="020B0604020202020204" pitchFamily="34" charset="0"/>
              </a:rPr>
              <a:t>Στην τροπόσφαιρα περιέχονται τα 3/4 της όλης μάζας του ατμοσφαιρικού αέρα και σχεδόν το σύνολο όλων των υδρατμών.</a:t>
            </a:r>
          </a:p>
          <a:p>
            <a:pPr>
              <a:buFont typeface="Wingdings" panose="05000000000000000000" pitchFamily="2" charset="2"/>
              <a:buChar char="q"/>
            </a:pPr>
            <a:r>
              <a:rPr lang="el-GR" sz="2000" b="0" i="0" dirty="0">
                <a:effectLst/>
                <a:latin typeface="Arial" panose="020B0604020202020204" pitchFamily="34" charset="0"/>
              </a:rPr>
              <a:t> Επίσης, σχεδόν όλα τα μετεωρολογικά φαινόμενα όπως νέφη, ομίχλη, βροχή χιονόπτωση κ.α. εκδηλώνονται σε αυτό το στρώμα.</a:t>
            </a:r>
          </a:p>
          <a:p>
            <a:pPr>
              <a:buFont typeface="Wingdings" panose="05000000000000000000" pitchFamily="2" charset="2"/>
              <a:buChar char="q"/>
            </a:pPr>
            <a:r>
              <a:rPr lang="el-GR" sz="2000" dirty="0">
                <a:latin typeface="Arial" panose="020B0604020202020204" pitchFamily="34" charset="0"/>
              </a:rPr>
              <a:t>Εκτείνεται στους Πόλους 7-8χλμ από την επιφάνεια της Γης και στον Ισημερινό 17-18χλμ.</a:t>
            </a:r>
          </a:p>
          <a:p>
            <a:pPr>
              <a:buFont typeface="Wingdings" panose="05000000000000000000" pitchFamily="2" charset="2"/>
              <a:buChar char="q"/>
            </a:pPr>
            <a:r>
              <a:rPr lang="el-GR" sz="2000" b="0" i="0" dirty="0">
                <a:effectLst/>
                <a:latin typeface="Arial" panose="020B0604020202020204" pitchFamily="34" charset="0"/>
              </a:rPr>
              <a:t>Βασικό χαρακτηριστικό της τροπόσφαιρας είναι η καθ' ύψος ελάττωση της θερμοκρασίας. Η τιμή της ελάττωσης αυτής είναι κατά μέσο όρο </a:t>
            </a:r>
            <a:r>
              <a:rPr lang="el-GR" sz="2000" i="0" dirty="0">
                <a:effectLst/>
                <a:latin typeface="Arial" panose="020B0604020202020204" pitchFamily="34" charset="0"/>
              </a:rPr>
              <a:t>6,5 °C ανά 1.000 μέτρα ύψος</a:t>
            </a:r>
            <a:endParaRPr lang="en-US" sz="2000" dirty="0"/>
          </a:p>
        </p:txBody>
      </p:sp>
      <p:pic>
        <p:nvPicPr>
          <p:cNvPr id="5122" name="Picture 2" descr="Βακτήρια στην τροπόσφαιρα επηρεάζουν το κλίμα | αρχείο real news, planet |  Real.gr">
            <a:extLst>
              <a:ext uri="{FF2B5EF4-FFF2-40B4-BE49-F238E27FC236}">
                <a16:creationId xmlns:a16="http://schemas.microsoft.com/office/drawing/2014/main" id="{50BCA794-AB45-47F7-AED1-8E9409D21B0C}"/>
              </a:ext>
            </a:extLst>
          </p:cNvPr>
          <p:cNvPicPr>
            <a:picLocks noGrp="1" noChangeAspect="1" noChangeArrowheads="1"/>
          </p:cNvPicPr>
          <p:nvPr>
            <p:ph sz="quarter" idx="4"/>
          </p:nvPr>
        </p:nvPicPr>
        <p:blipFill>
          <a:blip r:embed="rId2">
            <a:extLst>
              <a:ext uri="{28A0092B-C50C-407E-A947-70E740481C1C}">
                <a14:useLocalDpi xmlns:a14="http://schemas.microsoft.com/office/drawing/2010/main" val="0"/>
              </a:ext>
            </a:extLst>
          </a:blip>
          <a:srcRect/>
          <a:stretch>
            <a:fillRect/>
          </a:stretch>
        </p:blipFill>
        <p:spPr bwMode="auto">
          <a:xfrm>
            <a:off x="266701" y="1552454"/>
            <a:ext cx="6048331" cy="35957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33075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CD3BB7E-1632-47D1-8294-F16F993568F1}"/>
              </a:ext>
            </a:extLst>
          </p:cNvPr>
          <p:cNvSpPr>
            <a:spLocks noGrp="1"/>
          </p:cNvSpPr>
          <p:nvPr>
            <p:ph type="title"/>
          </p:nvPr>
        </p:nvSpPr>
        <p:spPr>
          <a:xfrm>
            <a:off x="685801" y="609600"/>
            <a:ext cx="10131425" cy="655529"/>
          </a:xfrm>
        </p:spPr>
        <p:txBody>
          <a:bodyPr/>
          <a:lstStyle/>
          <a:p>
            <a:r>
              <a:rPr lang="el-GR" dirty="0"/>
              <a:t>Το </a:t>
            </a:r>
            <a:r>
              <a:rPr lang="el-GR" dirty="0" err="1"/>
              <a:t>φαινομενο</a:t>
            </a:r>
            <a:r>
              <a:rPr lang="el-GR" dirty="0"/>
              <a:t> του </a:t>
            </a:r>
            <a:r>
              <a:rPr lang="el-GR" dirty="0" err="1"/>
              <a:t>θερμοκηπιου</a:t>
            </a:r>
            <a:endParaRPr lang="en-US" dirty="0"/>
          </a:p>
        </p:txBody>
      </p:sp>
      <p:sp>
        <p:nvSpPr>
          <p:cNvPr id="4" name="Θέση περιεχομένου 3">
            <a:extLst>
              <a:ext uri="{FF2B5EF4-FFF2-40B4-BE49-F238E27FC236}">
                <a16:creationId xmlns:a16="http://schemas.microsoft.com/office/drawing/2014/main" id="{3854D863-9C6A-43BA-85D4-5D0CF2F62E4E}"/>
              </a:ext>
            </a:extLst>
          </p:cNvPr>
          <p:cNvSpPr>
            <a:spLocks noGrp="1"/>
          </p:cNvSpPr>
          <p:nvPr>
            <p:ph sz="half" idx="2"/>
          </p:nvPr>
        </p:nvSpPr>
        <p:spPr>
          <a:xfrm>
            <a:off x="450937" y="1490596"/>
            <a:ext cx="5231787" cy="4757803"/>
          </a:xfrm>
        </p:spPr>
        <p:txBody>
          <a:bodyPr>
            <a:normAutofit lnSpcReduction="10000"/>
          </a:bodyPr>
          <a:lstStyle/>
          <a:p>
            <a:r>
              <a:rPr lang="el-GR" b="0" i="0" dirty="0">
                <a:effectLst/>
                <a:latin typeface="Arial" panose="020B0604020202020204" pitchFamily="34" charset="0"/>
              </a:rPr>
              <a:t>Το </a:t>
            </a:r>
            <a:r>
              <a:rPr lang="el-GR" b="1" i="0" dirty="0">
                <a:effectLst/>
                <a:latin typeface="Arial" panose="020B0604020202020204" pitchFamily="34" charset="0"/>
              </a:rPr>
              <a:t>φαινόμενο του θερμοκηπίου</a:t>
            </a:r>
            <a:r>
              <a:rPr lang="el-GR" b="0" i="0" dirty="0">
                <a:effectLst/>
                <a:latin typeface="Arial" panose="020B0604020202020204" pitchFamily="34" charset="0"/>
              </a:rPr>
              <a:t> είναι η διαδικασία κατά την οποία η ατμόσφαιρα ενός πλανήτη, συγκρατεί θερμότητα και συμβάλλει στην αύξηση της θερμοκρασίας της επιφάνειάς του.</a:t>
            </a:r>
          </a:p>
          <a:p>
            <a:r>
              <a:rPr lang="el-GR" dirty="0">
                <a:latin typeface="Arial" panose="020B0604020202020204" pitchFamily="34" charset="0"/>
              </a:rPr>
              <a:t>Παρομοιάζουμε το φαινόμενο αυτό με το φαινόμενο συγκράτησης θερμότητας στα θερμοκήπια, φυσικά δεν σχετίζεται το φαινόμενο στον Πλανήτη με τα θερμοκήπια!</a:t>
            </a:r>
          </a:p>
          <a:p>
            <a:r>
              <a:rPr lang="el-GR" dirty="0">
                <a:latin typeface="Arial" panose="020B0604020202020204" pitchFamily="34" charset="0"/>
              </a:rPr>
              <a:t>Εάν δεν μπορούσε η ατμόσφαιρα να κατακρατήσει μέρος της θερμότητας από τον Ήλιο, δεν θα υπήρχε ζωή στη Γη!</a:t>
            </a:r>
          </a:p>
          <a:p>
            <a:r>
              <a:rPr lang="el-GR" dirty="0">
                <a:latin typeface="Arial" panose="020B0604020202020204" pitchFamily="34" charset="0"/>
              </a:rPr>
              <a:t>Τα αέρια που συμβάλλουν στο φαινόμενο του θερμοκηπίου είναι το διοξείδιο το άνθρακα </a:t>
            </a:r>
            <a:r>
              <a:rPr lang="en-US" dirty="0">
                <a:latin typeface="Arial" panose="020B0604020202020204" pitchFamily="34" charset="0"/>
              </a:rPr>
              <a:t>CO</a:t>
            </a:r>
            <a:r>
              <a:rPr lang="en-US" baseline="-25000" dirty="0">
                <a:latin typeface="Arial" panose="020B0604020202020204" pitchFamily="34" charset="0"/>
              </a:rPr>
              <a:t>2, </a:t>
            </a:r>
            <a:r>
              <a:rPr lang="el-GR" dirty="0">
                <a:latin typeface="Arial" panose="020B0604020202020204" pitchFamily="34" charset="0"/>
              </a:rPr>
              <a:t>το μεθάνιο </a:t>
            </a:r>
            <a:r>
              <a:rPr lang="en-US" dirty="0">
                <a:latin typeface="Arial" panose="020B0604020202020204" pitchFamily="34" charset="0"/>
              </a:rPr>
              <a:t>CH</a:t>
            </a:r>
            <a:r>
              <a:rPr lang="en-US" baseline="-25000" dirty="0">
                <a:latin typeface="Arial" panose="020B0604020202020204" pitchFamily="34" charset="0"/>
              </a:rPr>
              <a:t>4</a:t>
            </a:r>
            <a:r>
              <a:rPr lang="el-GR" dirty="0">
                <a:latin typeface="Arial" panose="020B0604020202020204" pitchFamily="34" charset="0"/>
              </a:rPr>
              <a:t> και το </a:t>
            </a:r>
            <a:r>
              <a:rPr lang="el-GR" dirty="0" err="1">
                <a:latin typeface="Arial" panose="020B0604020202020204" pitchFamily="34" charset="0"/>
              </a:rPr>
              <a:t>υποξείδιο</a:t>
            </a:r>
            <a:r>
              <a:rPr lang="el-GR" dirty="0">
                <a:latin typeface="Arial" panose="020B0604020202020204" pitchFamily="34" charset="0"/>
              </a:rPr>
              <a:t> του αζώτου</a:t>
            </a:r>
            <a:r>
              <a:rPr lang="en-US" dirty="0">
                <a:latin typeface="Arial" panose="020B0604020202020204" pitchFamily="34" charset="0"/>
              </a:rPr>
              <a:t> N</a:t>
            </a:r>
            <a:r>
              <a:rPr lang="en-US" baseline="-25000" dirty="0">
                <a:latin typeface="Arial" panose="020B0604020202020204" pitchFamily="34" charset="0"/>
              </a:rPr>
              <a:t>2</a:t>
            </a:r>
            <a:r>
              <a:rPr lang="en-US" dirty="0">
                <a:latin typeface="Arial" panose="020B0604020202020204" pitchFamily="34" charset="0"/>
              </a:rPr>
              <a:t>0</a:t>
            </a:r>
            <a:endParaRPr lang="en-US" dirty="0"/>
          </a:p>
        </p:txBody>
      </p:sp>
      <p:pic>
        <p:nvPicPr>
          <p:cNvPr id="4098" name="Picture 2" descr="Corfu Weather &amp; News: Φαινόμενο θερμοκηπίου">
            <a:extLst>
              <a:ext uri="{FF2B5EF4-FFF2-40B4-BE49-F238E27FC236}">
                <a16:creationId xmlns:a16="http://schemas.microsoft.com/office/drawing/2014/main" id="{0841CCC2-8BC0-403A-AFF3-C8F6DA472134}"/>
              </a:ext>
            </a:extLst>
          </p:cNvPr>
          <p:cNvPicPr>
            <a:picLocks noGrp="1" noChangeAspect="1" noChangeArrowheads="1"/>
          </p:cNvPicPr>
          <p:nvPr>
            <p:ph sz="quarter" idx="4"/>
          </p:nvPr>
        </p:nvPicPr>
        <p:blipFill>
          <a:blip r:embed="rId2">
            <a:extLst>
              <a:ext uri="{28A0092B-C50C-407E-A947-70E740481C1C}">
                <a14:useLocalDpi xmlns:a14="http://schemas.microsoft.com/office/drawing/2010/main" val="0"/>
              </a:ext>
            </a:extLst>
          </a:blip>
          <a:srcRect/>
          <a:stretch>
            <a:fillRect/>
          </a:stretch>
        </p:blipFill>
        <p:spPr bwMode="auto">
          <a:xfrm>
            <a:off x="6170173" y="1866378"/>
            <a:ext cx="4508016" cy="35458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90593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63688AA-E89A-421B-86A3-A4CD259055A5}"/>
              </a:ext>
            </a:extLst>
          </p:cNvPr>
          <p:cNvSpPr>
            <a:spLocks noGrp="1"/>
          </p:cNvSpPr>
          <p:nvPr>
            <p:ph type="title"/>
          </p:nvPr>
        </p:nvSpPr>
        <p:spPr>
          <a:xfrm>
            <a:off x="685801" y="437640"/>
            <a:ext cx="10131425" cy="629161"/>
          </a:xfrm>
        </p:spPr>
        <p:txBody>
          <a:bodyPr>
            <a:normAutofit fontScale="90000"/>
          </a:bodyPr>
          <a:lstStyle/>
          <a:p>
            <a:r>
              <a:rPr lang="el-GR" dirty="0"/>
              <a:t>Στρατοσφαιρα</a:t>
            </a:r>
            <a:endParaRPr lang="en-US" dirty="0"/>
          </a:p>
        </p:txBody>
      </p:sp>
      <p:sp>
        <p:nvSpPr>
          <p:cNvPr id="4" name="Θέση περιεχομένου 3">
            <a:extLst>
              <a:ext uri="{FF2B5EF4-FFF2-40B4-BE49-F238E27FC236}">
                <a16:creationId xmlns:a16="http://schemas.microsoft.com/office/drawing/2014/main" id="{F8A751F1-E901-45B2-B4D6-F7BB4C3B051F}"/>
              </a:ext>
            </a:extLst>
          </p:cNvPr>
          <p:cNvSpPr>
            <a:spLocks noGrp="1"/>
          </p:cNvSpPr>
          <p:nvPr>
            <p:ph sz="half" idx="2"/>
          </p:nvPr>
        </p:nvSpPr>
        <p:spPr>
          <a:xfrm>
            <a:off x="450936" y="1152394"/>
            <a:ext cx="5849655" cy="5486401"/>
          </a:xfrm>
        </p:spPr>
        <p:txBody>
          <a:bodyPr>
            <a:normAutofit/>
          </a:bodyPr>
          <a:lstStyle/>
          <a:p>
            <a:r>
              <a:rPr lang="el-GR" sz="2000" dirty="0"/>
              <a:t>Ένα μέρος της στρατόσφαιρας καταλαμβάνεται από μόρια όζοντος. </a:t>
            </a:r>
          </a:p>
          <a:p>
            <a:r>
              <a:rPr lang="el-GR" sz="2000" dirty="0"/>
              <a:t>Αυτό ονομάζεται στρατοσφαιρικό όζον.</a:t>
            </a:r>
          </a:p>
          <a:p>
            <a:r>
              <a:rPr lang="el-GR" sz="2000" dirty="0"/>
              <a:t>Είναι σημαντικό για την επιβίωση των οργανισμών στον πλανήτη, διότι εμποδίζει την επικίνδυνη ηλιακή ακτινοβολία (υπεριώδης) να φτάσει στην επιφάνεια της Γης.</a:t>
            </a:r>
          </a:p>
          <a:p>
            <a:r>
              <a:rPr lang="el-GR" sz="2000" dirty="0"/>
              <a:t>Οι ανθρώπινες δραστηριότητες έχουν μειώσει αισθητά τα μόρια του όζοντος, με αποτέλεσμα να φτάνει μεγαλύτερο μέρος της υπεριώδους ακτινοβολίας στην επιφάνεια της Γης.</a:t>
            </a:r>
          </a:p>
          <a:p>
            <a:r>
              <a:rPr lang="el-GR" sz="2000" dirty="0"/>
              <a:t>Αποτέλεσμα είναι η αύξηση των περιστατικών καρκίνου του δέρματος, στον πληθυσμό</a:t>
            </a:r>
            <a:r>
              <a:rPr lang="el-GR" dirty="0"/>
              <a:t>.  </a:t>
            </a:r>
            <a:endParaRPr lang="en-US" dirty="0"/>
          </a:p>
        </p:txBody>
      </p:sp>
      <p:pic>
        <p:nvPicPr>
          <p:cNvPr id="5122" name="Picture 2" descr="Όζον | Noesis">
            <a:extLst>
              <a:ext uri="{FF2B5EF4-FFF2-40B4-BE49-F238E27FC236}">
                <a16:creationId xmlns:a16="http://schemas.microsoft.com/office/drawing/2014/main" id="{252CDC4D-FBBB-4DB8-B824-1D3F73376C85}"/>
              </a:ext>
            </a:extLst>
          </p:cNvPr>
          <p:cNvPicPr>
            <a:picLocks noGrp="1" noChangeAspect="1" noChangeArrowheads="1"/>
          </p:cNvPicPr>
          <p:nvPr>
            <p:ph sz="quarter" idx="4"/>
          </p:nvPr>
        </p:nvPicPr>
        <p:blipFill>
          <a:blip r:embed="rId2">
            <a:extLst>
              <a:ext uri="{28A0092B-C50C-407E-A947-70E740481C1C}">
                <a14:useLocalDpi xmlns:a14="http://schemas.microsoft.com/office/drawing/2010/main" val="0"/>
              </a:ext>
            </a:extLst>
          </a:blip>
          <a:srcRect/>
          <a:stretch>
            <a:fillRect/>
          </a:stretch>
        </p:blipFill>
        <p:spPr bwMode="auto">
          <a:xfrm>
            <a:off x="6660385" y="3429000"/>
            <a:ext cx="5392981" cy="3349325"/>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Μειώνεται το όζον στη στρατόσφαιρα - Οι επιπτώσεις της υπεριώδους  ακτινοβολίας στην υγεία - Onmed.gr">
            <a:extLst>
              <a:ext uri="{FF2B5EF4-FFF2-40B4-BE49-F238E27FC236}">
                <a16:creationId xmlns:a16="http://schemas.microsoft.com/office/drawing/2014/main" id="{256FDE3C-2944-47F4-BDB8-FBF1A5ADA39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61063" y="437639"/>
            <a:ext cx="4044994" cy="24269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31847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περιεχομένου 3">
            <a:extLst>
              <a:ext uri="{FF2B5EF4-FFF2-40B4-BE49-F238E27FC236}">
                <a16:creationId xmlns:a16="http://schemas.microsoft.com/office/drawing/2014/main" id="{6CA05D3B-085A-4517-B4A4-C08FC3A66095}"/>
              </a:ext>
            </a:extLst>
          </p:cNvPr>
          <p:cNvSpPr>
            <a:spLocks noGrp="1"/>
          </p:cNvSpPr>
          <p:nvPr>
            <p:ph sz="half" idx="2"/>
          </p:nvPr>
        </p:nvSpPr>
        <p:spPr>
          <a:xfrm>
            <a:off x="6501007" y="1803749"/>
            <a:ext cx="4316219" cy="3987452"/>
          </a:xfrm>
        </p:spPr>
        <p:txBody>
          <a:bodyPr/>
          <a:lstStyle/>
          <a:p>
            <a:pPr algn="just"/>
            <a:r>
              <a:rPr lang="el-GR" dirty="0"/>
              <a:t>Οι πιλότοι προτιμούν να πετούν στην στρατόσφαιρα.</a:t>
            </a:r>
          </a:p>
          <a:p>
            <a:pPr algn="just"/>
            <a:r>
              <a:rPr lang="el-GR" dirty="0"/>
              <a:t>Εκεί δεν συμβαίνουν τα επικίνδυνα καιρικά φαινόμενα, είναι πιο ασφαλές </a:t>
            </a:r>
          </a:p>
          <a:p>
            <a:pPr algn="just"/>
            <a:r>
              <a:rPr lang="el-GR" dirty="0"/>
              <a:t>Εκεί η ατμόσφαιρα είναι πιο αραιή, οι τριβές λιγότερες και το κόστος της πτήσης μικρότερο.</a:t>
            </a:r>
          </a:p>
          <a:p>
            <a:endParaRPr lang="en-US" dirty="0"/>
          </a:p>
        </p:txBody>
      </p:sp>
      <p:pic>
        <p:nvPicPr>
          <p:cNvPr id="3074" name="Picture 2" descr="Αλήθειες για τα αεροπλάνα που ίσως δε γνωρίζετε – Newsbeast">
            <a:extLst>
              <a:ext uri="{FF2B5EF4-FFF2-40B4-BE49-F238E27FC236}">
                <a16:creationId xmlns:a16="http://schemas.microsoft.com/office/drawing/2014/main" id="{29AE66A8-5040-4031-A5D2-9A11E9A7CC93}"/>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87539" y="153430"/>
            <a:ext cx="4760242" cy="2983531"/>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Γιατί λείπει η σειρά καθισμάτων «13» από τα αεροπλάνα; | clickatlife">
            <a:extLst>
              <a:ext uri="{FF2B5EF4-FFF2-40B4-BE49-F238E27FC236}">
                <a16:creationId xmlns:a16="http://schemas.microsoft.com/office/drawing/2014/main" id="{E4C3C69E-73F3-4991-8737-31859758F62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4162" y="3429000"/>
            <a:ext cx="5208471" cy="2916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45301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Ουράνιο">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TM03457452[[fn=Ουράνιο]]</Template>
  <TotalTime>236</TotalTime>
  <Words>920</Words>
  <Application>Microsoft Office PowerPoint</Application>
  <PresentationFormat>Ευρεία οθόνη</PresentationFormat>
  <Paragraphs>68</Paragraphs>
  <Slides>18</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18</vt:i4>
      </vt:variant>
    </vt:vector>
  </HeadingPairs>
  <TitlesOfParts>
    <vt:vector size="24" baseType="lpstr">
      <vt:lpstr>Arial</vt:lpstr>
      <vt:lpstr>Calibri</vt:lpstr>
      <vt:lpstr>Calibri Light</vt:lpstr>
      <vt:lpstr>Times New Roman</vt:lpstr>
      <vt:lpstr>Wingdings</vt:lpstr>
      <vt:lpstr>Ουράνιο</vt:lpstr>
      <vt:lpstr>Β2.1 Η συνθεση της ατμοσφαιρασ,  η θερμοκρασια,  οι ανεμοι</vt:lpstr>
      <vt:lpstr>Η ατμοσφαιρα</vt:lpstr>
      <vt:lpstr>Η ατμοσφαιρα</vt:lpstr>
      <vt:lpstr>Η ατμοσφαιρα</vt:lpstr>
      <vt:lpstr> η διαιρεση της ατμοσφαιρασ</vt:lpstr>
      <vt:lpstr>ΤΡΟΠΟΣΦΑΙΡΑ</vt:lpstr>
      <vt:lpstr>Το φαινομενο του θερμοκηπιου</vt:lpstr>
      <vt:lpstr>Στρατοσφαιρα</vt:lpstr>
      <vt:lpstr>Παρουσίαση του PowerPoint</vt:lpstr>
      <vt:lpstr>ΙΟΝΟΣΦΑΙΡΑ</vt:lpstr>
      <vt:lpstr>ΠΡΑΓΜΑΤΑ ΠΟΥ ΙΣΩς ΔΕΝ ΞΕΡΑΤΕ ΓΙΑ ΤΗΝ ΑΤΜΟΣΦΑΙΡΑ</vt:lpstr>
      <vt:lpstr>Παρουσίαση του PowerPoint</vt:lpstr>
      <vt:lpstr>Παρουσίαση του PowerPoint</vt:lpstr>
      <vt:lpstr>ΟΥΡΑΝΙΟ ΤΟΞΟ</vt:lpstr>
      <vt:lpstr>Η θερμοκρασια του αερα</vt:lpstr>
      <vt:lpstr>Οι ανεμοι</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Β2.1 Η συνθεση της ατμοσφαιρασ,  η θερμοκρασια,  οι ανεμοι</dc:title>
  <dc:creator>agapi</dc:creator>
  <cp:lastModifiedBy>agapi</cp:lastModifiedBy>
  <cp:revision>36</cp:revision>
  <dcterms:created xsi:type="dcterms:W3CDTF">2020-11-14T15:14:24Z</dcterms:created>
  <dcterms:modified xsi:type="dcterms:W3CDTF">2020-12-03T19:12:16Z</dcterms:modified>
</cp:coreProperties>
</file>