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5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29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24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7726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89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63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89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1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97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5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9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05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7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0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5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6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8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8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  <p:sldLayoutId id="214748386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3" descr="Η σταθεροποιημένες θάλασσα κάτω από μια καθαρή">
            <a:extLst>
              <a:ext uri="{FF2B5EF4-FFF2-40B4-BE49-F238E27FC236}">
                <a16:creationId xmlns:a16="http://schemas.microsoft.com/office/drawing/2014/main" id="{5731FF38-B73E-472D-BEA8-FD6B9336C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EB772977-B70B-42E4-9C8D-D1CEC6EB0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0900" y="2603500"/>
            <a:ext cx="5648829" cy="2518926"/>
          </a:xfrm>
        </p:spPr>
        <p:txBody>
          <a:bodyPr anchor="b">
            <a:normAutofit/>
          </a:bodyPr>
          <a:lstStyle/>
          <a:p>
            <a:pPr algn="ctr"/>
            <a:r>
              <a:rPr lang="el-GR" sz="5200" dirty="0">
                <a:solidFill>
                  <a:schemeClr val="bg1"/>
                </a:solidFill>
              </a:rPr>
              <a:t>Το </a:t>
            </a:r>
            <a:r>
              <a:rPr lang="el-GR" sz="5200" dirty="0" err="1">
                <a:solidFill>
                  <a:schemeClr val="bg1"/>
                </a:solidFill>
              </a:rPr>
              <a:t>νερο</a:t>
            </a:r>
            <a:r>
              <a:rPr lang="el-GR" sz="5200" dirty="0">
                <a:solidFill>
                  <a:schemeClr val="bg1"/>
                </a:solidFill>
              </a:rPr>
              <a:t> στη </a:t>
            </a:r>
            <a:r>
              <a:rPr lang="el-GR" sz="5200" dirty="0" err="1">
                <a:solidFill>
                  <a:schemeClr val="bg1"/>
                </a:solidFill>
              </a:rPr>
              <a:t>φυση</a:t>
            </a:r>
            <a:endParaRPr lang="en-US" sz="5200" dirty="0">
              <a:solidFill>
                <a:schemeClr val="bg1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1C65106-919A-446A-B351-CA9B66579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81" y="5586497"/>
            <a:ext cx="4569248" cy="555608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68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38A931-29BB-455E-A388-0AE4B3B61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19101"/>
            <a:ext cx="10364451" cy="1269999"/>
          </a:xfrm>
        </p:spPr>
        <p:txBody>
          <a:bodyPr/>
          <a:lstStyle/>
          <a:p>
            <a:r>
              <a:rPr lang="el-GR" dirty="0"/>
              <a:t>ΠΑΓΕΤΩΝΕΣ</a:t>
            </a:r>
            <a:endParaRPr lang="en-US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2910395-B3FF-4572-BB42-BD82B6466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25" y="1371599"/>
            <a:ext cx="10515600" cy="4809744"/>
          </a:xfrm>
        </p:spPr>
        <p:txBody>
          <a:bodyPr>
            <a:normAutofit/>
          </a:bodyPr>
          <a:lstStyle/>
          <a:p>
            <a:r>
              <a:rPr lang="el-GR" sz="2400" b="1" cap="none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400" b="1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αγετώνες</a:t>
            </a:r>
            <a:r>
              <a:rPr lang="el-GR" sz="2400" b="0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ονομάζονται μεγάλες μάζες πάγου συνήθως κινούμενες λόγω συμπίεσης του </a:t>
            </a:r>
            <a:r>
              <a:rPr lang="el-G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χιονιού. </a:t>
            </a:r>
          </a:p>
          <a:p>
            <a:r>
              <a:rPr lang="el-GR" sz="2400" cap="none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l-GR" sz="2400" b="0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ενικά οι παγετώνες ρέουν ως </a:t>
            </a:r>
            <a:r>
              <a:rPr lang="el-GR" sz="2400" b="0" i="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«ποταμοί πάγου» </a:t>
            </a:r>
            <a:r>
              <a:rPr lang="el-GR" sz="2400" b="0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τροφοδοτούμενοι από το χιόνι της χιονόπτωσης, ακριβώς όπως οι ποταμοί από τη </a:t>
            </a:r>
            <a:r>
              <a:rPr lang="el-GR" sz="24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βροχ</a:t>
            </a:r>
            <a:r>
              <a:rPr lang="el-G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l-GR" sz="2400" b="0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Ο </a:t>
            </a:r>
            <a:r>
              <a:rPr lang="el-GR" sz="2400" b="0" i="0" cap="non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πάγος</a:t>
            </a:r>
            <a:r>
              <a:rPr lang="el-GR" sz="2400" b="0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τους κινείται γλιστρώντας υπό την επίδραση της βαρύτητας και υφίσταται εσωτερικές παραμορφώσεις</a:t>
            </a:r>
            <a:endParaRPr lang="el-GR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Image result for ΠΑΓΕΤΩΝΕΣ">
            <a:extLst>
              <a:ext uri="{FF2B5EF4-FFF2-40B4-BE49-F238E27FC236}">
                <a16:creationId xmlns:a16="http://schemas.microsoft.com/office/drawing/2014/main" id="{F7F35180-6F5B-45D4-8B86-FCC443699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011" y="3975100"/>
            <a:ext cx="3503103" cy="23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ΠΑΓΕΤΩΝΕΣ">
            <a:extLst>
              <a:ext uri="{FF2B5EF4-FFF2-40B4-BE49-F238E27FC236}">
                <a16:creationId xmlns:a16="http://schemas.microsoft.com/office/drawing/2014/main" id="{0ABA72B0-6BB4-4AAB-B982-2B90DB7C5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4107743"/>
            <a:ext cx="2341563" cy="23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360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BD8AB2-6ABB-4CE4-89B7-87C4DA4C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95300"/>
            <a:ext cx="10364451" cy="927100"/>
          </a:xfrm>
        </p:spPr>
        <p:txBody>
          <a:bodyPr>
            <a:normAutofit/>
          </a:bodyPr>
          <a:lstStyle/>
          <a:p>
            <a:r>
              <a:rPr lang="el-GR" dirty="0"/>
              <a:t>ΛΙΜΝΕΣ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249FAAA-ED5F-4268-8985-A4C8A2A46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350628"/>
            <a:ext cx="10440026" cy="4830715"/>
          </a:xfrm>
        </p:spPr>
        <p:txBody>
          <a:bodyPr>
            <a:normAutofit/>
          </a:bodyPr>
          <a:lstStyle/>
          <a:p>
            <a:r>
              <a:rPr lang="el-GR" sz="2400" b="1" cap="none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l-GR" sz="2400" b="1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ίμνη</a:t>
            </a:r>
            <a:r>
              <a:rPr lang="el-GR" sz="2400" b="0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αποκαλείται ο υδροβιότοπος που αποτελείται από μάζες </a:t>
            </a:r>
            <a:r>
              <a:rPr lang="el-GR" sz="2400" b="0" i="0" cap="non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νερού</a:t>
            </a:r>
            <a:r>
              <a:rPr lang="el-GR" sz="2400" b="0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γλυκού ή αλμυρού, συγκεντρωμένες σε κοιλότητες της επιφάνειας της </a:t>
            </a:r>
            <a:r>
              <a:rPr lang="el-GR" sz="2400" b="0" i="0" cap="non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γης</a:t>
            </a:r>
            <a:r>
              <a:rPr lang="el-GR" sz="2400" b="0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φαινομενικά στάσιμες και συνήθως χωρίς άμεση επικοινωνία με τη θάλασσα.</a:t>
            </a:r>
            <a:endParaRPr lang="en-US" sz="2400" b="0" i="0" cap="none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b="0" i="0" cap="none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l-GR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ΛΙΜΝΗ ΠΛΑΣΤΗΡΑ </a:t>
            </a:r>
            <a:endParaRPr lang="en-US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EB5F292-6023-4A3E-90B6-012E3277F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74" y="2933106"/>
            <a:ext cx="3620461" cy="271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02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DCEBD3-2785-4F96-99EE-7EFBF3258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1600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ΚΑΤΗΓΟΡΙΕΣ ΛΙΜΝΩΝ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E437B5-843A-4B35-AD80-CB85E9BB7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853"/>
            <a:ext cx="10515600" cy="45454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2900" b="0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Κατηγοριοποιούμε τις λίμνες, με βάση τον τρόπο σχηματισμού τους σε:</a:t>
            </a:r>
          </a:p>
          <a:p>
            <a:r>
              <a:rPr lang="el-GR" sz="2900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Φραγματογενείς</a:t>
            </a:r>
            <a:r>
              <a:rPr lang="el-GR" sz="2900" cap="none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δημιουργούνται με την κατασκευή φραγμάτων από τους ανθρώπους</a:t>
            </a:r>
          </a:p>
          <a:p>
            <a:r>
              <a:rPr lang="el-GR" sz="29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Ηφαιστειογενείς</a:t>
            </a:r>
            <a:r>
              <a:rPr lang="el-GR" sz="2900" cap="none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δημιουργούνται όταν, το νερό συγκεντρώνεται στους κρατήρες σβησμένων ηφαιστείων</a:t>
            </a:r>
          </a:p>
          <a:p>
            <a:r>
              <a:rPr lang="el-GR" sz="29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Αλμυρές</a:t>
            </a:r>
            <a:r>
              <a:rPr lang="el-GR" sz="2900" cap="none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βρίσκονται σε περιοχή με μεγάλη εξάτμιση και μικρή τροφοδοσία σε γλυκό νερό</a:t>
            </a:r>
          </a:p>
          <a:p>
            <a:r>
              <a:rPr lang="el-GR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9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εκτονικές</a:t>
            </a:r>
            <a:r>
              <a:rPr lang="el-G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29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σχηματίζονται όταν βυθίζεται ένα τμήμα φλοιού της Γης από </a:t>
            </a:r>
            <a:r>
              <a:rPr lang="el-GR" sz="29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ακτινώτα</a:t>
            </a:r>
            <a:r>
              <a:rPr lang="el-GR" sz="29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ρήγματα και το βύθισμα γεμίζει νερά</a:t>
            </a:r>
          </a:p>
          <a:p>
            <a:r>
              <a:rPr lang="el-GR" sz="2900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Υποαλπικές</a:t>
            </a:r>
            <a:r>
              <a:rPr lang="el-GR" sz="29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δημιουργήθηκαν την εποχή των παγετώνων και σχηματίστηκαν είτε από το λιώσιμο του χιονιού, είτε από τα νερά των υπόγειων πηγών που ήρθαν στην επιφάνεια μετά το λιώσιμο των παγετώνων.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7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BB1300-2E96-4786-BE96-F0AFD2B6E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73388"/>
          </a:xfrm>
        </p:spPr>
        <p:txBody>
          <a:bodyPr/>
          <a:lstStyle/>
          <a:p>
            <a:r>
              <a:rPr lang="el-GR" dirty="0"/>
              <a:t>ΚΑΣΠΙΑ «ΘΑΛΑΣΣΑ»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DAF87D-4B10-471D-B160-DD250C159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26" y="1535185"/>
            <a:ext cx="10515600" cy="4646159"/>
          </a:xfrm>
        </p:spPr>
        <p:txBody>
          <a:bodyPr>
            <a:normAutofit/>
          </a:bodyPr>
          <a:lstStyle/>
          <a:p>
            <a:r>
              <a:rPr lang="el-GR" sz="1800" b="0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Η </a:t>
            </a:r>
            <a:r>
              <a:rPr lang="el-GR" sz="1800" b="1" cap="none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l-GR" sz="1800" b="1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ασπία θάλασσα</a:t>
            </a:r>
            <a:r>
              <a:rPr lang="el-GR" sz="1800" b="0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είναι η μεγαλύτερη </a:t>
            </a:r>
            <a:r>
              <a:rPr lang="el-GR" sz="1800" cap="none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λίμνη</a:t>
            </a:r>
            <a:r>
              <a:rPr lang="el-GR" sz="1800" b="0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της </a:t>
            </a:r>
            <a:r>
              <a:rPr lang="el-GR" sz="1800" b="0" i="0" u="sng" cap="non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Γης</a:t>
            </a:r>
            <a:r>
              <a:rPr lang="el-GR" sz="1800" b="0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Ονομάζεται «θάλασσα» λόγω του τεράστιου μεγέθους της αλλά και επειδή όταν οι </a:t>
            </a:r>
            <a:r>
              <a:rPr lang="el-GR" sz="1800" cap="none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Ρωμαίοι</a:t>
            </a:r>
            <a:r>
              <a:rPr lang="el-GR" sz="1800" b="0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πρωτοέφτασαν εκεί δοκίμασαν το νερό της και είδαν ότι είναι αλμυρό. Είναι τέτοιο το μέγεθός της, που ξεπερνάει τις επόμενες έξι μεγαλύτερες σε έκταση λίμνες μαζί.</a:t>
            </a:r>
          </a:p>
          <a:p>
            <a:endParaRPr lang="el-GR" sz="1800" cap="none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Κασπια θαλασσα">
            <a:extLst>
              <a:ext uri="{FF2B5EF4-FFF2-40B4-BE49-F238E27FC236}">
                <a16:creationId xmlns:a16="http://schemas.microsoft.com/office/drawing/2014/main" id="{37E78FDB-805A-4BDF-AC88-0D484A3A6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26" y="3163699"/>
            <a:ext cx="3855564" cy="215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aspian sea">
            <a:extLst>
              <a:ext uri="{FF2B5EF4-FFF2-40B4-BE49-F238E27FC236}">
                <a16:creationId xmlns:a16="http://schemas.microsoft.com/office/drawing/2014/main" id="{26C0277F-3199-48CE-B081-AF064276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14" y="2860265"/>
            <a:ext cx="2137532" cy="30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aspian sea">
            <a:extLst>
              <a:ext uri="{FF2B5EF4-FFF2-40B4-BE49-F238E27FC236}">
                <a16:creationId xmlns:a16="http://schemas.microsoft.com/office/drawing/2014/main" id="{CC593A10-9811-42AA-8C87-4AAF9F615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438" y="3429000"/>
            <a:ext cx="3186984" cy="211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473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399DF5-1B08-4CAB-A56B-7AED5645A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98555"/>
          </a:xfrm>
        </p:spPr>
        <p:txBody>
          <a:bodyPr/>
          <a:lstStyle/>
          <a:p>
            <a:r>
              <a:rPr lang="el-GR" dirty="0"/>
              <a:t>ΝΕΚΡΑ ΘΑΛΑΣΣΑ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DB57E7-89D5-454B-B0FF-25576AAA0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072"/>
            <a:ext cx="10515600" cy="4864272"/>
          </a:xfrm>
        </p:spPr>
        <p:txBody>
          <a:bodyPr>
            <a:normAutofit/>
          </a:bodyPr>
          <a:lstStyle/>
          <a:p>
            <a:r>
              <a:rPr lang="el-GR" sz="1600" cap="none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1600" b="0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1600" b="1" cap="none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l-GR" sz="1600" b="1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εκρά θάλασσα</a:t>
            </a:r>
            <a:r>
              <a:rPr lang="el-GR" sz="1600" b="0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ή </a:t>
            </a:r>
            <a:r>
              <a:rPr lang="el-GR" sz="1600" b="1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αλμυρή θάλασσα</a:t>
            </a:r>
            <a:r>
              <a:rPr lang="el-GR" sz="1600" b="0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ονομάζεται η μεγάλη </a:t>
            </a:r>
            <a:r>
              <a:rPr lang="el-GR" sz="1600" b="0" i="0" u="none" strike="noStrike" cap="non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λίμνη</a:t>
            </a:r>
            <a:r>
              <a:rPr lang="el-GR" sz="1600" b="0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με αλμυρό νερό που βρίσκεται στα σύνορα </a:t>
            </a:r>
            <a:r>
              <a:rPr lang="el-GR" sz="1600" b="0" i="0" cap="non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Ιορδανί</a:t>
            </a:r>
            <a:r>
              <a:rPr lang="el-GR" sz="1600" cap="none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l-GR" sz="1600" b="0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και </a:t>
            </a:r>
            <a:r>
              <a:rPr lang="el-GR" sz="1600" b="0" i="0" cap="non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Ισραήλ</a:t>
            </a:r>
            <a:r>
              <a:rPr lang="el-GR" sz="1600" b="0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Η επιφάνειά της βρίσκεται περίπου 400 μέτρα κάτω από την επιφάνεια της Μεσογείου, (αρνητικό </a:t>
            </a:r>
            <a:r>
              <a:rPr lang="el-GR" sz="1600" b="0" i="0" cap="non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υψόμετρο</a:t>
            </a:r>
            <a:r>
              <a:rPr lang="el-GR" sz="1600" b="0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κάτι που τη κάνει το χαμηλότερο σημείο επιφάνειας στην ηπειρωτική γη, ενώ παρατηρείται σημαντική πτώση του επιπέδου στάθμης της, περίπου 1 μέτρο το χρόνο, κυρίως εξαιτίας της μείωσης των απορροών του </a:t>
            </a:r>
            <a:r>
              <a:rPr lang="el-GR" sz="1600" b="0" i="0" u="none" strike="noStrike" cap="non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Ιορδάνη ποταμού</a:t>
            </a:r>
            <a:r>
              <a:rPr lang="el-GR" sz="1600" b="0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αλλά και της έντονης ανθρώπινης δραστηριότητας.</a:t>
            </a:r>
            <a:endParaRPr lang="el-GR" sz="1600" b="0" i="0" cap="none" baseline="30000" dirty="0">
              <a:solidFill>
                <a:srgbClr val="0645A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600" cap="none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1600" b="0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ονομασία της λίμνης ως </a:t>
            </a:r>
            <a:r>
              <a:rPr lang="el-GR" sz="1600" i="1" cap="none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l-GR" sz="1600" b="0" i="1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εκρά θάλασσα</a:t>
            </a:r>
            <a:r>
              <a:rPr lang="el-GR" sz="1600" b="0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οφείλεται στη υψηλότατη περιεκτικότητα αλατιού που έχει σαν αποτέλεσμα την παντελή έλλειψη ζωής. Περιέχει </a:t>
            </a:r>
            <a:r>
              <a:rPr lang="el-GR" sz="1600" b="0" i="0" cap="non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αλάτι</a:t>
            </a:r>
            <a:r>
              <a:rPr lang="el-GR" sz="1600" b="0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(χλωριούχο νάτριο - </a:t>
            </a:r>
            <a:r>
              <a:rPr lang="el-GR" sz="1600" b="0" i="0" cap="none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l-GR" sz="1600" b="0" i="0" cap="non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σε ποσοστό 24%, δηλαδή μέχρι και δέκα φορές περισσότερο από το νερό της θάλασσας.</a:t>
            </a:r>
            <a:endParaRPr lang="en-US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 result for ΝΕΚΡΑ ΘΑΛΑΣΣΑ">
            <a:extLst>
              <a:ext uri="{FF2B5EF4-FFF2-40B4-BE49-F238E27FC236}">
                <a16:creationId xmlns:a16="http://schemas.microsoft.com/office/drawing/2014/main" id="{E0ACF984-771E-4E15-B9F4-D0F188B8D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683" y="3849591"/>
            <a:ext cx="4351090" cy="271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νεκρα θαλασσα χαρτης">
            <a:extLst>
              <a:ext uri="{FF2B5EF4-FFF2-40B4-BE49-F238E27FC236}">
                <a16:creationId xmlns:a16="http://schemas.microsoft.com/office/drawing/2014/main" id="{9E751B09-E83F-4720-974F-C9200A152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311" y="3694618"/>
            <a:ext cx="2334445" cy="302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617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ED3A3F-8728-4126-A191-EA87A669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15333"/>
          </a:xfrm>
        </p:spPr>
        <p:txBody>
          <a:bodyPr/>
          <a:lstStyle/>
          <a:p>
            <a:r>
              <a:rPr lang="el-GR" sz="36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ΗΦΑΙΣΤΕΙΟΓΕΝΕΙΣ</a:t>
            </a:r>
            <a:endParaRPr lang="en-US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3A764BE-1FDC-4E50-A67E-F2BC40A3C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471" y="1408391"/>
            <a:ext cx="12274782" cy="4066573"/>
          </a:xfrm>
        </p:spPr>
        <p:txBody>
          <a:bodyPr>
            <a:normAutofit/>
          </a:bodyPr>
          <a:lstStyle/>
          <a:p>
            <a:endParaRPr lang="el-GR" sz="1800" b="1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18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Ό</a:t>
            </a:r>
            <a:r>
              <a:rPr lang="el-GR" sz="1800" b="1" i="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ρος </a:t>
            </a:r>
            <a:r>
              <a:rPr lang="el-GR" sz="1800" b="1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1800" b="1" i="0" cap="non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ινατούμπο</a:t>
            </a:r>
            <a:r>
              <a:rPr lang="en-US" sz="1800" b="1" i="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8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l-GR" sz="1800" b="1" i="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ιλιππίνες                                     </a:t>
            </a:r>
            <a:r>
              <a:rPr lang="el-GR" sz="1200" b="1" cap="none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Ό</a:t>
            </a:r>
            <a:r>
              <a:rPr lang="el-GR" sz="1200" b="1" i="0" cap="non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ρος </a:t>
            </a:r>
            <a:r>
              <a:rPr lang="en-US" sz="1200" b="1" i="0" cap="non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zao</a:t>
            </a:r>
            <a:r>
              <a:rPr lang="en-US" sz="1200" b="1" i="0" cap="non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l-GR" sz="1200" b="1" cap="none" dirty="0">
                <a:solidFill>
                  <a:srgbClr val="000000"/>
                </a:solidFill>
                <a:latin typeface="Verdana" panose="020B0604030504040204" pitchFamily="34" charset="0"/>
              </a:rPr>
              <a:t>Ι</a:t>
            </a:r>
            <a:r>
              <a:rPr lang="el-GR" sz="1200" b="1" i="0" cap="non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απωνία</a:t>
            </a:r>
            <a:br>
              <a:rPr lang="el-GR" sz="1200" dirty="0"/>
            </a:br>
            <a:r>
              <a:rPr lang="el-GR" sz="1200" dirty="0"/>
              <a:t>  </a:t>
            </a:r>
            <a:r>
              <a:rPr lang="el-GR" sz="1800" b="1" i="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1800" b="1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5EB8A172-A6CD-4FA0-9CFB-D2EB7C42C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965" y="2486739"/>
            <a:ext cx="3667785" cy="243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822E6F9-D530-449C-8D33-830E34267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86739"/>
            <a:ext cx="3804175" cy="253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651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6DF966-F652-4B32-8917-E99088336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24389"/>
          </a:xfrm>
        </p:spPr>
        <p:txBody>
          <a:bodyPr/>
          <a:lstStyle/>
          <a:p>
            <a:r>
              <a:rPr lang="el-GR" dirty="0"/>
              <a:t>ΤΕΚΤΟΝΙΚΕΣ ΛΙΜΝΕΣ</a:t>
            </a:r>
            <a:endParaRPr lang="en-US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6390DBE-D53F-486F-9522-3F1313A09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906"/>
            <a:ext cx="10515600" cy="4738438"/>
          </a:xfrm>
        </p:spPr>
        <p:txBody>
          <a:bodyPr>
            <a:normAutofit/>
          </a:bodyPr>
          <a:lstStyle/>
          <a:p>
            <a:r>
              <a:rPr lang="el-GR" sz="1600" b="0" i="0" cap="none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Η λίμνη Τριχωνίδα είναι η </a:t>
            </a:r>
            <a:r>
              <a:rPr lang="el-GR" sz="1600" b="1" i="0" cap="none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μεγαλύτερη λίμνη της </a:t>
            </a:r>
            <a:r>
              <a:rPr lang="el-GR" sz="1600" b="1" cap="none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sz="1600" b="1" i="0" cap="none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λλάδας, είναι τεκτονική</a:t>
            </a:r>
            <a:r>
              <a:rPr lang="el-GR" sz="1600" b="0" i="0" cap="none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και βρίσκεται στον νομό </a:t>
            </a:r>
            <a:r>
              <a:rPr lang="el-GR" sz="1600" b="1" cap="none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1600" b="1" i="0" cap="none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ιτωλοαρκανανίας</a:t>
            </a:r>
            <a:r>
              <a:rPr lang="el-GR" sz="1600" cap="none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386FC3E-EFBA-479C-94A7-F78D7E52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812" y="2956386"/>
            <a:ext cx="4581262" cy="274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E6FA3AF3-D363-497C-91AB-DAD38DE91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92" y="2956386"/>
            <a:ext cx="4714612" cy="265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426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BAF798-5BB0-44D3-B692-F921B5D7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57883"/>
          </a:xfrm>
        </p:spPr>
        <p:txBody>
          <a:bodyPr/>
          <a:lstStyle/>
          <a:p>
            <a:r>
              <a:rPr lang="el-GR" dirty="0"/>
              <a:t>Ο </a:t>
            </a:r>
            <a:r>
              <a:rPr lang="el-GR" dirty="0" err="1"/>
              <a:t>κυκλοσ</a:t>
            </a:r>
            <a:r>
              <a:rPr lang="el-GR" dirty="0"/>
              <a:t> του </a:t>
            </a:r>
            <a:r>
              <a:rPr lang="el-GR" dirty="0" err="1"/>
              <a:t>νερου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49947B-AA61-4AAB-902B-4B7CAB23A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303020"/>
            <a:ext cx="10515600" cy="5275580"/>
          </a:xfrm>
        </p:spPr>
        <p:txBody>
          <a:bodyPr/>
          <a:lstStyle/>
          <a:p>
            <a:r>
              <a:rPr lang="el-GR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Όπως κάθε χημικό στοιχείο στον πλανήτη, έτσι και το νερό κάνει έναν αέναο κύκλο (δεν τελειώνει ποτέ)!</a:t>
            </a:r>
          </a:p>
          <a:p>
            <a:r>
              <a:rPr lang="el-GR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κύκλος του νερού λέγεται Υδρολογικός κύκλος.</a:t>
            </a:r>
          </a:p>
          <a:p>
            <a:r>
              <a:rPr lang="el-GR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Υδρολογικό κύκλο </a:t>
            </a:r>
            <a:r>
              <a:rPr lang="el-GR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αποκαλούμε την σταθερή και αδιάκοπη κίνηση του νερού από την επιφάνεια της Γης, στο υπέδαφος και πάλι στην ατμόσφαιρα. 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 result for Ο ΚΥΚΛΟΣ ΤΟΥ ΝΕΡΟΥ">
            <a:extLst>
              <a:ext uri="{FF2B5EF4-FFF2-40B4-BE49-F238E27FC236}">
                <a16:creationId xmlns:a16="http://schemas.microsoft.com/office/drawing/2014/main" id="{B8EBC7DF-1CBB-4527-A4B8-60D6913A4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014" y="4406900"/>
            <a:ext cx="3878036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86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78EA14-E67A-46E7-8BD6-431D3B635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03201"/>
            <a:ext cx="10364451" cy="1206500"/>
          </a:xfrm>
        </p:spPr>
        <p:txBody>
          <a:bodyPr/>
          <a:lstStyle/>
          <a:p>
            <a:r>
              <a:rPr lang="el-GR" dirty="0"/>
              <a:t>Ο </a:t>
            </a:r>
            <a:r>
              <a:rPr lang="el-GR" dirty="0" err="1"/>
              <a:t>κυκλοσ</a:t>
            </a:r>
            <a:r>
              <a:rPr lang="el-GR" dirty="0"/>
              <a:t> του </a:t>
            </a:r>
            <a:r>
              <a:rPr lang="el-GR" dirty="0" err="1"/>
              <a:t>νερου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E993D33-5AD6-47EF-B0E3-1CD458A7D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320801"/>
            <a:ext cx="11366500" cy="5537199"/>
          </a:xfrm>
        </p:spPr>
        <p:txBody>
          <a:bodyPr/>
          <a:lstStyle/>
          <a:p>
            <a:r>
              <a:rPr lang="el-GR" sz="2400" cap="none" dirty="0"/>
              <a:t>Το νερό βρίσκεται στην επιφάνεια της Γης σε υγρή μορφή, (σε ωκεανούς, λίμνες και ποτάμια) και με την θερμότητα μεταβάλλεται σε υδρατμούς. Αυτό λέγεται </a:t>
            </a:r>
            <a:r>
              <a:rPr lang="el-GR" sz="2400" cap="none" dirty="0">
                <a:solidFill>
                  <a:srgbClr val="FF0000"/>
                </a:solidFill>
              </a:rPr>
              <a:t>εξάτμιση</a:t>
            </a:r>
            <a:r>
              <a:rPr lang="el-GR" sz="2400" cap="none" dirty="0"/>
              <a:t>.</a:t>
            </a:r>
          </a:p>
          <a:p>
            <a:r>
              <a:rPr lang="el-GR" sz="2400" cap="none" dirty="0"/>
              <a:t>Όταν η θερμοκρασία του αέρα, πέσει τα μόρια του νερού υγροποιούνται ξανά και πέφτουν στην επιφάνεια της Γης ως βροχή ή χαλάζι ή ακόμα και χιόνι (στερεή μορφή). Οι μορφές με τις οποίες το νερό πέφτει στη γη λέγονται </a:t>
            </a:r>
            <a:r>
              <a:rPr lang="el-GR" sz="2400" cap="none">
                <a:solidFill>
                  <a:srgbClr val="FF0000"/>
                </a:solidFill>
              </a:rPr>
              <a:t>ατμοσφαιρικά κατακρημνίσματα</a:t>
            </a:r>
            <a:r>
              <a:rPr lang="el-GR" sz="2400" cap="none" dirty="0">
                <a:solidFill>
                  <a:srgbClr val="FF0000"/>
                </a:solidFill>
              </a:rPr>
              <a:t>.</a:t>
            </a:r>
          </a:p>
          <a:p>
            <a:endParaRPr lang="el-GR" sz="2400" cap="none" dirty="0">
              <a:solidFill>
                <a:srgbClr val="FF0000"/>
              </a:solidFill>
            </a:endParaRPr>
          </a:p>
          <a:p>
            <a:endParaRPr lang="el-GR" sz="2400" cap="none" dirty="0"/>
          </a:p>
          <a:p>
            <a:endParaRPr lang="en-US" cap="none" dirty="0"/>
          </a:p>
        </p:txBody>
      </p:sp>
      <p:pic>
        <p:nvPicPr>
          <p:cNvPr id="4100" name="Picture 4" descr="Image result for Ο ΚΥΚΛΟΣ ΤΟΥ ΝΕΡΟΥ">
            <a:extLst>
              <a:ext uri="{FF2B5EF4-FFF2-40B4-BE49-F238E27FC236}">
                <a16:creationId xmlns:a16="http://schemas.microsoft.com/office/drawing/2014/main" id="{1ABA0251-774D-47EC-A20A-A6155761B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3985699"/>
            <a:ext cx="3924299" cy="26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605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BBAB9F-DA26-45A4-9645-42069E93A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41301"/>
            <a:ext cx="10364451" cy="1016000"/>
          </a:xfrm>
        </p:spPr>
        <p:txBody>
          <a:bodyPr/>
          <a:lstStyle/>
          <a:p>
            <a:r>
              <a:rPr lang="el-GR" dirty="0"/>
              <a:t>Ο </a:t>
            </a:r>
            <a:r>
              <a:rPr lang="el-GR" dirty="0" err="1"/>
              <a:t>κυκλοσ</a:t>
            </a:r>
            <a:r>
              <a:rPr lang="el-GR" dirty="0"/>
              <a:t> του </a:t>
            </a:r>
            <a:r>
              <a:rPr lang="el-GR" dirty="0" err="1"/>
              <a:t>νερου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450778-0497-4C25-95BA-DB62CAC30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257301"/>
            <a:ext cx="10515600" cy="5190744"/>
          </a:xfrm>
        </p:spPr>
        <p:txBody>
          <a:bodyPr/>
          <a:lstStyle/>
          <a:p>
            <a:r>
              <a:rPr lang="el-GR" sz="2400" cap="none" dirty="0"/>
              <a:t>Όταν πέσει στο έδαφος το νερό, κινείται στην επιφάνεια της Γης με την μορφή ρυακιών, ποταμών, καταρρακτών και χειμάρρων. Αυτή την κίνηση την αποκαλούμε </a:t>
            </a:r>
            <a:r>
              <a:rPr lang="el-GR" sz="2400" cap="none" dirty="0">
                <a:solidFill>
                  <a:srgbClr val="FF0000"/>
                </a:solidFill>
              </a:rPr>
              <a:t>απορροή.</a:t>
            </a:r>
          </a:p>
          <a:p>
            <a:r>
              <a:rPr lang="el-GR" sz="2400" cap="none" dirty="0"/>
              <a:t>Ένα μέρος του νερού </a:t>
            </a:r>
            <a:r>
              <a:rPr lang="el-GR" sz="2400" cap="none" dirty="0">
                <a:solidFill>
                  <a:srgbClr val="FF0000"/>
                </a:solidFill>
              </a:rPr>
              <a:t>(</a:t>
            </a:r>
            <a:r>
              <a:rPr lang="el-GR" sz="2400" cap="none" dirty="0" err="1">
                <a:solidFill>
                  <a:srgbClr val="FF0000"/>
                </a:solidFill>
              </a:rPr>
              <a:t>κατεισδύει</a:t>
            </a:r>
            <a:r>
              <a:rPr lang="el-GR" sz="2400" cap="none" dirty="0">
                <a:solidFill>
                  <a:srgbClr val="FF0000"/>
                </a:solidFill>
              </a:rPr>
              <a:t>) </a:t>
            </a:r>
            <a:r>
              <a:rPr lang="el-GR" sz="2400" cap="none" dirty="0"/>
              <a:t>διεισδύει στο έδαφος από τους πόρους ή τις ρωγμές των διάφορων πετρωμάτων και από τα ρήγματα της Γης. Αυτό ονομάζεται </a:t>
            </a:r>
            <a:r>
              <a:rPr lang="el-GR" sz="2400" cap="none" dirty="0" err="1">
                <a:solidFill>
                  <a:srgbClr val="FF0000"/>
                </a:solidFill>
              </a:rPr>
              <a:t>κατείσδυση</a:t>
            </a:r>
            <a:r>
              <a:rPr lang="el-GR" sz="2400" cap="none" dirty="0"/>
              <a:t> και τα νερά στο υπέδαφος αποκαλούνται </a:t>
            </a:r>
            <a:r>
              <a:rPr lang="el-GR" sz="2400" cap="none" dirty="0">
                <a:solidFill>
                  <a:srgbClr val="FF0000"/>
                </a:solidFill>
              </a:rPr>
              <a:t>υπόγεια νερά</a:t>
            </a:r>
            <a:r>
              <a:rPr lang="el-GR" sz="2400" cap="none" dirty="0"/>
              <a:t>.</a:t>
            </a:r>
          </a:p>
          <a:p>
            <a:endParaRPr lang="en-US" sz="2400" cap="none" dirty="0">
              <a:solidFill>
                <a:srgbClr val="FF0000"/>
              </a:solidFill>
            </a:endParaRPr>
          </a:p>
        </p:txBody>
      </p:sp>
      <p:pic>
        <p:nvPicPr>
          <p:cNvPr id="5122" name="Picture 2" descr="Image result for Ο ΚΥΚΛΟΣ ΤΟΥ ΝΕΡΟΥ">
            <a:extLst>
              <a:ext uri="{FF2B5EF4-FFF2-40B4-BE49-F238E27FC236}">
                <a16:creationId xmlns:a16="http://schemas.microsoft.com/office/drawing/2014/main" id="{A9CBA6CD-0952-4940-967A-2453C5E35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294887"/>
            <a:ext cx="3844925" cy="215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64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DFF228-7539-45D5-A834-730675209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51483"/>
          </a:xfrm>
        </p:spPr>
        <p:txBody>
          <a:bodyPr/>
          <a:lstStyle/>
          <a:p>
            <a:r>
              <a:rPr lang="el-GR" dirty="0"/>
              <a:t>Ο ΚΥΚΛΟΣ ΤΟΥ ΝΕΡΟΥ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128275-EF64-46E2-B998-2B4D5CF78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9999"/>
            <a:ext cx="11188700" cy="5397499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ΕΞΑΤΜΙΣΗ- ΔΙΑΠΝΟΗ:</a:t>
            </a:r>
            <a:r>
              <a:rPr lang="el-GR" dirty="0"/>
              <a:t> </a:t>
            </a:r>
            <a:r>
              <a:rPr lang="el-GR" sz="2400" cap="none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Η</a:t>
            </a:r>
            <a:r>
              <a:rPr lang="el-GR" sz="2400" i="0" cap="none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διαπνοή είναι ουσιαστικά η εξάτμιση του νερού από τα φύλλα των φυτών.</a:t>
            </a:r>
          </a:p>
          <a:p>
            <a:r>
              <a:rPr lang="el-GR" sz="2400" cap="none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400" b="0" i="0" cap="none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υγρασία μεταφέρεται από τις ρίζες των φυτών μέχρι τους μικρούς πόρους (τα στόματα) που βρίσκονται στο κάτω μέρος των φύλλων όπου και μετατρέπεται σε υδρατμό και απελευθερώνεται στην ατμόσφαιρα.</a:t>
            </a:r>
            <a:endParaRPr lang="el-GR" sz="2400" cap="none" dirty="0">
              <a:solidFill>
                <a:srgbClr val="3232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400" b="0" i="0" cap="none" dirty="0">
              <a:solidFill>
                <a:srgbClr val="32323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Image result for ΕΞΑΤΜΙΣΗ ΔΙΑΠΝΟΗ">
            <a:extLst>
              <a:ext uri="{FF2B5EF4-FFF2-40B4-BE49-F238E27FC236}">
                <a16:creationId xmlns:a16="http://schemas.microsoft.com/office/drawing/2014/main" id="{4F74E0BB-3C0E-49B6-A4B4-99B61DCEC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3969805"/>
            <a:ext cx="3454400" cy="22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ΕΞΑΤΜΙΣΗ ΔΙΑΠΝΟΗ">
            <a:extLst>
              <a:ext uri="{FF2B5EF4-FFF2-40B4-BE49-F238E27FC236}">
                <a16:creationId xmlns:a16="http://schemas.microsoft.com/office/drawing/2014/main" id="{BF394719-10C7-492A-8512-9B70B8324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3854451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354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4E7D82-7757-4B4D-BDD8-4120F3BBE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27683"/>
          </a:xfrm>
        </p:spPr>
        <p:txBody>
          <a:bodyPr/>
          <a:lstStyle/>
          <a:p>
            <a:r>
              <a:rPr lang="el-GR" dirty="0"/>
              <a:t>ΕΞΑΤΜΙΣΗ- ΔΙΑΠΝΟΗ</a:t>
            </a:r>
            <a:endParaRPr lang="en-US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AD64E3AA-E7CF-45F7-8FAD-363CD694F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00"/>
            <a:ext cx="10515600" cy="4708144"/>
          </a:xfrm>
        </p:spPr>
        <p:txBody>
          <a:bodyPr/>
          <a:lstStyle/>
          <a:p>
            <a:r>
              <a:rPr lang="el-GR" sz="2800" b="0" i="0" cap="none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Οι ωκεανοί, οι θάλασσες, οι λίμνες και τα ποτάμια παρέχουν περίπου το </a:t>
            </a:r>
            <a:r>
              <a:rPr lang="el-GR" sz="2800" b="0" i="0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el-GR" sz="2800" b="0" i="0" cap="none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της υγρασίας της ατμόσφαιρας, ενώ τα φυτά, µέσω της διαπνοής παρέχουν το υπόλοιπο </a:t>
            </a:r>
            <a:r>
              <a:rPr lang="el-GR" sz="2800" b="0" i="0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r>
              <a:rPr lang="el-GR" sz="2800" b="0" i="0" cap="none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η θερμότητα (ενέργεια), που παρέχει ο ήλιος είναι απαραίτητη </a:t>
            </a:r>
            <a:r>
              <a:rPr lang="el-GR" b="0" i="0" cap="none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για </a:t>
            </a:r>
            <a:r>
              <a:rPr lang="el-GR" sz="2800" b="0" i="0" cap="none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την εξάτμιση.</a:t>
            </a:r>
          </a:p>
          <a:p>
            <a:endParaRPr lang="el-GR" dirty="0"/>
          </a:p>
          <a:p>
            <a:endParaRPr lang="en-US" dirty="0"/>
          </a:p>
        </p:txBody>
      </p:sp>
      <p:pic>
        <p:nvPicPr>
          <p:cNvPr id="2056" name="Picture 8" descr="Image result for ΕΞΑΤΜΙΣΗ ΔΙΑΠΝΟΗ">
            <a:extLst>
              <a:ext uri="{FF2B5EF4-FFF2-40B4-BE49-F238E27FC236}">
                <a16:creationId xmlns:a16="http://schemas.microsoft.com/office/drawing/2014/main" id="{E63155BE-BD3F-4485-8E71-A6A2EF417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1" y="3629634"/>
            <a:ext cx="3116262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81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84985E-F33D-4E9E-92CD-7BAA2228B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41983"/>
          </a:xfrm>
        </p:spPr>
        <p:txBody>
          <a:bodyPr/>
          <a:lstStyle/>
          <a:p>
            <a:r>
              <a:rPr lang="el-GR" dirty="0"/>
              <a:t>ΔΙΑΦΟΡΕΣ ΔΥΟ ΘΑΛΑΣΣΩΝ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1A8CC2-5443-47B2-AE22-55617EF27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47" y="1065852"/>
            <a:ext cx="10291752" cy="4963092"/>
          </a:xfrm>
        </p:spPr>
        <p:txBody>
          <a:bodyPr/>
          <a:lstStyle/>
          <a:p>
            <a:endParaRPr lang="el-GR" dirty="0"/>
          </a:p>
          <a:p>
            <a:pPr marL="0" indent="0">
              <a:buNone/>
            </a:pPr>
            <a:r>
              <a:rPr lang="el-GR" dirty="0"/>
              <a:t>                          ΜΕΣΟΓΕΙΟΣ</a:t>
            </a:r>
          </a:p>
          <a:p>
            <a:pPr marL="0" indent="0">
              <a:buNone/>
            </a:pPr>
            <a:r>
              <a:rPr lang="el-GR" dirty="0"/>
              <a:t> </a:t>
            </a:r>
          </a:p>
          <a:p>
            <a:pPr marL="0" indent="0">
              <a:buNone/>
            </a:pPr>
            <a:r>
              <a:rPr lang="el-GR" dirty="0"/>
              <a:t>ΒΑΛΤΙΚΗ</a:t>
            </a:r>
            <a:endParaRPr lang="en-US" dirty="0"/>
          </a:p>
        </p:txBody>
      </p:sp>
      <p:pic>
        <p:nvPicPr>
          <p:cNvPr id="6146" name="Picture 2" descr="Image result for ΜΕΣΟΓΕΟΙς">
            <a:extLst>
              <a:ext uri="{FF2B5EF4-FFF2-40B4-BE49-F238E27FC236}">
                <a16:creationId xmlns:a16="http://schemas.microsoft.com/office/drawing/2014/main" id="{D06483F9-2F75-49BF-9845-C5DE0B6C6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5" y="1859135"/>
            <a:ext cx="4843464" cy="214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ΒΑΛΤΙΚΗ">
            <a:extLst>
              <a:ext uri="{FF2B5EF4-FFF2-40B4-BE49-F238E27FC236}">
                <a16:creationId xmlns:a16="http://schemas.microsoft.com/office/drawing/2014/main" id="{C239358A-49FE-44E6-848C-B7659AE0E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34" y="3705259"/>
            <a:ext cx="3889066" cy="236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991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0243F6-0415-40CE-A4FB-E8089276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26405"/>
            <a:ext cx="10364451" cy="880096"/>
          </a:xfrm>
        </p:spPr>
        <p:txBody>
          <a:bodyPr/>
          <a:lstStyle/>
          <a:p>
            <a:r>
              <a:rPr lang="el-GR" dirty="0"/>
              <a:t>ΜΕΣΟΓΕΙΟΣ</a:t>
            </a:r>
            <a:endParaRPr lang="en-US" dirty="0"/>
          </a:p>
        </p:txBody>
      </p:sp>
      <p:pic>
        <p:nvPicPr>
          <p:cNvPr id="8194" name="Picture 2" descr="Image result for ΜΕΣΟΓΕΙΟΣ">
            <a:extLst>
              <a:ext uri="{FF2B5EF4-FFF2-40B4-BE49-F238E27FC236}">
                <a16:creationId xmlns:a16="http://schemas.microsoft.com/office/drawing/2014/main" id="{8E112262-F3E0-4E85-9464-BD8757D18D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66" y="3962400"/>
            <a:ext cx="3445672" cy="22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2BAC639-1616-4A67-8D81-DD8485D1161A}"/>
              </a:ext>
            </a:extLst>
          </p:cNvPr>
          <p:cNvSpPr/>
          <p:nvPr/>
        </p:nvSpPr>
        <p:spPr>
          <a:xfrm>
            <a:off x="674348" y="1394428"/>
            <a:ext cx="1792015" cy="17145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ΜΕΣΟΓΕΙΟΣ ΘΑΛΑΣΣΑ</a:t>
            </a:r>
            <a:endParaRPr lang="en-US" dirty="0"/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55F26CA3-A27A-4E60-8EBD-4356D415EF70}"/>
              </a:ext>
            </a:extLst>
          </p:cNvPr>
          <p:cNvCxnSpPr>
            <a:cxnSpLocks/>
          </p:cNvCxnSpPr>
          <p:nvPr/>
        </p:nvCxnSpPr>
        <p:spPr>
          <a:xfrm>
            <a:off x="2549439" y="2137384"/>
            <a:ext cx="8816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Οβάλ 6">
            <a:extLst>
              <a:ext uri="{FF2B5EF4-FFF2-40B4-BE49-F238E27FC236}">
                <a16:creationId xmlns:a16="http://schemas.microsoft.com/office/drawing/2014/main" id="{486D66C5-AF8D-459A-AEF3-6F1DEB9056B4}"/>
              </a:ext>
            </a:extLst>
          </p:cNvPr>
          <p:cNvSpPr/>
          <p:nvPr/>
        </p:nvSpPr>
        <p:spPr>
          <a:xfrm>
            <a:off x="3537899" y="1263645"/>
            <a:ext cx="1955800" cy="207008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ΚΟΝΤΑ ΣΤΟΝ ΙΣΗΜΕΡΙΝΟ</a:t>
            </a:r>
            <a:endParaRPr lang="en-US" dirty="0"/>
          </a:p>
        </p:txBody>
      </p: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AD23DEE6-ED18-416C-BA03-B1492D118F19}"/>
              </a:ext>
            </a:extLst>
          </p:cNvPr>
          <p:cNvCxnSpPr>
            <a:cxnSpLocks/>
          </p:cNvCxnSpPr>
          <p:nvPr/>
        </p:nvCxnSpPr>
        <p:spPr>
          <a:xfrm>
            <a:off x="5568865" y="2137384"/>
            <a:ext cx="849989" cy="7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63B989DB-6C8E-46B7-B3BF-0B19A8E930F7}"/>
              </a:ext>
            </a:extLst>
          </p:cNvPr>
          <p:cNvSpPr/>
          <p:nvPr/>
        </p:nvSpPr>
        <p:spPr>
          <a:xfrm>
            <a:off x="6494020" y="1432528"/>
            <a:ext cx="2146300" cy="16383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ΥΨΗΛΗ ΕΞΑΤΜΙΣΗ</a:t>
            </a:r>
            <a:endParaRPr lang="en-US" dirty="0"/>
          </a:p>
        </p:txBody>
      </p: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7EDDE65E-6A3A-493A-88CE-6CC54EFC01DD}"/>
              </a:ext>
            </a:extLst>
          </p:cNvPr>
          <p:cNvCxnSpPr/>
          <p:nvPr/>
        </p:nvCxnSpPr>
        <p:spPr>
          <a:xfrm>
            <a:off x="10672015" y="3333733"/>
            <a:ext cx="0" cy="596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3AB48492-814D-4628-9C85-F60F0EBD4CF6}"/>
              </a:ext>
            </a:extLst>
          </p:cNvPr>
          <p:cNvSpPr/>
          <p:nvPr/>
        </p:nvSpPr>
        <p:spPr>
          <a:xfrm>
            <a:off x="9516315" y="4166048"/>
            <a:ext cx="2311400" cy="1689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ΤΑ ΝΕΡΑ ΤΗΣ ΔΕΝ ΠΑΓΩΝΟΥΝ ΠΟΤΕ!!!</a:t>
            </a:r>
            <a:endParaRPr lang="en-US" dirty="0"/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D079A6F1-14BE-4771-8E69-331E2D8D8DA3}"/>
              </a:ext>
            </a:extLst>
          </p:cNvPr>
          <p:cNvCxnSpPr/>
          <p:nvPr/>
        </p:nvCxnSpPr>
        <p:spPr>
          <a:xfrm>
            <a:off x="8781234" y="2127416"/>
            <a:ext cx="5731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Οβάλ 13">
            <a:extLst>
              <a:ext uri="{FF2B5EF4-FFF2-40B4-BE49-F238E27FC236}">
                <a16:creationId xmlns:a16="http://schemas.microsoft.com/office/drawing/2014/main" id="{932ED798-CE74-4279-B334-E9771244DE66}"/>
              </a:ext>
            </a:extLst>
          </p:cNvPr>
          <p:cNvSpPr/>
          <p:nvPr/>
        </p:nvSpPr>
        <p:spPr>
          <a:xfrm>
            <a:off x="9640640" y="1499048"/>
            <a:ext cx="1877003" cy="159928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ΥΨΗΛΗ ΑΛΑΤΟΤΗΤΑ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6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B49746-0EE7-4B9E-9A37-8A9FCFBC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91183"/>
          </a:xfrm>
        </p:spPr>
        <p:txBody>
          <a:bodyPr/>
          <a:lstStyle/>
          <a:p>
            <a:r>
              <a:rPr lang="el-GR" dirty="0"/>
              <a:t>ΒΑΛΤΙΚΗ</a:t>
            </a:r>
            <a:endParaRPr lang="en-US" dirty="0"/>
          </a:p>
        </p:txBody>
      </p:sp>
      <p:pic>
        <p:nvPicPr>
          <p:cNvPr id="7170" name="Picture 2" descr="Image result for ΒΑΛΤΙΚΗ  ΠΑΓΩΜΕΝΗ">
            <a:extLst>
              <a:ext uri="{FF2B5EF4-FFF2-40B4-BE49-F238E27FC236}">
                <a16:creationId xmlns:a16="http://schemas.microsoft.com/office/drawing/2014/main" id="{F673FE7C-6B84-4EF4-82F9-C79F4F9F43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4432166"/>
            <a:ext cx="48768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EDA8B95-48B2-441D-BAA7-0D80794E739B}"/>
              </a:ext>
            </a:extLst>
          </p:cNvPr>
          <p:cNvSpPr/>
          <p:nvPr/>
        </p:nvSpPr>
        <p:spPr>
          <a:xfrm>
            <a:off x="215900" y="1981110"/>
            <a:ext cx="2057400" cy="1397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ΒΑΛΤΙΚΗ ΘΑΛΑΣΣΑ</a:t>
            </a:r>
            <a:endParaRPr lang="en-US" dirty="0"/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00965867-91C0-4A0C-82A5-959B8A01391F}"/>
              </a:ext>
            </a:extLst>
          </p:cNvPr>
          <p:cNvCxnSpPr/>
          <p:nvPr/>
        </p:nvCxnSpPr>
        <p:spPr>
          <a:xfrm>
            <a:off x="2409155" y="267961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Οβάλ 6">
            <a:extLst>
              <a:ext uri="{FF2B5EF4-FFF2-40B4-BE49-F238E27FC236}">
                <a16:creationId xmlns:a16="http://schemas.microsoft.com/office/drawing/2014/main" id="{C33BB6B9-17C8-4547-AD97-FE0CF905EFAA}"/>
              </a:ext>
            </a:extLst>
          </p:cNvPr>
          <p:cNvSpPr/>
          <p:nvPr/>
        </p:nvSpPr>
        <p:spPr>
          <a:xfrm>
            <a:off x="3002210" y="1912286"/>
            <a:ext cx="1866900" cy="15747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ΒΡΙΣΚΕΤΑΙ ΜΑΚΡΙΑ ΑΠΟ ΤΟΝ ΙΣΗΜΕΡΙΝΟ</a:t>
            </a:r>
            <a:endParaRPr lang="en-US" dirty="0"/>
          </a:p>
        </p:txBody>
      </p: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4AC16897-BDC7-48B2-AEB8-67701074EB07}"/>
              </a:ext>
            </a:extLst>
          </p:cNvPr>
          <p:cNvCxnSpPr/>
          <p:nvPr/>
        </p:nvCxnSpPr>
        <p:spPr>
          <a:xfrm>
            <a:off x="5010907" y="2679610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AD038AFE-FAD1-453C-B9C8-15D70BE6F141}"/>
              </a:ext>
            </a:extLst>
          </p:cNvPr>
          <p:cNvSpPr/>
          <p:nvPr/>
        </p:nvSpPr>
        <p:spPr>
          <a:xfrm>
            <a:off x="5990904" y="2128164"/>
            <a:ext cx="2349500" cy="1358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ΧΑΜΗΛΗ ΕΞΑΤΜΙΣΗ</a:t>
            </a:r>
            <a:endParaRPr lang="en-US" dirty="0"/>
          </a:p>
        </p:txBody>
      </p: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0005542D-D23B-4FF5-B957-3E52DE55C56F}"/>
              </a:ext>
            </a:extLst>
          </p:cNvPr>
          <p:cNvCxnSpPr/>
          <p:nvPr/>
        </p:nvCxnSpPr>
        <p:spPr>
          <a:xfrm>
            <a:off x="10398270" y="3839478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6D31994D-C8DD-4A3D-BF94-F0C57844366F}"/>
              </a:ext>
            </a:extLst>
          </p:cNvPr>
          <p:cNvSpPr/>
          <p:nvPr/>
        </p:nvSpPr>
        <p:spPr>
          <a:xfrm>
            <a:off x="9131998" y="4800468"/>
            <a:ext cx="2527300" cy="1358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ΤΑ ΝΕΡΑ ΤΗΣ ΠΑΓΩΝΟΥΝ ΑΡΚΕΤΟΥΣ ΜΗΝΕΣ ΤΟΝ ΧΡΟΝΟ</a:t>
            </a:r>
            <a:endParaRPr lang="en-US" dirty="0"/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D6E86C0D-3CE0-442F-AEB8-9EB541736AC5}"/>
              </a:ext>
            </a:extLst>
          </p:cNvPr>
          <p:cNvCxnSpPr/>
          <p:nvPr/>
        </p:nvCxnSpPr>
        <p:spPr>
          <a:xfrm>
            <a:off x="8565160" y="2807611"/>
            <a:ext cx="5033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βάλ 7">
            <a:extLst>
              <a:ext uri="{FF2B5EF4-FFF2-40B4-BE49-F238E27FC236}">
                <a16:creationId xmlns:a16="http://schemas.microsoft.com/office/drawing/2014/main" id="{983126CF-599F-47AC-8A3A-E34D26084B7D}"/>
              </a:ext>
            </a:extLst>
          </p:cNvPr>
          <p:cNvSpPr/>
          <p:nvPr/>
        </p:nvSpPr>
        <p:spPr>
          <a:xfrm>
            <a:off x="9462198" y="2212077"/>
            <a:ext cx="1866900" cy="14177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ΧΑΜΗΛΗ ΑΛΑΤΟΤΗΤΑ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424676"/>
      </p:ext>
    </p:extLst>
  </p:cSld>
  <p:clrMapOvr>
    <a:masterClrMapping/>
  </p:clrMapOvr>
</p:sld>
</file>

<file path=ppt/theme/theme1.xml><?xml version="1.0" encoding="utf-8"?>
<a:theme xmlns:a="http://schemas.openxmlformats.org/drawingml/2006/main" name="Σταγονίδιο">
  <a:themeElements>
    <a:clrScheme name="Σταγονίδιο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Σταγονίδιο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Σταγονίδιο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TM04033925[[fn=Σταγονίδιο]]</Template>
  <TotalTime>279</TotalTime>
  <Words>771</Words>
  <Application>Microsoft Office PowerPoint</Application>
  <PresentationFormat>Ευρεία οθόνη</PresentationFormat>
  <Paragraphs>62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Tw Cen MT</vt:lpstr>
      <vt:lpstr>Verdana</vt:lpstr>
      <vt:lpstr>Σταγονίδιο</vt:lpstr>
      <vt:lpstr>Το νερο στη φυση</vt:lpstr>
      <vt:lpstr>Ο κυκλοσ του νερου</vt:lpstr>
      <vt:lpstr>Ο κυκλοσ του νερου</vt:lpstr>
      <vt:lpstr>Ο κυκλοσ του νερου</vt:lpstr>
      <vt:lpstr>Ο ΚΥΚΛΟΣ ΤΟΥ ΝΕΡΟΥ</vt:lpstr>
      <vt:lpstr>ΕΞΑΤΜΙΣΗ- ΔΙΑΠΝΟΗ</vt:lpstr>
      <vt:lpstr>ΔΙΑΦΟΡΕΣ ΔΥΟ ΘΑΛΑΣΣΩΝ</vt:lpstr>
      <vt:lpstr>ΜΕΣΟΓΕΙΟΣ</vt:lpstr>
      <vt:lpstr>ΒΑΛΤΙΚΗ</vt:lpstr>
      <vt:lpstr>ΠΑΓΕΤΩΝΕΣ</vt:lpstr>
      <vt:lpstr>ΛΙΜΝΕΣ</vt:lpstr>
      <vt:lpstr>ΚΑΤΗΓΟΡΙΕΣ ΛΙΜΝΩΝ</vt:lpstr>
      <vt:lpstr>ΚΑΣΠΙΑ «ΘΑΛΑΣΣΑ»</vt:lpstr>
      <vt:lpstr>ΝΕΚΡΑ ΘΑΛΑΣΣΑ</vt:lpstr>
      <vt:lpstr>ΗΦΑΙΣΤΕΙΟΓΕΝΕΙΣ</vt:lpstr>
      <vt:lpstr>ΤΕΚΤΟΝΙΚΕΣ ΛΙΜΝΕΣ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νερο στη φυση</dc:title>
  <dc:creator>agapi</dc:creator>
  <cp:lastModifiedBy>agapi</cp:lastModifiedBy>
  <cp:revision>28</cp:revision>
  <dcterms:created xsi:type="dcterms:W3CDTF">2021-02-14T11:15:59Z</dcterms:created>
  <dcterms:modified xsi:type="dcterms:W3CDTF">2021-03-12T09:22:20Z</dcterms:modified>
</cp:coreProperties>
</file>