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9" r:id="rId4"/>
    <p:sldId id="258" r:id="rId5"/>
    <p:sldId id="261" r:id="rId6"/>
    <p:sldId id="260" r:id="rId7"/>
    <p:sldId id="263" r:id="rId8"/>
    <p:sldId id="262"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8" autoAdjust="0"/>
    <p:restoredTop sz="94660"/>
  </p:normalViewPr>
  <p:slideViewPr>
    <p:cSldViewPr snapToGrid="0">
      <p:cViewPr varScale="1">
        <p:scale>
          <a:sx n="60" d="100"/>
          <a:sy n="60" d="100"/>
        </p:scale>
        <p:origin x="-84" y="-360"/>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3/10/2023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3/10/2023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3/10/2023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3/10/2023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3/10/2023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3/10/2023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3/10/2023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3/10/2023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3/10/2023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3/10/2023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3/10/2023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3/10/2023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3/10/2023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97A472F9-602F-4475-8361-D2DC1F10E6B1}"/>
              </a:ext>
            </a:extLst>
          </p:cNvPr>
          <p:cNvSpPr>
            <a:spLocks noGrp="1"/>
          </p:cNvSpPr>
          <p:nvPr>
            <p:ph type="ctrTitle"/>
          </p:nvPr>
        </p:nvSpPr>
        <p:spPr>
          <a:xfrm>
            <a:off x="2589213" y="713065"/>
            <a:ext cx="8915399" cy="2483142"/>
          </a:xfrm>
        </p:spPr>
        <p:txBody>
          <a:bodyPr/>
          <a:lstStyle/>
          <a:p>
            <a:r>
              <a:rPr lang="el-GR" dirty="0"/>
              <a:t>ΤΑ ΠΟΤΑΜΙΑ ΤΟΥ ΚΟΣΜΟΥ</a:t>
            </a:r>
            <a:endParaRPr lang="en-US" dirty="0"/>
          </a:p>
        </p:txBody>
      </p:sp>
      <p:sp>
        <p:nvSpPr>
          <p:cNvPr id="3" name="Υπότιτλος 2">
            <a:extLst>
              <a:ext uri="{FF2B5EF4-FFF2-40B4-BE49-F238E27FC236}">
                <a16:creationId xmlns="" xmlns:a16="http://schemas.microsoft.com/office/drawing/2014/main" id="{F1BA060E-1349-400F-B3A3-4516648805DD}"/>
              </a:ext>
            </a:extLst>
          </p:cNvPr>
          <p:cNvSpPr>
            <a:spLocks noGrp="1"/>
          </p:cNvSpPr>
          <p:nvPr>
            <p:ph type="subTitle" idx="1"/>
          </p:nvPr>
        </p:nvSpPr>
        <p:spPr>
          <a:xfrm>
            <a:off x="2589212" y="3661794"/>
            <a:ext cx="8915399" cy="2483141"/>
          </a:xfrm>
        </p:spPr>
        <p:txBody>
          <a:bodyPr/>
          <a:lstStyle/>
          <a:p>
            <a:endParaRPr lang="en-US" dirty="0"/>
          </a:p>
        </p:txBody>
      </p:sp>
      <p:pic>
        <p:nvPicPr>
          <p:cNvPr id="2050" name="Picture 2" descr="Υπόκλιση στην Ήπειρο. Τα ποτάμια της και οι παραπόταμοι από ψηλά - The  Greek Tourist">
            <a:extLst>
              <a:ext uri="{FF2B5EF4-FFF2-40B4-BE49-F238E27FC236}">
                <a16:creationId xmlns="" xmlns:a16="http://schemas.microsoft.com/office/drawing/2014/main" id="{D35EECC4-4DEC-43DF-8949-5EB981225210}"/>
              </a:ext>
            </a:extLst>
          </p:cNvPr>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6576968" y="3343539"/>
            <a:ext cx="3937191" cy="2476395"/>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2055855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3EADE3CB-2B54-4F86-A82E-A836D3C9CF53}"/>
              </a:ext>
            </a:extLst>
          </p:cNvPr>
          <p:cNvSpPr>
            <a:spLocks noGrp="1"/>
          </p:cNvSpPr>
          <p:nvPr>
            <p:ph type="title"/>
          </p:nvPr>
        </p:nvSpPr>
        <p:spPr>
          <a:xfrm>
            <a:off x="2592925" y="624110"/>
            <a:ext cx="8911687" cy="1154356"/>
          </a:xfrm>
        </p:spPr>
        <p:txBody>
          <a:bodyPr/>
          <a:lstStyle/>
          <a:p>
            <a:pPr algn="ctr"/>
            <a:r>
              <a:rPr lang="el-GR" dirty="0"/>
              <a:t>ΤΑ ΠΟΤΑΜΙΑ</a:t>
            </a:r>
            <a:endParaRPr lang="en-US" dirty="0"/>
          </a:p>
        </p:txBody>
      </p:sp>
      <p:sp>
        <p:nvSpPr>
          <p:cNvPr id="3" name="Θέση περιεχομένου 2">
            <a:extLst>
              <a:ext uri="{FF2B5EF4-FFF2-40B4-BE49-F238E27FC236}">
                <a16:creationId xmlns="" xmlns:a16="http://schemas.microsoft.com/office/drawing/2014/main" id="{3A841E33-BB52-44BD-8F2E-1B585EDB6EDE}"/>
              </a:ext>
            </a:extLst>
          </p:cNvPr>
          <p:cNvSpPr>
            <a:spLocks noGrp="1"/>
          </p:cNvSpPr>
          <p:nvPr>
            <p:ph idx="1"/>
          </p:nvPr>
        </p:nvSpPr>
        <p:spPr>
          <a:xfrm>
            <a:off x="847289" y="1249959"/>
            <a:ext cx="10204318" cy="5217952"/>
          </a:xfrm>
        </p:spPr>
        <p:txBody>
          <a:bodyPr>
            <a:normAutofit/>
          </a:bodyPr>
          <a:lstStyle/>
          <a:p>
            <a:r>
              <a:rPr lang="el-GR" b="0" i="0" dirty="0">
                <a:solidFill>
                  <a:srgbClr val="202122"/>
                </a:solidFill>
                <a:effectLst/>
                <a:latin typeface="Times New Roman" panose="02020603050405020304" pitchFamily="18" charset="0"/>
                <a:cs typeface="Times New Roman" panose="02020603050405020304" pitchFamily="18" charset="0"/>
              </a:rPr>
              <a:t>Ο </a:t>
            </a:r>
            <a:r>
              <a:rPr lang="el-GR" b="1" i="0" dirty="0">
                <a:solidFill>
                  <a:srgbClr val="202122"/>
                </a:solidFill>
                <a:effectLst/>
                <a:latin typeface="Times New Roman" panose="02020603050405020304" pitchFamily="18" charset="0"/>
                <a:cs typeface="Times New Roman" panose="02020603050405020304" pitchFamily="18" charset="0"/>
              </a:rPr>
              <a:t>ποταμός</a:t>
            </a:r>
            <a:r>
              <a:rPr lang="el-GR" b="0" i="0" dirty="0">
                <a:solidFill>
                  <a:srgbClr val="202122"/>
                </a:solidFill>
                <a:effectLst/>
                <a:latin typeface="Times New Roman" panose="02020603050405020304" pitchFamily="18" charset="0"/>
                <a:cs typeface="Times New Roman" panose="02020603050405020304" pitchFamily="18" charset="0"/>
              </a:rPr>
              <a:t> είναι ένα υδάτινο ρεύμα που χαρακτηρίζεται από μια σχετική συνέχεια και σταθερότητα τροφοδοσίας και με τομή κοίτης γενικά αρκετά ομαλή.</a:t>
            </a:r>
          </a:p>
          <a:p>
            <a:r>
              <a:rPr lang="el-GR" b="0" i="0" dirty="0">
                <a:solidFill>
                  <a:srgbClr val="202122"/>
                </a:solidFill>
                <a:effectLst/>
                <a:latin typeface="Times New Roman" panose="02020603050405020304" pitchFamily="18" charset="0"/>
                <a:cs typeface="Times New Roman" panose="02020603050405020304" pitchFamily="18" charset="0"/>
              </a:rPr>
              <a:t>Τα νερά των ποταμών, ο άνθρωπος τα αξιοποιεί προς όφελός του με διάφορους τρόπους από πολύ παλιά. Κάποιοι από αυτούς είναι:</a:t>
            </a:r>
          </a:p>
          <a:p>
            <a:pPr>
              <a:buFont typeface="Wingdings" panose="05000000000000000000" pitchFamily="2" charset="2"/>
              <a:buChar char="§"/>
            </a:pPr>
            <a:r>
              <a:rPr lang="el-GR" b="0" i="0" dirty="0">
                <a:solidFill>
                  <a:srgbClr val="202122"/>
                </a:solidFill>
                <a:effectLst/>
                <a:latin typeface="Times New Roman" panose="02020603050405020304" pitchFamily="18" charset="0"/>
                <a:cs typeface="Times New Roman" panose="02020603050405020304" pitchFamily="18" charset="0"/>
              </a:rPr>
              <a:t> Η </a:t>
            </a:r>
            <a:r>
              <a:rPr lang="el-GR" b="0" i="0" dirty="0">
                <a:solidFill>
                  <a:srgbClr val="0070C0"/>
                </a:solidFill>
                <a:effectLst/>
                <a:latin typeface="Times New Roman" panose="02020603050405020304" pitchFamily="18" charset="0"/>
                <a:cs typeface="Times New Roman" panose="02020603050405020304" pitchFamily="18" charset="0"/>
              </a:rPr>
              <a:t>ύδρευση</a:t>
            </a:r>
            <a:r>
              <a:rPr lang="el-GR" b="0" i="0" dirty="0">
                <a:solidFill>
                  <a:srgbClr val="202122"/>
                </a:solidFill>
                <a:effectLst/>
                <a:latin typeface="Times New Roman" panose="02020603050405020304" pitchFamily="18" charset="0"/>
                <a:cs typeface="Times New Roman" panose="02020603050405020304" pitchFamily="18" charset="0"/>
              </a:rPr>
              <a:t> των κατοικημένων περιοχών</a:t>
            </a:r>
          </a:p>
          <a:p>
            <a:pPr>
              <a:buFont typeface="Wingdings" panose="05000000000000000000" pitchFamily="2" charset="2"/>
              <a:buChar char="§"/>
            </a:pPr>
            <a:r>
              <a:rPr lang="el-GR" dirty="0">
                <a:solidFill>
                  <a:srgbClr val="202122"/>
                </a:solidFill>
                <a:latin typeface="Times New Roman" panose="02020603050405020304" pitchFamily="18" charset="0"/>
                <a:cs typeface="Times New Roman" panose="02020603050405020304" pitchFamily="18" charset="0"/>
              </a:rPr>
              <a:t>Η</a:t>
            </a:r>
            <a:r>
              <a:rPr lang="el-GR" b="0" i="0" dirty="0">
                <a:solidFill>
                  <a:srgbClr val="202122"/>
                </a:solidFill>
                <a:effectLst/>
                <a:latin typeface="Times New Roman" panose="02020603050405020304" pitchFamily="18" charset="0"/>
                <a:cs typeface="Times New Roman" panose="02020603050405020304" pitchFamily="18" charset="0"/>
              </a:rPr>
              <a:t> </a:t>
            </a:r>
            <a:r>
              <a:rPr lang="el-GR" b="0" i="0" dirty="0">
                <a:solidFill>
                  <a:srgbClr val="0070C0"/>
                </a:solidFill>
                <a:effectLst/>
                <a:latin typeface="Times New Roman" panose="02020603050405020304" pitchFamily="18" charset="0"/>
                <a:cs typeface="Times New Roman" panose="02020603050405020304" pitchFamily="18" charset="0"/>
              </a:rPr>
              <a:t>άρδευση</a:t>
            </a:r>
            <a:r>
              <a:rPr lang="el-GR" b="0" i="0" dirty="0">
                <a:solidFill>
                  <a:srgbClr val="202122"/>
                </a:solidFill>
                <a:effectLst/>
                <a:latin typeface="Times New Roman" panose="02020603050405020304" pitchFamily="18" charset="0"/>
                <a:cs typeface="Times New Roman" panose="02020603050405020304" pitchFamily="18" charset="0"/>
              </a:rPr>
              <a:t> των καλλιεργούμενων εκτάσεων,</a:t>
            </a:r>
          </a:p>
          <a:p>
            <a:pPr>
              <a:buFont typeface="Wingdings" panose="05000000000000000000" pitchFamily="2" charset="2"/>
              <a:buChar char="§"/>
            </a:pPr>
            <a:r>
              <a:rPr lang="el-GR" b="0" i="0" dirty="0">
                <a:solidFill>
                  <a:srgbClr val="202122"/>
                </a:solidFill>
                <a:effectLst/>
                <a:latin typeface="Times New Roman" panose="02020603050405020304" pitchFamily="18" charset="0"/>
                <a:cs typeface="Times New Roman" panose="02020603050405020304" pitchFamily="18" charset="0"/>
              </a:rPr>
              <a:t> η παραγωγή ηλεκτρικής ενέργειας από τα </a:t>
            </a:r>
            <a:r>
              <a:rPr lang="el-GR" b="0" i="0" u="none" strike="noStrike" dirty="0">
                <a:solidFill>
                  <a:srgbClr val="0645AD"/>
                </a:solidFill>
                <a:effectLst/>
                <a:latin typeface="Times New Roman" panose="02020603050405020304" pitchFamily="18" charset="0"/>
                <a:cs typeface="Times New Roman" panose="02020603050405020304" pitchFamily="18" charset="0"/>
              </a:rPr>
              <a:t>υδροηλεκτρικά εργοστάσια </a:t>
            </a:r>
            <a:r>
              <a:rPr lang="el-GR" b="0" i="0" dirty="0">
                <a:solidFill>
                  <a:srgbClr val="202122"/>
                </a:solidFill>
                <a:effectLst/>
                <a:latin typeface="Times New Roman" panose="02020603050405020304" pitchFamily="18" charset="0"/>
                <a:cs typeface="Times New Roman" panose="02020603050405020304" pitchFamily="18" charset="0"/>
              </a:rPr>
              <a:t>με τη βοήθεια των υδροηλεκτρικών </a:t>
            </a:r>
            <a:r>
              <a:rPr lang="el-GR" b="0" i="0" u="none" strike="noStrike" dirty="0">
                <a:solidFill>
                  <a:srgbClr val="0645AD"/>
                </a:solidFill>
                <a:effectLst/>
                <a:latin typeface="Times New Roman" panose="02020603050405020304" pitchFamily="18" charset="0"/>
                <a:cs typeface="Times New Roman" panose="02020603050405020304" pitchFamily="18" charset="0"/>
              </a:rPr>
              <a:t>φραγμάτων</a:t>
            </a:r>
            <a:r>
              <a:rPr lang="el-GR" b="0" i="0" dirty="0">
                <a:solidFill>
                  <a:srgbClr val="202122"/>
                </a:solidFill>
                <a:effectLst/>
                <a:latin typeface="Times New Roman" panose="02020603050405020304" pitchFamily="18" charset="0"/>
                <a:cs typeface="Times New Roman" panose="02020603050405020304" pitchFamily="18" charset="0"/>
              </a:rPr>
              <a:t>. </a:t>
            </a:r>
          </a:p>
          <a:p>
            <a:pPr>
              <a:buFont typeface="Wingdings" panose="05000000000000000000" pitchFamily="2" charset="2"/>
              <a:buChar char="§"/>
            </a:pPr>
            <a:r>
              <a:rPr lang="el-GR" b="0" i="0" dirty="0">
                <a:solidFill>
                  <a:srgbClr val="202122"/>
                </a:solidFill>
                <a:effectLst/>
                <a:latin typeface="Times New Roman" panose="02020603050405020304" pitchFamily="18" charset="0"/>
                <a:cs typeface="Times New Roman" panose="02020603050405020304" pitchFamily="18" charset="0"/>
              </a:rPr>
              <a:t>Παλαιότερα χρησιμοποιούσαν τη δύναμη της ροής ενός ποταμού κατασκευάζοντας </a:t>
            </a:r>
            <a:r>
              <a:rPr lang="el-GR" b="0" i="0" u="none" strike="noStrike" dirty="0">
                <a:solidFill>
                  <a:srgbClr val="0645AD"/>
                </a:solidFill>
                <a:effectLst/>
                <a:latin typeface="Times New Roman" panose="02020603050405020304" pitchFamily="18" charset="0"/>
                <a:cs typeface="Times New Roman" panose="02020603050405020304" pitchFamily="18" charset="0"/>
              </a:rPr>
              <a:t>νερόμυλους</a:t>
            </a:r>
            <a:r>
              <a:rPr lang="el-GR" b="0" i="0" dirty="0">
                <a:solidFill>
                  <a:srgbClr val="202122"/>
                </a:solidFill>
                <a:effectLst/>
                <a:latin typeface="Times New Roman" panose="02020603050405020304" pitchFamily="18" charset="0"/>
                <a:cs typeface="Times New Roman" panose="02020603050405020304" pitchFamily="18" charset="0"/>
              </a:rPr>
              <a:t> στην όχθη του. </a:t>
            </a:r>
          </a:p>
          <a:p>
            <a:pPr>
              <a:buFont typeface="Wingdings" panose="05000000000000000000" pitchFamily="2" charset="2"/>
              <a:buChar char="§"/>
            </a:pPr>
            <a:r>
              <a:rPr lang="el-GR" dirty="0">
                <a:solidFill>
                  <a:srgbClr val="202122"/>
                </a:solidFill>
                <a:latin typeface="Times New Roman" panose="02020603050405020304" pitchFamily="18" charset="0"/>
                <a:cs typeface="Times New Roman" panose="02020603050405020304" pitchFamily="18" charset="0"/>
              </a:rPr>
              <a:t>Π</a:t>
            </a:r>
            <a:r>
              <a:rPr lang="el-GR" b="0" i="0" dirty="0">
                <a:solidFill>
                  <a:srgbClr val="202122"/>
                </a:solidFill>
                <a:effectLst/>
                <a:latin typeface="Times New Roman" panose="02020603050405020304" pitchFamily="18" charset="0"/>
                <a:cs typeface="Times New Roman" panose="02020603050405020304" pitchFamily="18" charset="0"/>
              </a:rPr>
              <a:t>ολλοί μεγάλοι ποταμοί (πλωτά) αποτελούν από τα αρχαία χρόνια σημαντικές </a:t>
            </a:r>
            <a:r>
              <a:rPr lang="el-GR" b="0" i="0" dirty="0">
                <a:solidFill>
                  <a:srgbClr val="0070C0"/>
                </a:solidFill>
                <a:effectLst/>
                <a:latin typeface="Times New Roman" panose="02020603050405020304" pitchFamily="18" charset="0"/>
                <a:cs typeface="Times New Roman" panose="02020603050405020304" pitchFamily="18" charset="0"/>
              </a:rPr>
              <a:t>υδάτινες οδούς </a:t>
            </a:r>
            <a:r>
              <a:rPr lang="el-GR" b="0" i="0" dirty="0">
                <a:solidFill>
                  <a:srgbClr val="202122"/>
                </a:solidFill>
                <a:effectLst/>
                <a:latin typeface="Times New Roman" panose="02020603050405020304" pitchFamily="18" charset="0"/>
                <a:cs typeface="Times New Roman" panose="02020603050405020304" pitchFamily="18" charset="0"/>
              </a:rPr>
              <a:t>για την μετακίνηση ανθρώπων και εμπορευμάτων.</a:t>
            </a:r>
          </a:p>
          <a:p>
            <a:endParaRPr lang="en-US" dirty="0"/>
          </a:p>
        </p:txBody>
      </p:sp>
      <p:pic>
        <p:nvPicPr>
          <p:cNvPr id="1026" name="Picture 2" descr="Τα 12 πιο εκπληκτικά ποτάμια του πλανήτη | clickatlife">
            <a:extLst>
              <a:ext uri="{FF2B5EF4-FFF2-40B4-BE49-F238E27FC236}">
                <a16:creationId xmlns="" xmlns:a16="http://schemas.microsoft.com/office/drawing/2014/main" id="{911D29B5-DFB2-4FE4-A84A-923C894FECA2}"/>
              </a:ext>
            </a:extLst>
          </p:cNvPr>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5624780" y="5079535"/>
            <a:ext cx="2847975" cy="1609725"/>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0227362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275D875E-C83B-484B-9943-C7DD41768F6A}"/>
              </a:ext>
            </a:extLst>
          </p:cNvPr>
          <p:cNvSpPr>
            <a:spLocks noGrp="1"/>
          </p:cNvSpPr>
          <p:nvPr>
            <p:ph type="title"/>
          </p:nvPr>
        </p:nvSpPr>
        <p:spPr>
          <a:xfrm>
            <a:off x="2592925" y="624110"/>
            <a:ext cx="8911687" cy="1112411"/>
          </a:xfrm>
        </p:spPr>
        <p:txBody>
          <a:bodyPr/>
          <a:lstStyle/>
          <a:p>
            <a:r>
              <a:rPr lang="el-GR" dirty="0">
                <a:latin typeface="Times New Roman" panose="02020603050405020304" pitchFamily="18" charset="0"/>
                <a:cs typeface="Times New Roman" panose="02020603050405020304" pitchFamily="18" charset="0"/>
              </a:rPr>
              <a:t>Ποιος είναι ο μεγαλύτερος ποταμός;</a:t>
            </a:r>
            <a:endParaRPr lang="en-US" dirty="0">
              <a:latin typeface="Times New Roman" panose="02020603050405020304" pitchFamily="18" charset="0"/>
              <a:cs typeface="Times New Roman" panose="02020603050405020304" pitchFamily="18" charset="0"/>
            </a:endParaRPr>
          </a:p>
        </p:txBody>
      </p:sp>
      <p:sp>
        <p:nvSpPr>
          <p:cNvPr id="3" name="Θέση περιεχομένου 2">
            <a:extLst>
              <a:ext uri="{FF2B5EF4-FFF2-40B4-BE49-F238E27FC236}">
                <a16:creationId xmlns="" xmlns:a16="http://schemas.microsoft.com/office/drawing/2014/main" id="{08DAAC8E-AD9F-4982-9CE1-4FCD72FCA0A8}"/>
              </a:ext>
            </a:extLst>
          </p:cNvPr>
          <p:cNvSpPr>
            <a:spLocks noGrp="1"/>
          </p:cNvSpPr>
          <p:nvPr>
            <p:ph idx="1"/>
          </p:nvPr>
        </p:nvSpPr>
        <p:spPr>
          <a:xfrm>
            <a:off x="2097249" y="1459683"/>
            <a:ext cx="9546670" cy="5318621"/>
          </a:xfrm>
        </p:spPr>
        <p:txBody>
          <a:bodyPr/>
          <a:lstStyle/>
          <a:p>
            <a:r>
              <a:rPr lang="el-GR" dirty="0">
                <a:solidFill>
                  <a:srgbClr val="202122"/>
                </a:solidFill>
                <a:latin typeface="Times New Roman" panose="02020603050405020304" pitchFamily="18" charset="0"/>
                <a:cs typeface="Times New Roman" panose="02020603050405020304" pitchFamily="18" charset="0"/>
              </a:rPr>
              <a:t>Ποιος είναι ο μεγαλύτερος ποταμός του κόσμου? </a:t>
            </a:r>
          </a:p>
          <a:p>
            <a:r>
              <a:rPr lang="el-GR" b="0" i="0" dirty="0">
                <a:solidFill>
                  <a:srgbClr val="202122"/>
                </a:solidFill>
                <a:effectLst/>
                <a:latin typeface="Times New Roman" panose="02020603050405020304" pitchFamily="18" charset="0"/>
                <a:cs typeface="Times New Roman" panose="02020603050405020304" pitchFamily="18" charset="0"/>
              </a:rPr>
              <a:t>Απάντηση: Εξαρτάται ποιο είναι το κριτήριο το οποίο αποτελεί μέτρο σύγκρισης</a:t>
            </a:r>
          </a:p>
          <a:p>
            <a:r>
              <a:rPr lang="el-GR" dirty="0">
                <a:solidFill>
                  <a:srgbClr val="202122"/>
                </a:solidFill>
                <a:latin typeface="Times New Roman" panose="02020603050405020304" pitchFamily="18" charset="0"/>
                <a:cs typeface="Times New Roman" panose="02020603050405020304" pitchFamily="18" charset="0"/>
              </a:rPr>
              <a:t>Εάν συγκρίνουμε το μήκος τους, το μεγαλύτερο ποτάμι είναι ο Νείλος με </a:t>
            </a:r>
            <a:r>
              <a:rPr lang="el-GR" b="0" i="0" dirty="0">
                <a:solidFill>
                  <a:srgbClr val="424242"/>
                </a:solidFill>
                <a:effectLst/>
                <a:latin typeface="Open Sans"/>
              </a:rPr>
              <a:t> </a:t>
            </a:r>
            <a:r>
              <a:rPr lang="el-GR" b="0" i="0" dirty="0">
                <a:solidFill>
                  <a:schemeClr val="tx1"/>
                </a:solidFill>
                <a:effectLst/>
                <a:latin typeface="Times New Roman" panose="02020603050405020304" pitchFamily="18" charset="0"/>
                <a:cs typeface="Times New Roman" panose="02020603050405020304" pitchFamily="18" charset="0"/>
              </a:rPr>
              <a:t>6 690 χιλιόμετρα, και ρέει βόρεια ώσπου να χυθεί στη Μεσόγειο θάλασσα, σχηματίζοντας το γνωστό Δέλτα του Νείλου. Περνάει μέσα από 10 χώρες της Αφρικανικής Ηπείρου.</a:t>
            </a:r>
            <a:endParaRPr lang="el-GR" dirty="0">
              <a:solidFill>
                <a:srgbClr val="202122"/>
              </a:solidFill>
              <a:latin typeface="Times New Roman" panose="02020603050405020304" pitchFamily="18" charset="0"/>
              <a:cs typeface="Times New Roman" panose="02020603050405020304" pitchFamily="18" charset="0"/>
            </a:endParaRPr>
          </a:p>
          <a:p>
            <a:r>
              <a:rPr lang="el-GR" dirty="0">
                <a:solidFill>
                  <a:srgbClr val="202122"/>
                </a:solidFill>
                <a:latin typeface="Times New Roman" panose="02020603050405020304" pitchFamily="18" charset="0"/>
                <a:cs typeface="Times New Roman" panose="02020603050405020304" pitchFamily="18" charset="0"/>
              </a:rPr>
              <a:t>Εάν όμως συγκρίνουμε την μέση παροχή νερού ανά δευτερόλεπτο, ο μεγαλύτερος είναι ο Αμαζόνιος </a:t>
            </a:r>
            <a:r>
              <a:rPr lang="el-GR" b="0" i="0" dirty="0">
                <a:solidFill>
                  <a:schemeClr val="tx1"/>
                </a:solidFill>
                <a:effectLst/>
                <a:latin typeface="Times New Roman" panose="02020603050405020304" pitchFamily="18" charset="0"/>
                <a:cs typeface="Times New Roman" panose="02020603050405020304" pitchFamily="18" charset="0"/>
              </a:rPr>
              <a:t>που αγγίζει τα 219.000 κυβικά μέτρα ανά δευτερόλεπτο, καθιστώντας τον υπεύθυνο για το 1/5 του συνόλου του γλυκού νερού που ρέει στην επιφάνεια της Γης</a:t>
            </a:r>
          </a:p>
          <a:p>
            <a:endParaRPr lang="en-US" dirty="0"/>
          </a:p>
        </p:txBody>
      </p:sp>
      <p:pic>
        <p:nvPicPr>
          <p:cNvPr id="3074" name="Picture 2" descr="Αμαζόνιος: Θέμα κεντρικής και παγκόσμιας σημασίας">
            <a:extLst>
              <a:ext uri="{FF2B5EF4-FFF2-40B4-BE49-F238E27FC236}">
                <a16:creationId xmlns="" xmlns:a16="http://schemas.microsoft.com/office/drawing/2014/main" id="{05645E31-DE0A-449F-A3DA-19FFDB457786}"/>
              </a:ext>
            </a:extLst>
          </p:cNvPr>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6946084" y="4374070"/>
            <a:ext cx="3860379" cy="1841104"/>
          </a:xfrm>
          <a:prstGeom prst="rect">
            <a:avLst/>
          </a:prstGeom>
          <a:noFill/>
          <a:extLst>
            <a:ext uri="{909E8E84-426E-40DD-AFC4-6F175D3DCCD1}">
              <a14:hiddenFill xmlns="" xmlns:a14="http://schemas.microsoft.com/office/drawing/2010/main">
                <a:solidFill>
                  <a:srgbClr val="FFFFFF"/>
                </a:solidFill>
              </a14:hiddenFill>
            </a:ext>
          </a:extLst>
        </p:spPr>
      </p:pic>
      <p:pic>
        <p:nvPicPr>
          <p:cNvPr id="3076" name="Picture 4" descr="Τριάντα εκατ. ετών ο ποταμός Νείλος, σύμφωνα με νέα έρευνα | Business Daily">
            <a:extLst>
              <a:ext uri="{FF2B5EF4-FFF2-40B4-BE49-F238E27FC236}">
                <a16:creationId xmlns="" xmlns:a16="http://schemas.microsoft.com/office/drawing/2014/main" id="{8FEAF22A-8311-41C2-AC0A-EF46C8F4A0B9}"/>
              </a:ext>
            </a:extLst>
          </p:cNvPr>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2260616" y="4315595"/>
            <a:ext cx="3425527" cy="1918295"/>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3481149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CF6CD35C-0E0F-427F-ADE1-B18AAC08ED6C}"/>
              </a:ext>
            </a:extLst>
          </p:cNvPr>
          <p:cNvSpPr>
            <a:spLocks noGrp="1"/>
          </p:cNvSpPr>
          <p:nvPr>
            <p:ph type="title"/>
          </p:nvPr>
        </p:nvSpPr>
        <p:spPr/>
        <p:txBody>
          <a:bodyPr/>
          <a:lstStyle/>
          <a:p>
            <a:pPr algn="ctr"/>
            <a:r>
              <a:rPr lang="el-GR" dirty="0"/>
              <a:t>Χαρακτηριστικά σημεία των ποταμών-</a:t>
            </a:r>
            <a:br>
              <a:rPr lang="el-GR" dirty="0"/>
            </a:br>
            <a:r>
              <a:rPr lang="el-GR" dirty="0"/>
              <a:t>πορεία ενός ποταμού</a:t>
            </a:r>
            <a:endParaRPr lang="en-US" dirty="0"/>
          </a:p>
        </p:txBody>
      </p:sp>
      <p:pic>
        <p:nvPicPr>
          <p:cNvPr id="1026" name="Picture 2" descr="Β3.4 Τα ποτάμια του κόσμου - Βιολογία, Γεωγραφία, Χημεία Γυμνασίου">
            <a:extLst>
              <a:ext uri="{FF2B5EF4-FFF2-40B4-BE49-F238E27FC236}">
                <a16:creationId xmlns="" xmlns:a16="http://schemas.microsoft.com/office/drawing/2014/main" id="{64F8AC02-AAC6-4084-9958-CDE1F9B228EB}"/>
              </a:ext>
            </a:extLst>
          </p:cNvPr>
          <p:cNvPicPr>
            <a:picLocks noGrp="1" noChangeAspect="1" noChangeArrowheads="1"/>
          </p:cNvPicPr>
          <p:nvPr>
            <p:ph idx="1"/>
          </p:nvPr>
        </p:nvPicPr>
        <p:blipFill>
          <a:blip r:embed="rId2">
            <a:extLst>
              <a:ext uri="{28A0092B-C50C-407E-A947-70E740481C1C}">
                <a14:useLocalDpi xmlns="" xmlns:a14="http://schemas.microsoft.com/office/drawing/2010/main" val="0"/>
              </a:ext>
            </a:extLst>
          </a:blip>
          <a:srcRect/>
          <a:stretch>
            <a:fillRect/>
          </a:stretch>
        </p:blipFill>
        <p:spPr bwMode="auto">
          <a:xfrm>
            <a:off x="4155310" y="2323312"/>
            <a:ext cx="3881380" cy="3234483"/>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14174151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243FEB04-1708-452C-B51E-7A33D43F29C2}"/>
              </a:ext>
            </a:extLst>
          </p:cNvPr>
          <p:cNvSpPr>
            <a:spLocks noGrp="1"/>
          </p:cNvSpPr>
          <p:nvPr>
            <p:ph type="title"/>
          </p:nvPr>
        </p:nvSpPr>
        <p:spPr>
          <a:xfrm>
            <a:off x="2592925" y="624110"/>
            <a:ext cx="8911687" cy="1120800"/>
          </a:xfrm>
        </p:spPr>
        <p:txBody>
          <a:bodyPr/>
          <a:lstStyle/>
          <a:p>
            <a:r>
              <a:rPr lang="el-GR" dirty="0"/>
              <a:t>Μήκος ποταμού</a:t>
            </a:r>
            <a:endParaRPr lang="en-US" dirty="0"/>
          </a:p>
        </p:txBody>
      </p:sp>
      <p:sp>
        <p:nvSpPr>
          <p:cNvPr id="3" name="Θέση περιεχομένου 2">
            <a:extLst>
              <a:ext uri="{FF2B5EF4-FFF2-40B4-BE49-F238E27FC236}">
                <a16:creationId xmlns="" xmlns:a16="http://schemas.microsoft.com/office/drawing/2014/main" id="{A41FF7C9-B388-4B07-A21B-D2778C506CE2}"/>
              </a:ext>
            </a:extLst>
          </p:cNvPr>
          <p:cNvSpPr>
            <a:spLocks noGrp="1"/>
          </p:cNvSpPr>
          <p:nvPr>
            <p:ph idx="1"/>
          </p:nvPr>
        </p:nvSpPr>
        <p:spPr>
          <a:xfrm>
            <a:off x="1870745" y="1476463"/>
            <a:ext cx="9633867" cy="5150840"/>
          </a:xfrm>
        </p:spPr>
        <p:txBody>
          <a:bodyPr/>
          <a:lstStyle/>
          <a:p>
            <a:r>
              <a:rPr lang="el-GR" dirty="0"/>
              <a:t>Το </a:t>
            </a:r>
            <a:r>
              <a:rPr lang="el-GR" dirty="0">
                <a:solidFill>
                  <a:srgbClr val="00B0F0"/>
                </a:solidFill>
              </a:rPr>
              <a:t>μήκος</a:t>
            </a:r>
            <a:r>
              <a:rPr lang="el-GR" dirty="0"/>
              <a:t> ενός ποταμού μας δείχνει </a:t>
            </a:r>
            <a:r>
              <a:rPr lang="el-GR" dirty="0">
                <a:solidFill>
                  <a:srgbClr val="00B0F0"/>
                </a:solidFill>
              </a:rPr>
              <a:t>πόσο μακρύ είναι ένα ποτάμι </a:t>
            </a:r>
            <a:r>
              <a:rPr lang="el-GR" dirty="0"/>
              <a:t>δηλαδή την απόσταση που διανύει από την πηγή μέχρι και την θάλασσα. </a:t>
            </a:r>
          </a:p>
          <a:p>
            <a:r>
              <a:rPr lang="el-GR" dirty="0"/>
              <a:t>Το γεγονός όμως ότι ένα ποτάμι είναι μακρύ, δεν σημαίνει απαραίτητα ότι μεταφέρει και μεγάλο όγκο νερού. </a:t>
            </a:r>
          </a:p>
          <a:p>
            <a:r>
              <a:rPr lang="el-GR" dirty="0"/>
              <a:t>Αν συγκρίνουμε τον Νείλο και τον Μισισιπή (Β. Αμερική), θα δούμε ότι ο Νείλος είναι λίγο πιο μακρύς αλλά, ο Μισισιπής εκβάλλει στη θάλασσα 8πλάσια ποσότητα νερού σε σχέση με τον Νείλο!</a:t>
            </a:r>
            <a:endParaRPr lang="en-US" dirty="0"/>
          </a:p>
        </p:txBody>
      </p:sp>
      <p:pic>
        <p:nvPicPr>
          <p:cNvPr id="5122" name="Picture 2" descr="ΔΡΑΣΗ ΤΩΝ ΠΟΤΑΜΩΝ” ΤΜΗΜΑ ΓΕΩΓΡΑΦΙΚΩΝ ΕΠΙΣΤΗΜΩΝ - ppt κατέβασμα">
            <a:extLst>
              <a:ext uri="{FF2B5EF4-FFF2-40B4-BE49-F238E27FC236}">
                <a16:creationId xmlns="" xmlns:a16="http://schemas.microsoft.com/office/drawing/2014/main" id="{32D31FED-0893-49ED-AE41-347CAEBAC0E7}"/>
              </a:ext>
            </a:extLst>
          </p:cNvPr>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4844953" y="4051883"/>
            <a:ext cx="2715544" cy="2034037"/>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8522600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29B3D935-2F0E-4298-BE0D-296E8F501E83}"/>
              </a:ext>
            </a:extLst>
          </p:cNvPr>
          <p:cNvSpPr>
            <a:spLocks noGrp="1"/>
          </p:cNvSpPr>
          <p:nvPr>
            <p:ph type="title"/>
          </p:nvPr>
        </p:nvSpPr>
        <p:spPr/>
        <p:txBody>
          <a:bodyPr/>
          <a:lstStyle/>
          <a:p>
            <a:endParaRPr lang="en-US"/>
          </a:p>
        </p:txBody>
      </p:sp>
      <p:pic>
        <p:nvPicPr>
          <p:cNvPr id="4098" name="Picture 2" descr="ΦΥΣΙΚΗ ΓΕΩΓΡΑΦΙΑ - ΓΕΩΜΟΡΦΟΛΟΓΙΑ ΠΟΤ ΜΙ ΓΕΩΜΟΡΦΟΛΟΓΙ">
            <a:extLst>
              <a:ext uri="{FF2B5EF4-FFF2-40B4-BE49-F238E27FC236}">
                <a16:creationId xmlns="" xmlns:a16="http://schemas.microsoft.com/office/drawing/2014/main" id="{C8F9BEFA-C1E2-4D0A-BC3E-522F2255E314}"/>
              </a:ext>
            </a:extLst>
          </p:cNvPr>
          <p:cNvPicPr>
            <a:picLocks noGrp="1" noChangeAspect="1" noChangeArrowheads="1"/>
          </p:cNvPicPr>
          <p:nvPr>
            <p:ph idx="1"/>
          </p:nvPr>
        </p:nvPicPr>
        <p:blipFill>
          <a:blip r:embed="rId2">
            <a:extLst>
              <a:ext uri="{28A0092B-C50C-407E-A947-70E740481C1C}">
                <a14:useLocalDpi xmlns="" xmlns:a14="http://schemas.microsoft.com/office/drawing/2010/main" val="0"/>
              </a:ext>
            </a:extLst>
          </a:blip>
          <a:srcRect/>
          <a:stretch>
            <a:fillRect/>
          </a:stretch>
        </p:blipFill>
        <p:spPr bwMode="auto">
          <a:xfrm>
            <a:off x="4125249" y="2972849"/>
            <a:ext cx="3941501" cy="2566229"/>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34173350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9C3440CD-20D3-40EF-AC7D-E76A9DCE0908}"/>
              </a:ext>
            </a:extLst>
          </p:cNvPr>
          <p:cNvSpPr>
            <a:spLocks noGrp="1"/>
          </p:cNvSpPr>
          <p:nvPr>
            <p:ph type="title"/>
          </p:nvPr>
        </p:nvSpPr>
        <p:spPr/>
        <p:txBody>
          <a:bodyPr/>
          <a:lstStyle/>
          <a:p>
            <a:r>
              <a:rPr lang="el-GR" dirty="0"/>
              <a:t>Παροχή νερού του ποταμού </a:t>
            </a:r>
            <a:endParaRPr lang="en-US" dirty="0"/>
          </a:p>
        </p:txBody>
      </p:sp>
      <p:sp>
        <p:nvSpPr>
          <p:cNvPr id="3" name="Θέση περιεχομένου 2">
            <a:extLst>
              <a:ext uri="{FF2B5EF4-FFF2-40B4-BE49-F238E27FC236}">
                <a16:creationId xmlns="" xmlns:a16="http://schemas.microsoft.com/office/drawing/2014/main" id="{D4D2E34A-94DF-48AD-A168-FA807EB91608}"/>
              </a:ext>
            </a:extLst>
          </p:cNvPr>
          <p:cNvSpPr>
            <a:spLocks noGrp="1"/>
          </p:cNvSpPr>
          <p:nvPr>
            <p:ph idx="1"/>
          </p:nvPr>
        </p:nvSpPr>
        <p:spPr>
          <a:xfrm>
            <a:off x="973123" y="1283515"/>
            <a:ext cx="10615379" cy="4283758"/>
          </a:xfrm>
        </p:spPr>
        <p:txBody>
          <a:bodyPr/>
          <a:lstStyle/>
          <a:p>
            <a:r>
              <a:rPr lang="el-GR" dirty="0"/>
              <a:t>Παροχή είναι ο όγκος του νερού που περνάει από ένα σημείο του ποταμού σε συγκεκριμένο χρόνο και υπολογίζεται σε κυβικά μέτρα ανά δευτερόλεπτο. </a:t>
            </a:r>
          </a:p>
          <a:p>
            <a:r>
              <a:rPr lang="el-GR" dirty="0"/>
              <a:t>Η παροχή του νερού, όπως είναι φυσικό δεν είναι σταθερή καθ’ όλη την διάρκεια του χρόνου. Εξαρτάται από τις βροχοπτώσεις σε μια περιοχή, επομένως και από την εποχή. Γι’ αυτόν τον λόγο σχετικά με την παροχή υπολογίζεται η </a:t>
            </a:r>
            <a:r>
              <a:rPr lang="el-GR" dirty="0">
                <a:solidFill>
                  <a:srgbClr val="FF0000"/>
                </a:solidFill>
              </a:rPr>
              <a:t>μέση ετήσια παροχή</a:t>
            </a:r>
            <a:r>
              <a:rPr lang="el-GR" dirty="0"/>
              <a:t>.</a:t>
            </a:r>
          </a:p>
          <a:p>
            <a:r>
              <a:rPr lang="el-GR" dirty="0"/>
              <a:t>Μέση ετήσια παροχή : ο μέσος όρος των τιμών της παροχής του ποταμού μέσα στο έτος.</a:t>
            </a:r>
            <a:endParaRPr lang="en-US" dirty="0"/>
          </a:p>
        </p:txBody>
      </p:sp>
      <p:pic>
        <p:nvPicPr>
          <p:cNvPr id="2050" name="Picture 2" descr="Μάθημα :">
            <a:extLst>
              <a:ext uri="{FF2B5EF4-FFF2-40B4-BE49-F238E27FC236}">
                <a16:creationId xmlns="" xmlns:a16="http://schemas.microsoft.com/office/drawing/2014/main" id="{0808538B-3C80-48A6-A2C2-E8E7EF7A9B9F}"/>
              </a:ext>
            </a:extLst>
          </p:cNvPr>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4175578" y="3511972"/>
            <a:ext cx="2028825" cy="1914525"/>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30045946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926616C7-EF84-4C5C-9FD3-45B392BCF028}"/>
              </a:ext>
            </a:extLst>
          </p:cNvPr>
          <p:cNvSpPr>
            <a:spLocks noGrp="1"/>
          </p:cNvSpPr>
          <p:nvPr>
            <p:ph type="title"/>
          </p:nvPr>
        </p:nvSpPr>
        <p:spPr>
          <a:xfrm>
            <a:off x="2592925" y="624110"/>
            <a:ext cx="8911687" cy="953020"/>
          </a:xfrm>
        </p:spPr>
        <p:txBody>
          <a:bodyPr/>
          <a:lstStyle/>
          <a:p>
            <a:r>
              <a:rPr lang="el-GR" dirty="0"/>
              <a:t>ΣΗΜΕΙΑ ΠΟΤΑΜΟΥ</a:t>
            </a:r>
            <a:endParaRPr lang="en-US" dirty="0"/>
          </a:p>
        </p:txBody>
      </p:sp>
      <p:sp>
        <p:nvSpPr>
          <p:cNvPr id="3" name="Θέση περιεχομένου 2">
            <a:extLst>
              <a:ext uri="{FF2B5EF4-FFF2-40B4-BE49-F238E27FC236}">
                <a16:creationId xmlns="" xmlns:a16="http://schemas.microsoft.com/office/drawing/2014/main" id="{F0BF8D2D-0711-4752-A7EE-4979CA715710}"/>
              </a:ext>
            </a:extLst>
          </p:cNvPr>
          <p:cNvSpPr>
            <a:spLocks noGrp="1"/>
          </p:cNvSpPr>
          <p:nvPr>
            <p:ph idx="1"/>
          </p:nvPr>
        </p:nvSpPr>
        <p:spPr>
          <a:xfrm>
            <a:off x="847289" y="1795244"/>
            <a:ext cx="10657324" cy="4115978"/>
          </a:xfrm>
        </p:spPr>
        <p:txBody>
          <a:bodyPr>
            <a:normAutofit/>
          </a:bodyPr>
          <a:lstStyle/>
          <a:p>
            <a:r>
              <a:rPr lang="el-GR" dirty="0">
                <a:solidFill>
                  <a:srgbClr val="FF0000"/>
                </a:solidFill>
              </a:rPr>
              <a:t>Πηγές</a:t>
            </a:r>
            <a:r>
              <a:rPr lang="el-GR" dirty="0"/>
              <a:t>: τα σημεία από τα οποία ξεκινάει την πορεία του ο ποταμός ( τα σημεία δημιουργίας του), ψηλά στα βουνά από όπου κατεβαίνουν τα νερά της βροχής ή του χιονιού </a:t>
            </a:r>
          </a:p>
          <a:p>
            <a:r>
              <a:rPr lang="el-GR" dirty="0">
                <a:solidFill>
                  <a:srgbClr val="FF0000"/>
                </a:solidFill>
              </a:rPr>
              <a:t>Λεκάνη απορροής</a:t>
            </a:r>
            <a:r>
              <a:rPr lang="el-GR" dirty="0"/>
              <a:t>: Το τμήμα της επιφάνειας του εδάφους με την μορφή κοιλώματος πάνω στο οποίο τα νερά του ποταμού ρέουν. Η νοητή (φανταστική) γραμμή που ορίζει τα όρια της λεκάνης απορροής λέγεται υδροκρίτης.</a:t>
            </a:r>
          </a:p>
          <a:p>
            <a:r>
              <a:rPr lang="el-GR" dirty="0">
                <a:solidFill>
                  <a:srgbClr val="FF0000"/>
                </a:solidFill>
              </a:rPr>
              <a:t>Κεντρική κοίτη</a:t>
            </a:r>
            <a:r>
              <a:rPr lang="el-GR" dirty="0"/>
              <a:t>:  κύρια ροή, εκεί που ενώνονται όλα τα ρυάκια, παραπόταμοι και χείμαρροι του ποταμού</a:t>
            </a:r>
          </a:p>
          <a:p>
            <a:pPr algn="just"/>
            <a:r>
              <a:rPr lang="el-GR" dirty="0">
                <a:solidFill>
                  <a:srgbClr val="FF0000"/>
                </a:solidFill>
              </a:rPr>
              <a:t>Εκβολές- Δέλτα</a:t>
            </a:r>
            <a:r>
              <a:rPr lang="el-GR" dirty="0"/>
              <a:t>: </a:t>
            </a:r>
            <a:r>
              <a:rPr lang="el-GR" b="1" i="0" dirty="0">
                <a:solidFill>
                  <a:srgbClr val="202122"/>
                </a:solidFill>
                <a:effectLst/>
              </a:rPr>
              <a:t>Εκβολή</a:t>
            </a:r>
            <a:r>
              <a:rPr lang="el-GR" b="0" i="0" dirty="0">
                <a:solidFill>
                  <a:srgbClr val="202122"/>
                </a:solidFill>
                <a:effectLst/>
              </a:rPr>
              <a:t> είναι το σημείο στο οποίο ένας</a:t>
            </a:r>
            <a:r>
              <a:rPr lang="el-GR" b="0" i="0" dirty="0">
                <a:solidFill>
                  <a:schemeClr val="tx1"/>
                </a:solidFill>
                <a:effectLst/>
              </a:rPr>
              <a:t> ποταμός </a:t>
            </a:r>
            <a:r>
              <a:rPr lang="el-GR" b="0" i="0" dirty="0">
                <a:solidFill>
                  <a:srgbClr val="202122"/>
                </a:solidFill>
                <a:effectLst/>
              </a:rPr>
              <a:t>καταλήγει στην </a:t>
            </a:r>
            <a:r>
              <a:rPr lang="el-GR" b="0" i="0" dirty="0">
                <a:solidFill>
                  <a:schemeClr val="tx1"/>
                </a:solidFill>
                <a:effectLst/>
              </a:rPr>
              <a:t>θάλασσα</a:t>
            </a:r>
            <a:r>
              <a:rPr lang="el-GR" b="0" i="0" dirty="0">
                <a:solidFill>
                  <a:srgbClr val="202122"/>
                </a:solidFill>
                <a:effectLst/>
              </a:rPr>
              <a:t>. Συχνά κατά την εκβολή τους οι ποταμοί διακλαδίζονται σε επιμέρους κλάδους καλύπτοντας συνολικά μεγάλες εκτάσεις. Οι εκτάσεις που καλύπτονται με αυτό τον τρόπο από τους κλάδους του ποταμού που εκβάλλει έχουν συνήθως </a:t>
            </a:r>
            <a:r>
              <a:rPr lang="el-GR" b="0" i="1" dirty="0">
                <a:solidFill>
                  <a:srgbClr val="202122"/>
                </a:solidFill>
                <a:effectLst/>
              </a:rPr>
              <a:t>τριγωνικό σχήμα και ονομάζονται </a:t>
            </a:r>
            <a:r>
              <a:rPr lang="el-GR" b="1" i="1" dirty="0">
                <a:solidFill>
                  <a:srgbClr val="202122"/>
                </a:solidFill>
                <a:effectLst/>
              </a:rPr>
              <a:t>Δέλτα </a:t>
            </a:r>
            <a:r>
              <a:rPr lang="el-GR" b="0" i="0" dirty="0">
                <a:solidFill>
                  <a:srgbClr val="202122"/>
                </a:solidFill>
                <a:effectLst/>
              </a:rPr>
              <a:t>ποταμού. Ο όρος Δέλτα ποταμού δηλώνει την έκταση που καλύπτει ένας ποταμός στην περιοχή των εκβολών του.</a:t>
            </a:r>
            <a:endParaRPr lang="el-GR" dirty="0"/>
          </a:p>
        </p:txBody>
      </p:sp>
    </p:spTree>
    <p:extLst>
      <p:ext uri="{BB962C8B-B14F-4D97-AF65-F5344CB8AC3E}">
        <p14:creationId xmlns="" xmlns:p14="http://schemas.microsoft.com/office/powerpoint/2010/main" val="7025734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ΣΗΜΕΙΑ ΠΟΤΑΜΟΥ</a:t>
            </a:r>
            <a:endParaRPr lang="el-GR" dirty="0"/>
          </a:p>
        </p:txBody>
      </p:sp>
      <p:sp>
        <p:nvSpPr>
          <p:cNvPr id="3" name="2 - Θέση περιεχομένου"/>
          <p:cNvSpPr>
            <a:spLocks noGrp="1"/>
          </p:cNvSpPr>
          <p:nvPr>
            <p:ph idx="1"/>
          </p:nvPr>
        </p:nvSpPr>
        <p:spPr/>
        <p:txBody>
          <a:bodyPr/>
          <a:lstStyle/>
          <a:p>
            <a:r>
              <a:rPr lang="el-GR" dirty="0" smtClean="0"/>
              <a:t>ΥΔΡΟΚΡΙΤΗΣ: Λέγεται η οριοθέτηση της λεκάνης απορροής ( η γραμμή που συνδέει τα όρια γύρω από την λεκάνη απορροής του ποταμού)</a:t>
            </a:r>
          </a:p>
          <a:p>
            <a:r>
              <a:rPr lang="el-GR" dirty="0" smtClean="0"/>
              <a:t>ΥΔΡΟΓΡΑΦΙΚΟ ΔΙΚΤΥΟ: Λέγεται το σύνολο των ρυακιών, παραπόταμων και χείμαρρων που συμμετέχουν στη δημιουργία του ποταμού.</a:t>
            </a:r>
          </a:p>
          <a:p>
            <a:endParaRPr lang="el-GR" dirty="0"/>
          </a:p>
        </p:txBody>
      </p:sp>
      <p:pic>
        <p:nvPicPr>
          <p:cNvPr id="4" name="3 - Εικόνα" descr="αρχείο λήψης.jpg"/>
          <p:cNvPicPr>
            <a:picLocks noChangeAspect="1"/>
          </p:cNvPicPr>
          <p:nvPr/>
        </p:nvPicPr>
        <p:blipFill>
          <a:blip r:embed="rId2"/>
          <a:stretch>
            <a:fillRect/>
          </a:stretch>
        </p:blipFill>
        <p:spPr>
          <a:xfrm>
            <a:off x="4193628" y="3908061"/>
            <a:ext cx="3867150" cy="2165604"/>
          </a:xfrm>
          <a:prstGeom prst="rect">
            <a:avLst/>
          </a:prstGeom>
        </p:spPr>
      </p:pic>
    </p:spTree>
  </p:cSld>
  <p:clrMapOvr>
    <a:masterClrMapping/>
  </p:clrMapOvr>
</p:sld>
</file>

<file path=ppt/theme/theme1.xml><?xml version="1.0" encoding="utf-8"?>
<a:theme xmlns:a="http://schemas.openxmlformats.org/drawingml/2006/main" name="Θρόισμα">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121</TotalTime>
  <Words>363</Words>
  <Application>Microsoft Office PowerPoint</Application>
  <PresentationFormat>Προσαρμογή</PresentationFormat>
  <Paragraphs>31</Paragraphs>
  <Slides>9</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9</vt:i4>
      </vt:variant>
    </vt:vector>
  </HeadingPairs>
  <TitlesOfParts>
    <vt:vector size="10" baseType="lpstr">
      <vt:lpstr>Θρόισμα</vt:lpstr>
      <vt:lpstr>ΤΑ ΠΟΤΑΜΙΑ ΤΟΥ ΚΟΣΜΟΥ</vt:lpstr>
      <vt:lpstr>ΤΑ ΠΟΤΑΜΙΑ</vt:lpstr>
      <vt:lpstr>Ποιος είναι ο μεγαλύτερος ποταμός;</vt:lpstr>
      <vt:lpstr>Χαρακτηριστικά σημεία των ποταμών- πορεία ενός ποταμού</vt:lpstr>
      <vt:lpstr>Μήκος ποταμού</vt:lpstr>
      <vt:lpstr>Διαφάνεια 6</vt:lpstr>
      <vt:lpstr>Παροχή νερού του ποταμού </vt:lpstr>
      <vt:lpstr>ΣΗΜΕΙΑ ΠΟΤΑΜΟΥ</vt:lpstr>
      <vt:lpstr>ΣΗΜΕΙΑ ΠΟΤΑΜΟΥ</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ΤΑ ΠΟΤΑΜΙΑ ΤΟΥ ΚΟΣΜΟΥ</dc:title>
  <dc:creator>agapi</dc:creator>
  <cp:lastModifiedBy>user</cp:lastModifiedBy>
  <cp:revision>14</cp:revision>
  <dcterms:created xsi:type="dcterms:W3CDTF">2021-03-15T18:37:45Z</dcterms:created>
  <dcterms:modified xsi:type="dcterms:W3CDTF">2023-03-10T10:20:56Z</dcterms:modified>
</cp:coreProperties>
</file>