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2" r:id="rId7"/>
    <p:sldId id="261" r:id="rId8"/>
    <p:sldId id="262" r:id="rId9"/>
    <p:sldId id="263" r:id="rId10"/>
    <p:sldId id="264" r:id="rId11"/>
    <p:sldId id="273" r:id="rId12"/>
    <p:sldId id="265" r:id="rId13"/>
    <p:sldId id="266" r:id="rId14"/>
    <p:sldId id="267" r:id="rId15"/>
    <p:sldId id="268" r:id="rId16"/>
    <p:sldId id="269" r:id="rId17"/>
    <p:sldId id="270" r:id="rId18"/>
    <p:sldId id="271"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47" autoAdjust="0"/>
    <p:restoredTop sz="94660"/>
  </p:normalViewPr>
  <p:slideViewPr>
    <p:cSldViewPr>
      <p:cViewPr>
        <p:scale>
          <a:sx n="75" d="100"/>
          <a:sy n="75" d="100"/>
        </p:scale>
        <p:origin x="-1694" y="-485"/>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17" name="16 - Θέση υποσέλιδου"/>
          <p:cNvSpPr>
            <a:spLocks noGrp="1"/>
          </p:cNvSpPr>
          <p:nvPr>
            <p:ph type="ftr" sz="quarter" idx="11"/>
          </p:nvPr>
        </p:nvSpPr>
        <p:spPr/>
        <p:txBody>
          <a:bodyPr/>
          <a:lstStyle/>
          <a:p>
            <a:endParaRPr lang="en-US"/>
          </a:p>
        </p:txBody>
      </p:sp>
      <p:sp>
        <p:nvSpPr>
          <p:cNvPr id="29" name="28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94E4C5F5-477D-48E6-BBA4-4C184B4944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B7B9A73-039C-40FB-9A89-EC31F6616F9F}" type="datetimeFigureOut">
              <a:rPr lang="en-US" smtClean="0"/>
              <a:pPr/>
              <a:t>3/5/2023</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94E4C5F5-477D-48E6-BBA4-4C184B4944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B7B9A73-039C-40FB-9A89-EC31F6616F9F}" type="datetimeFigureOut">
              <a:rPr lang="en-US" smtClean="0"/>
              <a:pPr/>
              <a:t>3/5/2023</a:t>
            </a:fld>
            <a:endParaRPr lang="en-US"/>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4E4C5F5-477D-48E6-BBA4-4C184B4944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books.edu.gr/ebooks/v/html/8547/2294/Geografia_B-Gymnasiou_html-empl/extras/geocoder/ParametricSiteToGeodata.html?topos=%CE%9B%CE%B1%CF%83%CE%AF%CE%B8%CE%B9&amp;zoom=8&amp;content=%CE%A3%CF%84%CE%B9%CF%82+%CF%84%CF%81%CE%B5%CE%B9%CF%82+%CF%80%CE%BB%CE%B5%CF%85%CF%81%CE%AD%CF%82+%CF%84%CE%BF%CF%85+%CF%84%CE%BF+%CE%9B%CE%B1%CF%83%CE%AF%CE%B8%CE%B9+%CE%B2%CF%81%CE%AD%CF%87%CE%B5%CF%84%CE%B1%CE%B9+%CE%B1%CF%80%CF%8C+%CE%B8%CE%AC%CE%BB%CE%B1%CF%83%CF%83%CE%B1+:+%CF%84%CE%BF+%CE%9A%CF%81%CE%B7%CF%84%CE%B9%CE%BA%CF%8C+%CF%80%CE%AD%CE%BB%CE%B1%CE%B3%CE%BF%CF%82+%CE%B1%CF%80%CF%8C+%CF%84%CE%B1+%CE%B2%CF%8C%CF%81%CE%B5%CE%B9%CE%B1,+%CF%84%CE%BF+%CE%9A%CE%B1%CF%81%CF%80%CE%AC%CE%B8%CE%B9%CE%BF+%CE%B1%CE%BD%CE%B1%CF%84%CE%BF%CE%BB%CE%B9%CE%BA%CE%AC+%CE%BA%CE%B1%CE%B9+%CF%84%CE%BF+%CE%9B%CE%B9%CE%B2%CF%85%CE%BA%CF%8C+%CF%83%CF%84%CE%B1+%CE%BD%CF%8C%CF%84%CE%B9%CE%B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533400"/>
            <a:ext cx="8229600" cy="1295400"/>
          </a:xfrm>
        </p:spPr>
        <p:txBody>
          <a:bodyPr>
            <a:normAutofit/>
          </a:bodyPr>
          <a:lstStyle/>
          <a:p>
            <a:r>
              <a:rPr lang="el-GR" dirty="0" smtClean="0"/>
              <a:t>ΤΟ ΚΛΙΜΑ ΤΗΣ </a:t>
            </a:r>
            <a:r>
              <a:rPr lang="el-GR" dirty="0" smtClean="0"/>
              <a:t>ΕΛΛΑΔΑΣ</a:t>
            </a:r>
            <a:br>
              <a:rPr lang="el-GR" dirty="0" smtClean="0"/>
            </a:br>
            <a:r>
              <a:rPr lang="el-GR" sz="3600" dirty="0" err="1" smtClean="0"/>
              <a:t>μαθημα</a:t>
            </a:r>
            <a:r>
              <a:rPr lang="el-GR" sz="3600" dirty="0" smtClean="0"/>
              <a:t> 20</a:t>
            </a:r>
            <a:endParaRPr lang="en-US" dirty="0"/>
          </a:p>
        </p:txBody>
      </p:sp>
      <p:sp>
        <p:nvSpPr>
          <p:cNvPr id="3" name="2 - Υπότιτλος"/>
          <p:cNvSpPr>
            <a:spLocks noGrp="1"/>
          </p:cNvSpPr>
          <p:nvPr>
            <p:ph type="subTitle" idx="1"/>
          </p:nvPr>
        </p:nvSpPr>
        <p:spPr/>
        <p:txBody>
          <a:bodyPr/>
          <a:lstStyle/>
          <a:p>
            <a:r>
              <a:rPr lang="el-GR" dirty="0" smtClean="0"/>
              <a:t>ΜΑΘΗΜΑ 20 </a:t>
            </a:r>
            <a:endParaRPr lang="en-US" dirty="0"/>
          </a:p>
        </p:txBody>
      </p:sp>
      <p:sp>
        <p:nvSpPr>
          <p:cNvPr id="17410" name="AutoShape 2" descr="Κλίμα της Ελλάδας - Βικιπαίδε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Κλίμα της Ελλάδας - Βικιπαίδε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5 - Εικόνα" descr="download.jfif"/>
          <p:cNvPicPr>
            <a:picLocks noChangeAspect="1"/>
          </p:cNvPicPr>
          <p:nvPr/>
        </p:nvPicPr>
        <p:blipFill>
          <a:blip r:embed="rId2"/>
          <a:stretch>
            <a:fillRect/>
          </a:stretch>
        </p:blipFill>
        <p:spPr>
          <a:xfrm>
            <a:off x="2590800" y="2335242"/>
            <a:ext cx="3550920" cy="39696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ΜΕΛΤΕΜΙΑ</a:t>
            </a:r>
            <a:endParaRPr lang="en-US" dirty="0"/>
          </a:p>
        </p:txBody>
      </p:sp>
      <p:sp>
        <p:nvSpPr>
          <p:cNvPr id="3" name="2 - Θέση περιεχομένου"/>
          <p:cNvSpPr>
            <a:spLocks noGrp="1"/>
          </p:cNvSpPr>
          <p:nvPr>
            <p:ph idx="1"/>
          </p:nvPr>
        </p:nvSpPr>
        <p:spPr/>
        <p:txBody>
          <a:bodyPr>
            <a:normAutofit/>
          </a:bodyPr>
          <a:lstStyle/>
          <a:p>
            <a:r>
              <a:rPr lang="el-GR" sz="2200" dirty="0" smtClean="0"/>
              <a:t>Στο τέλος της άνοιξης και το καλοκαίρι πνέουν στο Αιγαίο, </a:t>
            </a:r>
            <a:r>
              <a:rPr lang="el-GR" sz="2200" dirty="0" smtClean="0"/>
              <a:t>τα μελτέμια από τα βορειοανατολικά. </a:t>
            </a:r>
          </a:p>
          <a:p>
            <a:r>
              <a:rPr lang="el-GR" sz="2200" dirty="0" smtClean="0"/>
              <a:t>Η πρώτη ιστορική γραπτή αναφορά για το μελτέμι έγινε στο έργο του Αριστοτέλη (384 – 322 </a:t>
            </a:r>
            <a:r>
              <a:rPr lang="el-GR" sz="2200" dirty="0" err="1" smtClean="0"/>
              <a:t>πΧ</a:t>
            </a:r>
            <a:r>
              <a:rPr lang="el-GR" sz="2200" dirty="0" smtClean="0"/>
              <a:t>) με τον τίτλο «Μετεωρολογικά».</a:t>
            </a:r>
          </a:p>
          <a:p>
            <a:pPr>
              <a:buNone/>
            </a:pPr>
            <a:r>
              <a:rPr lang="el-GR" sz="2200" dirty="0" smtClean="0"/>
              <a:t/>
            </a:r>
            <a:br>
              <a:rPr lang="el-GR" sz="2200" dirty="0" smtClean="0"/>
            </a:br>
            <a:endParaRPr lang="en-US" sz="2200" dirty="0"/>
          </a:p>
        </p:txBody>
      </p:sp>
      <p:pic>
        <p:nvPicPr>
          <p:cNvPr id="4" name="3 - Εικόνα" descr="images (3).jfif"/>
          <p:cNvPicPr>
            <a:picLocks noChangeAspect="1"/>
          </p:cNvPicPr>
          <p:nvPr/>
        </p:nvPicPr>
        <p:blipFill>
          <a:blip r:embed="rId2"/>
          <a:stretch>
            <a:fillRect/>
          </a:stretch>
        </p:blipFill>
        <p:spPr>
          <a:xfrm>
            <a:off x="530038" y="3962400"/>
            <a:ext cx="4270562" cy="1569720"/>
          </a:xfrm>
          <a:prstGeom prst="rect">
            <a:avLst/>
          </a:prstGeom>
        </p:spPr>
      </p:pic>
      <p:pic>
        <p:nvPicPr>
          <p:cNvPr id="5" name="4 - Εικόνα" descr="download (3).jfif"/>
          <p:cNvPicPr>
            <a:picLocks noChangeAspect="1"/>
          </p:cNvPicPr>
          <p:nvPr/>
        </p:nvPicPr>
        <p:blipFill>
          <a:blip r:embed="rId3"/>
          <a:stretch>
            <a:fillRect/>
          </a:stretch>
        </p:blipFill>
        <p:spPr>
          <a:xfrm>
            <a:off x="5715000" y="4267200"/>
            <a:ext cx="2209800" cy="13258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pic>
        <p:nvPicPr>
          <p:cNvPr id="6" name="5 - Θέση περιεχομένου" descr="Meltemi.jpg"/>
          <p:cNvPicPr>
            <a:picLocks noGrp="1" noChangeAspect="1"/>
          </p:cNvPicPr>
          <p:nvPr>
            <p:ph idx="1"/>
          </p:nvPr>
        </p:nvPicPr>
        <p:blipFill>
          <a:blip r:embed="rId2"/>
          <a:stretch>
            <a:fillRect/>
          </a:stretch>
        </p:blipFill>
        <p:spPr>
          <a:xfrm>
            <a:off x="1128712" y="1873250"/>
            <a:ext cx="6886575" cy="41624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ΜΕΛΤΕΜΙΑ</a:t>
            </a:r>
            <a:endParaRPr lang="en-US" dirty="0"/>
          </a:p>
        </p:txBody>
      </p:sp>
      <p:sp>
        <p:nvSpPr>
          <p:cNvPr id="3" name="2 - Θέση περιεχομένου"/>
          <p:cNvSpPr>
            <a:spLocks noGrp="1"/>
          </p:cNvSpPr>
          <p:nvPr>
            <p:ph idx="1"/>
          </p:nvPr>
        </p:nvSpPr>
        <p:spPr/>
        <p:txBody>
          <a:bodyPr>
            <a:normAutofit fontScale="92500" lnSpcReduction="10000"/>
          </a:bodyPr>
          <a:lstStyle/>
          <a:p>
            <a:r>
              <a:rPr lang="el-GR" sz="2700" dirty="0" smtClean="0"/>
              <a:t>Στο έργο του αυτό, ο πατέρας της Μετεωρολογίας κάνει ιδιαίτερη αναφορά στους, βόρειας διεύθυνσης, ανέμους που πνέουν κατά τη διάρκεια του θέρους, δίνοντας τους την ονομασία «</a:t>
            </a:r>
            <a:r>
              <a:rPr lang="el-GR" sz="2700" dirty="0" smtClean="0"/>
              <a:t>ετήσιες</a:t>
            </a:r>
            <a:r>
              <a:rPr lang="el-GR" sz="2700" dirty="0" smtClean="0"/>
              <a:t>», που αποτελεί και τον ελληνικό όρο που περιγράφει αυτό το τόσο σπουδαίο μετεωρολογικό φαινόμενο.</a:t>
            </a:r>
          </a:p>
          <a:p>
            <a:r>
              <a:rPr lang="el-GR" sz="2700" dirty="0" smtClean="0"/>
              <a:t> Σύμφωνα λοιπόν με τον Αριστοτέλη οι άνεμοι αυτοί πνέουν μετά το θερινό ηλιοστάσιο, το οποίο είναι στις 21 Ιουνίου, και την Ανατολή του αστερισμού του «Κυνός» που ανατέλλει την 25η Ιουλίου και έχει ως πιο λαμπρό αστέρι τον γνωστό Σείριο.</a:t>
            </a:r>
          </a:p>
          <a:p>
            <a:pPr>
              <a:buNone/>
            </a:pPr>
            <a:r>
              <a:rPr lang="el-GR" sz="2700" dirty="0" smtClean="0"/>
              <a:t/>
            </a:r>
            <a:br>
              <a:rPr lang="el-GR" sz="2700" dirty="0" smtClean="0"/>
            </a:b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‘ΆΛΛΕΣ ΕΙΔΙΚΕΣ ΣΥΝΘΗΚΕΣ</a:t>
            </a:r>
            <a:endParaRPr lang="en-US" dirty="0"/>
          </a:p>
        </p:txBody>
      </p:sp>
      <p:sp>
        <p:nvSpPr>
          <p:cNvPr id="3" name="2 - Θέση περιεχομένου"/>
          <p:cNvSpPr>
            <a:spLocks noGrp="1"/>
          </p:cNvSpPr>
          <p:nvPr>
            <p:ph idx="1"/>
          </p:nvPr>
        </p:nvSpPr>
        <p:spPr/>
        <p:txBody>
          <a:bodyPr/>
          <a:lstStyle/>
          <a:p>
            <a:pPr algn="just"/>
            <a:r>
              <a:rPr lang="el-GR" dirty="0" smtClean="0"/>
              <a:t>Ωστόσο το κλίμα της Ελλάδας, διαμορφώνουν και άλλοι παράγοντες.</a:t>
            </a:r>
          </a:p>
          <a:p>
            <a:pPr algn="just">
              <a:buFont typeface="Wingdings" pitchFamily="2" charset="2"/>
              <a:buChar char="v"/>
            </a:pPr>
            <a:r>
              <a:rPr lang="el-GR" dirty="0" smtClean="0">
                <a:solidFill>
                  <a:srgbClr val="FF0000"/>
                </a:solidFill>
              </a:rPr>
              <a:t>Η θέση της κοντά στην Σαχάρα</a:t>
            </a:r>
            <a:r>
              <a:rPr lang="el-GR" dirty="0" smtClean="0"/>
              <a:t>, από όπου ξεκινάνε θερμοί άνεμοι και κατά την  διάρκεια του χειμώνα κάνουν ηπιότερο το κλίμα στις περιοχές που επηρεάζουν.</a:t>
            </a:r>
          </a:p>
          <a:p>
            <a:pPr algn="just">
              <a:buFont typeface="Wingdings" pitchFamily="2" charset="2"/>
              <a:buChar char="v"/>
            </a:pPr>
            <a:r>
              <a:rPr lang="el-GR" dirty="0" smtClean="0"/>
              <a:t>Το χειμώνα πνέουν </a:t>
            </a:r>
            <a:r>
              <a:rPr lang="el-GR" dirty="0" smtClean="0">
                <a:solidFill>
                  <a:srgbClr val="FF0000"/>
                </a:solidFill>
              </a:rPr>
              <a:t>ψυχροί άνεμοι από την Σιβηρία </a:t>
            </a:r>
            <a:r>
              <a:rPr lang="el-GR" dirty="0" smtClean="0"/>
              <a:t>(βορράς), που ρίχνουν την θερμοκρασία στις περιοχές που τους δέχονται.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ΟΡΟΣΕΙΡΑ ΤΗΣ ΠΙΝΔΟΥ</a:t>
            </a:r>
            <a:endParaRPr lang="en-US" dirty="0"/>
          </a:p>
        </p:txBody>
      </p:sp>
      <p:sp>
        <p:nvSpPr>
          <p:cNvPr id="3" name="2 - Θέση περιεχομένου"/>
          <p:cNvSpPr>
            <a:spLocks noGrp="1"/>
          </p:cNvSpPr>
          <p:nvPr>
            <p:ph idx="1"/>
          </p:nvPr>
        </p:nvSpPr>
        <p:spPr/>
        <p:txBody>
          <a:bodyPr>
            <a:normAutofit lnSpcReduction="10000"/>
          </a:bodyPr>
          <a:lstStyle/>
          <a:p>
            <a:pPr algn="just">
              <a:buFont typeface="Wingdings" pitchFamily="2" charset="2"/>
              <a:buChar char="v"/>
            </a:pPr>
            <a:r>
              <a:rPr lang="el-GR" dirty="0" smtClean="0">
                <a:solidFill>
                  <a:srgbClr val="FF0000"/>
                </a:solidFill>
              </a:rPr>
              <a:t>Ή οροσειρά της Πίνδου, </a:t>
            </a:r>
            <a:r>
              <a:rPr lang="el-GR" dirty="0" smtClean="0">
                <a:solidFill>
                  <a:schemeClr val="bg1"/>
                </a:solidFill>
              </a:rPr>
              <a:t>διαμορφώνει το κλίμα των περιοχών που χωρίζει (Δυτική – Ανατολική Ελλάδα)</a:t>
            </a:r>
          </a:p>
          <a:p>
            <a:pPr algn="just">
              <a:buFont typeface="Wingdings" pitchFamily="2" charset="2"/>
              <a:buChar char="v"/>
            </a:pPr>
            <a:r>
              <a:rPr lang="el-GR" dirty="0" smtClean="0">
                <a:solidFill>
                  <a:schemeClr val="bg1"/>
                </a:solidFill>
              </a:rPr>
              <a:t>Επομένως στα δυτικά, τα πλούσια σε υγρασία σύννεφα που έρχονται από το Ιόνιο δίνουν έντονες και συχνές βροχοπτώσεις</a:t>
            </a:r>
          </a:p>
          <a:p>
            <a:pPr algn="just">
              <a:buFont typeface="Wingdings" pitchFamily="2" charset="2"/>
              <a:buChar char="v"/>
            </a:pPr>
            <a:r>
              <a:rPr lang="el-GR" dirty="0" smtClean="0">
                <a:solidFill>
                  <a:schemeClr val="bg1"/>
                </a:solidFill>
              </a:rPr>
              <a:t>Παράλληλα, ίδια οροσειρά εμποδίζει τους βόρειους ψυχρούς ανέμους να επηρεάσουν το κλίμα της δυτικής Ελλάδας.</a:t>
            </a:r>
          </a:p>
          <a:p>
            <a:pPr algn="just">
              <a:buFont typeface="Wingdings" pitchFamily="2" charset="2"/>
              <a:buChar char="v"/>
            </a:pPr>
            <a:r>
              <a:rPr lang="el-GR" dirty="0" smtClean="0">
                <a:solidFill>
                  <a:schemeClr val="bg1"/>
                </a:solidFill>
              </a:rPr>
              <a:t>Αντίθετα, ανατολικά της οροσειράς, οι βροχοπτώσεις είναι λιγότερες και η επίδραση των βόρειων ψυχρών ανέμων είναι εντονότερη.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ΚΛΙΜΑ ΕΛΛΑΔΑΣ</a:t>
            </a:r>
            <a:endParaRPr lang="en-US" dirty="0"/>
          </a:p>
        </p:txBody>
      </p:sp>
      <p:sp>
        <p:nvSpPr>
          <p:cNvPr id="3" name="2 - Θέση περιεχομένου"/>
          <p:cNvSpPr>
            <a:spLocks noGrp="1"/>
          </p:cNvSpPr>
          <p:nvPr>
            <p:ph idx="1"/>
          </p:nvPr>
        </p:nvSpPr>
        <p:spPr>
          <a:xfrm>
            <a:off x="457200" y="1447800"/>
            <a:ext cx="8229600" cy="4861560"/>
          </a:xfrm>
        </p:spPr>
        <p:txBody>
          <a:bodyPr>
            <a:normAutofit/>
          </a:bodyPr>
          <a:lstStyle/>
          <a:p>
            <a:r>
              <a:rPr lang="el-GR" sz="2200" dirty="0" smtClean="0"/>
              <a:t>Το συμπέρασμα είναι ότι η Ελλάδα έχει Μεσογειακό Εύκρατο κλίμα αλλά σε ορισμένες περιοχές επικρατούν επιμέρους κλιματικοί τύποι.</a:t>
            </a:r>
            <a:endParaRPr lang="en-US" sz="2200" dirty="0"/>
          </a:p>
        </p:txBody>
      </p:sp>
      <p:pic>
        <p:nvPicPr>
          <p:cNvPr id="4" name="3 - Εικόνα" descr="images (2).jfif"/>
          <p:cNvPicPr>
            <a:picLocks noChangeAspect="1"/>
          </p:cNvPicPr>
          <p:nvPr/>
        </p:nvPicPr>
        <p:blipFill>
          <a:blip r:embed="rId2"/>
          <a:stretch>
            <a:fillRect/>
          </a:stretch>
        </p:blipFill>
        <p:spPr>
          <a:xfrm>
            <a:off x="266075" y="2819400"/>
            <a:ext cx="2862705" cy="1905000"/>
          </a:xfrm>
          <a:prstGeom prst="rect">
            <a:avLst/>
          </a:prstGeom>
        </p:spPr>
      </p:pic>
      <p:pic>
        <p:nvPicPr>
          <p:cNvPr id="5" name="4 - Εικόνα" descr="images (4).jfif"/>
          <p:cNvPicPr>
            <a:picLocks noChangeAspect="1"/>
          </p:cNvPicPr>
          <p:nvPr/>
        </p:nvPicPr>
        <p:blipFill>
          <a:blip r:embed="rId3"/>
          <a:stretch>
            <a:fillRect/>
          </a:stretch>
        </p:blipFill>
        <p:spPr>
          <a:xfrm>
            <a:off x="381000" y="5029200"/>
            <a:ext cx="2743200" cy="1536192"/>
          </a:xfrm>
          <a:prstGeom prst="rect">
            <a:avLst/>
          </a:prstGeom>
        </p:spPr>
      </p:pic>
      <p:pic>
        <p:nvPicPr>
          <p:cNvPr id="6" name="5 - Εικόνα" descr="ee149c436ada4c3eb37af3071710a8d5.jpg"/>
          <p:cNvPicPr>
            <a:picLocks noChangeAspect="1"/>
          </p:cNvPicPr>
          <p:nvPr/>
        </p:nvPicPr>
        <p:blipFill>
          <a:blip r:embed="rId4" cstate="print"/>
          <a:stretch>
            <a:fillRect/>
          </a:stretch>
        </p:blipFill>
        <p:spPr>
          <a:xfrm>
            <a:off x="5181600" y="2362200"/>
            <a:ext cx="3429000" cy="2144420"/>
          </a:xfrm>
          <a:prstGeom prst="rect">
            <a:avLst/>
          </a:prstGeom>
        </p:spPr>
      </p:pic>
      <p:pic>
        <p:nvPicPr>
          <p:cNvPr id="7" name="6 - Εικόνα" descr="santorini-nisia-iperektimimena.jpg"/>
          <p:cNvPicPr>
            <a:picLocks noChangeAspect="1"/>
          </p:cNvPicPr>
          <p:nvPr/>
        </p:nvPicPr>
        <p:blipFill>
          <a:blip r:embed="rId5" cstate="print"/>
          <a:stretch>
            <a:fillRect/>
          </a:stretch>
        </p:blipFill>
        <p:spPr>
          <a:xfrm>
            <a:off x="5181600" y="4648200"/>
            <a:ext cx="3429000" cy="20459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ΕΠΙΜΕΡΟΥΣ ΚΛΙΜΑΤΙΚΟΙ ΤΥΠΟΙ</a:t>
            </a:r>
            <a:endParaRPr lang="en-US" dirty="0"/>
          </a:p>
        </p:txBody>
      </p:sp>
      <p:sp>
        <p:nvSpPr>
          <p:cNvPr id="3" name="2 - Θέση περιεχομένου"/>
          <p:cNvSpPr>
            <a:spLocks noGrp="1"/>
          </p:cNvSpPr>
          <p:nvPr>
            <p:ph idx="1"/>
          </p:nvPr>
        </p:nvSpPr>
        <p:spPr/>
        <p:txBody>
          <a:bodyPr>
            <a:normAutofit fontScale="85000" lnSpcReduction="20000"/>
          </a:bodyPr>
          <a:lstStyle/>
          <a:p>
            <a:r>
              <a:rPr lang="el-GR" dirty="0" smtClean="0">
                <a:solidFill>
                  <a:schemeClr val="accent3">
                    <a:lumMod val="50000"/>
                  </a:schemeClr>
                </a:solidFill>
              </a:rPr>
              <a:t>Ορεινό </a:t>
            </a:r>
            <a:r>
              <a:rPr lang="el-GR" dirty="0" smtClean="0">
                <a:solidFill>
                  <a:schemeClr val="accent3">
                    <a:lumMod val="50000"/>
                  </a:schemeClr>
                </a:solidFill>
              </a:rPr>
              <a:t>κλίμα (κλίμα </a:t>
            </a:r>
            <a:r>
              <a:rPr lang="el-GR" dirty="0" smtClean="0">
                <a:solidFill>
                  <a:schemeClr val="accent3">
                    <a:lumMod val="50000"/>
                  </a:schemeClr>
                </a:solidFill>
              </a:rPr>
              <a:t>ύψους): </a:t>
            </a:r>
            <a:r>
              <a:rPr lang="el-GR" dirty="0" smtClean="0"/>
              <a:t>Βαρείς χειμώνες </a:t>
            </a:r>
            <a:r>
              <a:rPr lang="el-GR" dirty="0" smtClean="0"/>
              <a:t>με χιονοπτώσεις και χιονοθύελλες, πολύ δροσερά </a:t>
            </a:r>
            <a:r>
              <a:rPr lang="el-GR" dirty="0" smtClean="0"/>
              <a:t>καλοκαίρια. Επικρατεί </a:t>
            </a:r>
            <a:r>
              <a:rPr lang="el-GR" dirty="0" smtClean="0"/>
              <a:t>σε ορεινές περιοχές της ηπειρωτικής Ελλάδας και της Κρήτης.</a:t>
            </a:r>
          </a:p>
          <a:p>
            <a:r>
              <a:rPr lang="el-GR" dirty="0" smtClean="0">
                <a:solidFill>
                  <a:schemeClr val="accent1">
                    <a:lumMod val="50000"/>
                  </a:schemeClr>
                </a:solidFill>
              </a:rPr>
              <a:t>Μεταβατικό </a:t>
            </a:r>
            <a:r>
              <a:rPr lang="el-GR" dirty="0" smtClean="0">
                <a:solidFill>
                  <a:schemeClr val="accent1">
                    <a:lumMod val="50000"/>
                  </a:schemeClr>
                </a:solidFill>
              </a:rPr>
              <a:t>κλίμα: </a:t>
            </a:r>
            <a:r>
              <a:rPr lang="el-GR" dirty="0" smtClean="0"/>
              <a:t>Χειμώνες </a:t>
            </a:r>
            <a:r>
              <a:rPr lang="el-GR" dirty="0" smtClean="0"/>
              <a:t>μεγάλης διάρκειας με χαμηλές θερμοκρασίες, πολύ ζεστά καλοκαίρια, μεγάλο θερμοκρασιακό </a:t>
            </a:r>
            <a:r>
              <a:rPr lang="el-GR" dirty="0" smtClean="0"/>
              <a:t>εύρος. Επικρατεί </a:t>
            </a:r>
            <a:r>
              <a:rPr lang="el-GR" dirty="0" smtClean="0"/>
              <a:t>σε Θεσσαλία, Μακεδονία, Θράκη, Ήπειρο.</a:t>
            </a:r>
          </a:p>
          <a:p>
            <a:r>
              <a:rPr lang="el-GR" dirty="0" smtClean="0">
                <a:solidFill>
                  <a:srgbClr val="0070C0"/>
                </a:solidFill>
              </a:rPr>
              <a:t>Θαλάσσιο μεσογειακό </a:t>
            </a:r>
            <a:r>
              <a:rPr lang="el-GR" dirty="0" smtClean="0">
                <a:solidFill>
                  <a:srgbClr val="0070C0"/>
                </a:solidFill>
              </a:rPr>
              <a:t>κλίμα: </a:t>
            </a:r>
            <a:r>
              <a:rPr lang="el-GR" dirty="0" smtClean="0"/>
              <a:t>Ήπιοι </a:t>
            </a:r>
            <a:r>
              <a:rPr lang="el-GR" dirty="0" smtClean="0"/>
              <a:t>βροχεροί χειμώνες, ζεστά και υγρά </a:t>
            </a:r>
            <a:r>
              <a:rPr lang="el-GR" dirty="0" smtClean="0"/>
              <a:t>καλοκαίρια. Επικρατεί </a:t>
            </a:r>
            <a:r>
              <a:rPr lang="el-GR" dirty="0" smtClean="0"/>
              <a:t>στα νησιά και τις ακτές του Ιονίου Πελάγους.</a:t>
            </a:r>
          </a:p>
          <a:p>
            <a:r>
              <a:rPr lang="el-GR" dirty="0" smtClean="0">
                <a:solidFill>
                  <a:schemeClr val="accent5">
                    <a:lumMod val="75000"/>
                  </a:schemeClr>
                </a:solidFill>
              </a:rPr>
              <a:t>Χερσαίο μεσογειακό </a:t>
            </a:r>
            <a:r>
              <a:rPr lang="el-GR" dirty="0" smtClean="0">
                <a:solidFill>
                  <a:schemeClr val="accent5">
                    <a:lumMod val="75000"/>
                  </a:schemeClr>
                </a:solidFill>
              </a:rPr>
              <a:t>κλίμα: </a:t>
            </a:r>
            <a:r>
              <a:rPr lang="el-GR" dirty="0" smtClean="0"/>
              <a:t>Ήπιοι </a:t>
            </a:r>
            <a:r>
              <a:rPr lang="el-GR" dirty="0" smtClean="0"/>
              <a:t>χειμώνες με λίγες βροχές, ζεστά και ξηρά </a:t>
            </a:r>
            <a:r>
              <a:rPr lang="el-GR" dirty="0" err="1" smtClean="0"/>
              <a:t>καλοκαίρια.Επικρατεί</a:t>
            </a:r>
            <a:r>
              <a:rPr lang="el-GR" dirty="0" smtClean="0"/>
              <a:t> </a:t>
            </a:r>
            <a:r>
              <a:rPr lang="el-GR" dirty="0" smtClean="0"/>
              <a:t>στα νησιά και τις ακτές του Αιγαίου Πελάγους</a:t>
            </a:r>
            <a:r>
              <a:rPr lang="el-GR" dirty="0" smtClean="0"/>
              <a:t>.</a:t>
            </a:r>
            <a:r>
              <a:rPr lang="el-GR" dirty="0" smtClean="0"/>
              <a:t/>
            </a:r>
            <a:br>
              <a:rPr lang="el-GR"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ΠΛΕΟΝΕΚΤΗΜΑΤΑ ΤΟΥ ΚΛΙΜΑΤΟΣ </a:t>
            </a:r>
            <a:endParaRPr lang="en-US"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Το ήπιο κλίμα της Ελλάδας είναι ένας από τους παράγοντες που επηρεάζουν μεγάλο αριθμό τουριστών, ώστε να επιλέξουν τη χώρα μας για τις διακοπές τους, κυρίως το καλοκαίρι.</a:t>
            </a:r>
          </a:p>
          <a:p>
            <a:r>
              <a:rPr lang="el-GR" dirty="0" smtClean="0"/>
              <a:t>Οι ισχυροί άνεμοι που πνέουν σε αρκετά νησιά του Αιγαίου, αλλά και σε περιοχές της ηπειρωτικής Ελλάδας επιτρέπουν την κατασκευή αιολικών πάρκων για την παραγωγή ηλεκτρικής ενέργειας. Εξάλλου η αξιοποίηση των ανέμων, κυρίως για γεωργικές δραστηριότητες, είναι πολύ παλιά συνήθεια στη χώρα μας. Μόνο στον νομό </a:t>
            </a:r>
            <a:r>
              <a:rPr lang="el-GR" dirty="0" smtClean="0">
                <a:hlinkClick r:id="rId2"/>
              </a:rPr>
              <a:t>Λασιθίου</a:t>
            </a:r>
            <a:r>
              <a:rPr lang="el-GR" dirty="0" smtClean="0"/>
              <a:t>, στην Κρήτη, υπήρχαν παλαιότερα χιλιάδες ανεμόμυλοι για την άντληση νερού!</a:t>
            </a:r>
          </a:p>
          <a:p>
            <a:r>
              <a:rPr lang="el-GR" dirty="0" smtClean="0"/>
              <a:t>Επίσης, μεγάλος αριθμός κατοίκων της χώρας μας έχει εγκαταστήσει ηλιακούς συλλέκτες, ώστε να αξιοποιεί την άφθονη ηλιακή ενέργεια για παροχή ζεστού νερού. Είναι χαρακτηριστικό πως στη χώρα μας οι τοποθετημένοι ηλιακοί συλλέκτες (ηλιακοί θερμοσίφωνες) είναι περισσότεροι από κάθε άλλο κράτος της Ευρώπης, ενώ έχουμε και την καλύτερη τεχνογνωσία στον τομέα αυτόν.</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Επεκτείνω τις γνώσεις </a:t>
            </a:r>
            <a:r>
              <a:rPr lang="el-GR" dirty="0" smtClean="0"/>
              <a:t>μου</a:t>
            </a:r>
            <a:endParaRPr lang="en-US" dirty="0"/>
          </a:p>
        </p:txBody>
      </p:sp>
      <p:sp>
        <p:nvSpPr>
          <p:cNvPr id="3" name="2 - Θέση περιεχομένου"/>
          <p:cNvSpPr>
            <a:spLocks noGrp="1"/>
          </p:cNvSpPr>
          <p:nvPr>
            <p:ph sz="half" idx="1"/>
          </p:nvPr>
        </p:nvSpPr>
        <p:spPr>
          <a:xfrm>
            <a:off x="457200" y="1295400"/>
            <a:ext cx="4572000" cy="5410200"/>
          </a:xfrm>
        </p:spPr>
        <p:txBody>
          <a:bodyPr>
            <a:noAutofit/>
          </a:bodyPr>
          <a:lstStyle/>
          <a:p>
            <a:r>
              <a:rPr lang="el-GR" sz="2000" b="1" dirty="0" smtClean="0"/>
              <a:t>Οι </a:t>
            </a:r>
            <a:r>
              <a:rPr lang="el-GR" sz="2000" b="1" dirty="0" smtClean="0"/>
              <a:t>αλκυονίδες μέρες</a:t>
            </a:r>
            <a:r>
              <a:rPr lang="el-GR" sz="2000" dirty="0" smtClean="0"/>
              <a:t/>
            </a:r>
            <a:br>
              <a:rPr lang="el-GR" sz="2000" dirty="0" smtClean="0"/>
            </a:br>
            <a:r>
              <a:rPr lang="el-GR" sz="2000" i="1" dirty="0" smtClean="0"/>
              <a:t>Αλκυονίδες μέρες ονομάζουμε την περίοδο του χειμώνα κατά την οποία στην Ελλάδα (και γενικότερα στην ανατολική Μεσόγειο) τη χειμερινή κακοκαιρία διακόπτουν λίγες συνεχόμενες ηλιόλουστες μέρες. Η αλκυόνα, ένα πτηνό που αυτή την περίοδο γεννά τα αυγά του, έδωσε το όνομα της σ' αυτή την περίοδο. Οι αλκυονίδες μέρες εμφανίζονται συνήθως την τελευταία εβδομάδα του Δεκεμβρίου, το δεύτερο δεκαπενθήμερο του Ιανουαρίου ή τη δεύτερη εβδομάδα του Φεβρουαρίου και κρατούν από τρεις έως επτά μέρες</a:t>
            </a:r>
            <a:r>
              <a:rPr lang="el-GR" sz="2000" i="1" dirty="0" smtClean="0"/>
              <a:t>.</a:t>
            </a:r>
          </a:p>
          <a:p>
            <a:r>
              <a:rPr lang="el-GR" sz="2000" i="1" dirty="0" smtClean="0"/>
              <a:t/>
            </a:r>
            <a:br>
              <a:rPr lang="el-GR" sz="2000" i="1" dirty="0" smtClean="0"/>
            </a:br>
            <a:r>
              <a:rPr lang="el-GR" sz="2000" i="1" dirty="0" smtClean="0"/>
              <a:t/>
            </a:r>
            <a:br>
              <a:rPr lang="el-GR" sz="2000" i="1" dirty="0" smtClean="0"/>
            </a:br>
            <a:endParaRPr lang="en-US" sz="2000" dirty="0"/>
          </a:p>
        </p:txBody>
      </p:sp>
      <p:pic>
        <p:nvPicPr>
          <p:cNvPr id="4" name="3 - Εικόνα" descr="217.-alkioni.jpg"/>
          <p:cNvPicPr>
            <a:picLocks noChangeAspect="1"/>
          </p:cNvPicPr>
          <p:nvPr/>
        </p:nvPicPr>
        <p:blipFill>
          <a:blip r:embed="rId2"/>
          <a:stretch>
            <a:fillRect/>
          </a:stretch>
        </p:blipFill>
        <p:spPr>
          <a:xfrm>
            <a:off x="5257799" y="1752600"/>
            <a:ext cx="3692327" cy="4038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endParaRPr lang="en-US"/>
          </a:p>
        </p:txBody>
      </p:sp>
      <p:sp>
        <p:nvSpPr>
          <p:cNvPr id="3" name="2 - Θέση περιεχομένου"/>
          <p:cNvSpPr>
            <a:spLocks noGrp="1"/>
          </p:cNvSpPr>
          <p:nvPr>
            <p:ph sz="half" idx="1"/>
          </p:nvPr>
        </p:nvSpPr>
        <p:spPr>
          <a:xfrm>
            <a:off x="0" y="1600200"/>
            <a:ext cx="4800600" cy="4525963"/>
          </a:xfrm>
        </p:spPr>
        <p:txBody>
          <a:bodyPr>
            <a:normAutofit fontScale="92500" lnSpcReduction="10000"/>
          </a:bodyPr>
          <a:lstStyle/>
          <a:p>
            <a:r>
              <a:rPr lang="el-GR" sz="2200" b="1" i="1" dirty="0" smtClean="0"/>
              <a:t>Η κλιματική </a:t>
            </a:r>
            <a:r>
              <a:rPr lang="el-GR" sz="2200" b="1" i="1" dirty="0" smtClean="0"/>
              <a:t>αλλαγή στη χώρα μας</a:t>
            </a:r>
            <a:r>
              <a:rPr lang="el-GR" sz="2200" i="1" dirty="0" smtClean="0"/>
              <a:t/>
            </a:r>
            <a:br>
              <a:rPr lang="el-GR" sz="2200" i="1" dirty="0" smtClean="0"/>
            </a:br>
            <a:r>
              <a:rPr lang="el-GR" sz="2200" i="1" dirty="0" smtClean="0"/>
              <a:t>Η κλιματική αλλαγή, που εντείνεται τα τελευταία χρόνια, κάνει λιγότερο ψυχρούς τους χειμώνες στη χώρα μας, ενώ ταυτόχρονα παρατηρείται (από τη δεκαετία του 1950) σταδιακή μείωση των βροχοπτώσεων. Σύμφωνα με τα κλιματικά σενάρια για το μέλλον της χώρας μας, είναι πολύ πιθανό μέχρι το 2070 να υπάρξει σοβαρή κλιματική αλλαγή στην Ελλάδα, με θερμότερα καλοκαίρια, περισσότερα περιστατικά καύσωνα και σημαντική μείωση των βροχοπτώσεων, φαινόμενα που θα προκαλέσουν σοβαρά προβλήματα σε μεγάλο αριθμό κατοίκων της χώρας.</a:t>
            </a:r>
            <a:endParaRPr lang="el-GR" sz="2200" dirty="0" smtClean="0"/>
          </a:p>
          <a:p>
            <a:endParaRPr lang="en-US" sz="2200" dirty="0" smtClean="0"/>
          </a:p>
          <a:p>
            <a:endParaRPr lang="en-US" sz="2200" dirty="0"/>
          </a:p>
        </p:txBody>
      </p:sp>
      <p:pic>
        <p:nvPicPr>
          <p:cNvPr id="10" name="9 - Θέση περιεχομένου" descr="download (4).jfif"/>
          <p:cNvPicPr>
            <a:picLocks noGrp="1" noChangeAspect="1"/>
          </p:cNvPicPr>
          <p:nvPr>
            <p:ph sz="half" idx="2"/>
          </p:nvPr>
        </p:nvPicPr>
        <p:blipFill>
          <a:blip r:embed="rId2"/>
          <a:stretch>
            <a:fillRect/>
          </a:stretch>
        </p:blipFill>
        <p:spPr>
          <a:xfrm>
            <a:off x="4876800" y="2743200"/>
            <a:ext cx="4001380" cy="2743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ΠΑΡΑΓΟΝΤΕΣ ΠΟΥ ΕΠΗΡΕΑΖΟΥΝ ΤΟ ΚΛΙΜΑ</a:t>
            </a:r>
            <a:endParaRPr lang="en-US" dirty="0"/>
          </a:p>
        </p:txBody>
      </p:sp>
      <p:sp>
        <p:nvSpPr>
          <p:cNvPr id="3" name="2 - Θέση περιεχομένου"/>
          <p:cNvSpPr>
            <a:spLocks noGrp="1"/>
          </p:cNvSpPr>
          <p:nvPr>
            <p:ph idx="1"/>
          </p:nvPr>
        </p:nvSpPr>
        <p:spPr/>
        <p:txBody>
          <a:bodyPr>
            <a:normAutofit/>
          </a:bodyPr>
          <a:lstStyle/>
          <a:p>
            <a:r>
              <a:rPr lang="el-GR" dirty="0" smtClean="0"/>
              <a:t>Το κλίμα της Ελλάδας είναι Μεσογειακό (υποκατηγορία του Εύκρατου κλίματος). Οι παράγοντες που επηρεάζουν το κλίμα της είναι οι ίδιοι που επηρεάζουν κάθε περιοχή.</a:t>
            </a:r>
          </a:p>
          <a:p>
            <a:r>
              <a:rPr lang="el-GR" dirty="0" smtClean="0"/>
              <a:t>ΓΕΩΓΡΑΦΙΚΟ ΠΛΑΤΟΣ: η Ελλάδα βρίσκεται στη βόρεια εύκρατη ζώνη και λόγω της θέσης της έχει μεγάλη ηλιοφάνεια (είναι η δεύτερη σε ηλιοφάνεια στην Ευρώπη μετά την Ισπανία). Στο βόρειο της το κλίμα είναι ψυχρότερο από το νότιο.</a:t>
            </a:r>
          </a:p>
          <a:p>
            <a:endParaRPr lang="el-GR"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ΠΑΡΑΓΟΝΤΕΣ ΠΟΥ ΕΠΗΡΕΑΖΟΥΝ ΤΟ ΚΛΙΜΑ </a:t>
            </a:r>
            <a:endParaRPr lang="en-US" dirty="0"/>
          </a:p>
        </p:txBody>
      </p:sp>
      <p:sp>
        <p:nvSpPr>
          <p:cNvPr id="3" name="2 - Θέση περιεχομένου"/>
          <p:cNvSpPr>
            <a:spLocks noGrp="1"/>
          </p:cNvSpPr>
          <p:nvPr>
            <p:ph idx="1"/>
          </p:nvPr>
        </p:nvSpPr>
        <p:spPr/>
        <p:txBody>
          <a:bodyPr>
            <a:normAutofit/>
          </a:bodyPr>
          <a:lstStyle/>
          <a:p>
            <a:r>
              <a:rPr lang="el-GR" sz="2200" dirty="0" smtClean="0"/>
              <a:t>ΑΠΟΣΤΑΣΗ ΑΠΟ ΤΗ ΘΑΛΑΣΣΑ: Στην Ελλάδα δεν υπάρχει περιοχή που να απέχει από τη θάλασσα παραπάνω από 150 </a:t>
            </a:r>
            <a:r>
              <a:rPr lang="el-GR" sz="2200" dirty="0" err="1" smtClean="0"/>
              <a:t>χλμ</a:t>
            </a:r>
            <a:r>
              <a:rPr lang="el-GR" sz="2200" dirty="0" smtClean="0"/>
              <a:t>., ενώ το μήκος των ακτών της ξεπερνά τα 15.000 </a:t>
            </a:r>
            <a:r>
              <a:rPr lang="el-GR" sz="2200" dirty="0" err="1" smtClean="0"/>
              <a:t>χλμ</a:t>
            </a:r>
            <a:r>
              <a:rPr lang="el-GR" sz="2200" dirty="0" smtClean="0"/>
              <a:t>. Επομένως, ο ρόλος της θάλασσας είναι καθοριστικός, αφού κάνει το κλίμα πιο ήπιο (μέτριες </a:t>
            </a:r>
            <a:r>
              <a:rPr lang="el-GR" sz="2200" dirty="0" smtClean="0"/>
              <a:t>θερμοκρασίες </a:t>
            </a:r>
            <a:r>
              <a:rPr lang="el-GR" sz="2200" dirty="0" smtClean="0"/>
              <a:t>χειμώνα- καλοκαίρι</a:t>
            </a:r>
            <a:r>
              <a:rPr lang="el-GR" sz="2200" dirty="0" smtClean="0"/>
              <a:t>).</a:t>
            </a:r>
          </a:p>
          <a:p>
            <a:endParaRPr lang="en-US" sz="2200" dirty="0"/>
          </a:p>
        </p:txBody>
      </p:sp>
      <p:pic>
        <p:nvPicPr>
          <p:cNvPr id="7" name="6 - Εικόνα" descr="images (5).jfif"/>
          <p:cNvPicPr>
            <a:picLocks noChangeAspect="1"/>
          </p:cNvPicPr>
          <p:nvPr/>
        </p:nvPicPr>
        <p:blipFill>
          <a:blip r:embed="rId2"/>
          <a:stretch>
            <a:fillRect/>
          </a:stretch>
        </p:blipFill>
        <p:spPr>
          <a:xfrm>
            <a:off x="2971800" y="3810000"/>
            <a:ext cx="3764280" cy="23460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ΠΑΡΑΓΟΝΤΕΣ ΠΟΥ ΕΠΗΡΕΑΖΟΥΝ ΤΟ ΚΛΙΜΑ </a:t>
            </a:r>
            <a:endParaRPr lang="en-US" dirty="0"/>
          </a:p>
        </p:txBody>
      </p:sp>
      <p:sp>
        <p:nvSpPr>
          <p:cNvPr id="3" name="2 - Θέση περιεχομένου"/>
          <p:cNvSpPr>
            <a:spLocks noGrp="1"/>
          </p:cNvSpPr>
          <p:nvPr>
            <p:ph sz="half" idx="1"/>
          </p:nvPr>
        </p:nvSpPr>
        <p:spPr>
          <a:xfrm>
            <a:off x="457200" y="1600200"/>
            <a:ext cx="3810000" cy="4525963"/>
          </a:xfrm>
        </p:spPr>
        <p:txBody>
          <a:bodyPr>
            <a:normAutofit fontScale="92500"/>
          </a:bodyPr>
          <a:lstStyle/>
          <a:p>
            <a:pPr>
              <a:buNone/>
            </a:pPr>
            <a:r>
              <a:rPr lang="el-GR" dirty="0" smtClean="0"/>
              <a:t>ΥΨΟΜΕΤΡΟ: Η Ελλάδα  είναι η τρίτη πιο ορεινή χώρα της Ευρώπης </a:t>
            </a:r>
            <a:r>
              <a:rPr lang="el-GR" dirty="0" smtClean="0"/>
              <a:t>        ( </a:t>
            </a:r>
            <a:r>
              <a:rPr lang="el-GR" dirty="0" smtClean="0"/>
              <a:t>μετά την Νορβηγία και την Αλβανία) με περισσότερες από 40 βουνοκορφές </a:t>
            </a:r>
            <a:r>
              <a:rPr lang="el-GR" dirty="0" smtClean="0"/>
              <a:t>να </a:t>
            </a:r>
            <a:r>
              <a:rPr lang="el-GR" dirty="0" smtClean="0"/>
              <a:t>ξεπερνούν σε ύψος τα 2000μ. Φυσικά, το κλίμα στα ορεινά είναι αρκετά ψυχρότερο από ότι στις πεδινές περιοχές. </a:t>
            </a:r>
          </a:p>
          <a:p>
            <a:endParaRPr lang="en-US" dirty="0"/>
          </a:p>
        </p:txBody>
      </p:sp>
      <p:pic>
        <p:nvPicPr>
          <p:cNvPr id="5" name="4 - Θέση περιεχομένου" descr="images (1).jfif"/>
          <p:cNvPicPr>
            <a:picLocks noGrp="1" noChangeAspect="1"/>
          </p:cNvPicPr>
          <p:nvPr>
            <p:ph sz="half" idx="2"/>
          </p:nvPr>
        </p:nvPicPr>
        <p:blipFill>
          <a:blip r:embed="rId2"/>
          <a:stretch>
            <a:fillRect/>
          </a:stretch>
        </p:blipFill>
        <p:spPr>
          <a:xfrm>
            <a:off x="5105400" y="2438400"/>
            <a:ext cx="3823323" cy="214106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ΕΙΔΙΚΕΣ ΤΟΠΙΚΕΣ ΣΥΝΘΗΚΕΣ</a:t>
            </a:r>
            <a:endParaRPr lang="en-US" dirty="0"/>
          </a:p>
        </p:txBody>
      </p:sp>
      <p:sp>
        <p:nvSpPr>
          <p:cNvPr id="3" name="2 - Θέση περιεχομένου"/>
          <p:cNvSpPr>
            <a:spLocks noGrp="1"/>
          </p:cNvSpPr>
          <p:nvPr>
            <p:ph idx="1"/>
          </p:nvPr>
        </p:nvSpPr>
        <p:spPr/>
        <p:txBody>
          <a:bodyPr>
            <a:normAutofit/>
          </a:bodyPr>
          <a:lstStyle/>
          <a:p>
            <a:pPr>
              <a:buFont typeface="Wingdings" pitchFamily="2" charset="2"/>
              <a:buChar char="q"/>
            </a:pPr>
            <a:r>
              <a:rPr lang="el-GR" dirty="0" smtClean="0"/>
              <a:t>ΕΙΔΙΚΕΣ ΤΟΠΙΚΕΣ ΣΥΝΘΗΚΕΣ: Σε ορισμένες περιοχές της χώρας μας φυσούν τοπικοί άνεμοι. </a:t>
            </a:r>
            <a:endParaRPr lang="el-GR" dirty="0" smtClean="0"/>
          </a:p>
          <a:p>
            <a:pPr>
              <a:buFont typeface="Wingdings" pitchFamily="2" charset="2"/>
              <a:buChar char="q"/>
            </a:pPr>
            <a:r>
              <a:rPr lang="el-GR" dirty="0" smtClean="0"/>
              <a:t>Χαρακτηριστικός </a:t>
            </a:r>
            <a:r>
              <a:rPr lang="el-GR" dirty="0" smtClean="0"/>
              <a:t>νοτιοδυτικός, θερμός και ξηρός άνεμος το καλοκαίρι είναι ο Λίβας. Το όνομα προέρχεται από την λέξη Λίβυος, διότι πνέει από τη Λιβύη.</a:t>
            </a:r>
          </a:p>
          <a:p>
            <a:pPr>
              <a:buFont typeface="Wingdings" pitchFamily="2" charset="2"/>
              <a:buChar char="q"/>
            </a:pPr>
            <a:r>
              <a:rPr lang="el-GR" dirty="0" smtClean="0">
                <a:solidFill>
                  <a:schemeClr val="tx1"/>
                </a:solidFill>
              </a:rPr>
              <a:t>Ο λίβας είναι κατά βάση ένας ήπιας ταχύτητας ξηρός και θερμός άνεμος, ο οποίος πνέει στη Μεσόγειο καθ' όλη τη διάρκεια του έτους, ωστόσο επηρεάζει κατά κύριο λόγο την Κορσική.</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ΛΙΒΑΣ</a:t>
            </a:r>
            <a:endParaRPr lang="en-US" dirty="0"/>
          </a:p>
        </p:txBody>
      </p:sp>
      <p:sp>
        <p:nvSpPr>
          <p:cNvPr id="5" name="4 - Θέση περιεχομένου"/>
          <p:cNvSpPr>
            <a:spLocks noGrp="1"/>
          </p:cNvSpPr>
          <p:nvPr>
            <p:ph sz="half" idx="1"/>
          </p:nvPr>
        </p:nvSpPr>
        <p:spPr/>
        <p:txBody>
          <a:bodyPr/>
          <a:lstStyle/>
          <a:p>
            <a:r>
              <a:rPr lang="el-GR" dirty="0" smtClean="0"/>
              <a:t>Ο λίβας είναι κατά βάση ένας ήπιας ταχύτητας ξηρός και θερμός άνεμος, ο οποίος πνέει στη Μεσόγειο καθ' όλη τη διάρκεια του έτους, ωστόσο επηρεάζει κατά κύριο λόγο την Κορσική</a:t>
            </a:r>
            <a:endParaRPr lang="en-US" dirty="0"/>
          </a:p>
        </p:txBody>
      </p:sp>
      <p:pic>
        <p:nvPicPr>
          <p:cNvPr id="7" name="6 - Θέση περιεχομένου" descr="pid3.jpg"/>
          <p:cNvPicPr>
            <a:picLocks noGrp="1" noChangeAspect="1"/>
          </p:cNvPicPr>
          <p:nvPr>
            <p:ph sz="half" idx="2"/>
          </p:nvPr>
        </p:nvPicPr>
        <p:blipFill>
          <a:blip r:embed="rId2"/>
          <a:stretch>
            <a:fillRect/>
          </a:stretch>
        </p:blipFill>
        <p:spPr>
          <a:xfrm>
            <a:off x="4648200" y="2234813"/>
            <a:ext cx="4038600" cy="325673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ΛΙΒΑΣ</a:t>
            </a:r>
            <a:endParaRPr lang="en-US" dirty="0"/>
          </a:p>
        </p:txBody>
      </p:sp>
      <p:sp>
        <p:nvSpPr>
          <p:cNvPr id="3" name="2 - Θέση περιεχομένου"/>
          <p:cNvSpPr>
            <a:spLocks noGrp="1"/>
          </p:cNvSpPr>
          <p:nvPr>
            <p:ph idx="1"/>
          </p:nvPr>
        </p:nvSpPr>
        <p:spPr>
          <a:xfrm>
            <a:off x="457200" y="1295400"/>
            <a:ext cx="8229600" cy="5013960"/>
          </a:xfrm>
        </p:spPr>
        <p:txBody>
          <a:bodyPr>
            <a:normAutofit/>
          </a:bodyPr>
          <a:lstStyle/>
          <a:p>
            <a:pPr algn="just">
              <a:buFont typeface="Wingdings" pitchFamily="2" charset="2"/>
              <a:buChar char="q"/>
            </a:pPr>
            <a:r>
              <a:rPr lang="el-GR" sz="2200" dirty="0" smtClean="0"/>
              <a:t>Στην υπόλοιπη επικράτεια είναι </a:t>
            </a:r>
            <a:r>
              <a:rPr lang="el-GR" sz="2200" dirty="0" smtClean="0"/>
              <a:t>πιο εμφανής τους </a:t>
            </a:r>
            <a:r>
              <a:rPr lang="el-GR" sz="2200" dirty="0" smtClean="0"/>
              <a:t>καλοκαιρινούς μήνες, οπότε και συνοδεύεται από απότομη αύξηση της θερμοκρασίας. Στην παραδοσιακή γεωργία έχει επικρατήσει να λέγεται πως ο </a:t>
            </a:r>
            <a:r>
              <a:rPr lang="el-GR" sz="2200" i="1" dirty="0" smtClean="0"/>
              <a:t>λίβας καίει τα σπαρτά</a:t>
            </a:r>
            <a:r>
              <a:rPr lang="el-GR" sz="2200" dirty="0" smtClean="0"/>
              <a:t>, καθώς τα χαρακτηριστικά του ευνοούν την αφυδάτωση των καλλιεργειών, οδηγώντας ενδεχομένως στην αποξήρανσή τους ή ακόμη και σε καταστροφή της σοδειάς. Στη θάλασσα, ο λίβας μπορεί να επιφέρει μπουρίνια και θαλασσοταραχή, ωστόσο δεν διαρκεί συνήθως πάνω από μία-δυο μέρες</a:t>
            </a:r>
            <a:r>
              <a:rPr lang="el-GR" sz="2200" dirty="0" smtClean="0"/>
              <a:t>.</a:t>
            </a:r>
            <a:endParaRPr lang="el-GR" sz="2200" dirty="0" smtClean="0"/>
          </a:p>
          <a:p>
            <a:pPr algn="just">
              <a:buFont typeface="Wingdings" pitchFamily="2" charset="2"/>
              <a:buChar char="q"/>
            </a:pPr>
            <a:endParaRPr lang="en-US" sz="2200" dirty="0"/>
          </a:p>
        </p:txBody>
      </p:sp>
      <p:pic>
        <p:nvPicPr>
          <p:cNvPr id="8" name="7 - Εικόνα" descr="download (2).jfif"/>
          <p:cNvPicPr>
            <a:picLocks noChangeAspect="1"/>
          </p:cNvPicPr>
          <p:nvPr/>
        </p:nvPicPr>
        <p:blipFill>
          <a:blip r:embed="rId2"/>
          <a:stretch>
            <a:fillRect/>
          </a:stretch>
        </p:blipFill>
        <p:spPr>
          <a:xfrm>
            <a:off x="2759491" y="4572000"/>
            <a:ext cx="3847049" cy="16075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ΒΑΡΔΑΡΗΣ</a:t>
            </a:r>
            <a:endParaRPr lang="en-US" dirty="0"/>
          </a:p>
        </p:txBody>
      </p:sp>
      <p:sp>
        <p:nvSpPr>
          <p:cNvPr id="3" name="2 - Θέση περιεχομένου"/>
          <p:cNvSpPr>
            <a:spLocks noGrp="1"/>
          </p:cNvSpPr>
          <p:nvPr>
            <p:ph idx="1"/>
          </p:nvPr>
        </p:nvSpPr>
        <p:spPr/>
        <p:txBody>
          <a:bodyPr>
            <a:normAutofit lnSpcReduction="10000"/>
          </a:bodyPr>
          <a:lstStyle/>
          <a:p>
            <a:r>
              <a:rPr lang="el-GR" dirty="0" smtClean="0"/>
              <a:t>Χαρακτηριστικός βόρειος άνεμος στην Μακεδονία είναι ο βαρδάρης. Ο </a:t>
            </a:r>
            <a:r>
              <a:rPr lang="el-GR" b="1" dirty="0" smtClean="0"/>
              <a:t>Βαρδάρης</a:t>
            </a:r>
            <a:r>
              <a:rPr lang="el-GR" dirty="0" smtClean="0"/>
              <a:t> ή </a:t>
            </a:r>
            <a:r>
              <a:rPr lang="el-GR" b="1" dirty="0" err="1" smtClean="0"/>
              <a:t>Αξιώτης</a:t>
            </a:r>
            <a:r>
              <a:rPr lang="el-GR" dirty="0" smtClean="0"/>
              <a:t>, είναι ισχυρός βορειοδυτικός άνεμος που φυσά κατά μήκος της κοιλάδας του Αξιού ποταμού και επηρεάζει κυρίως τις περιοχές εκατέρωθεν αυτού. Ο άνεμος προκαλείται όταν δημιουργούνται οι κατάλληλες κλιματολογικές συνθήκες στην περιοχή με ατμοσφαιρική πίεση υψηλότερη στη νότια Βαλκανική από την περιοχή του Αιγαίου. Ο Βαρδάρης καταλήγει στο Θερμαϊκό, όπου και εξασθενεί.</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ΒΑΡΔΑΡΗΣ</a:t>
            </a:r>
            <a:endParaRPr lang="en-US" dirty="0"/>
          </a:p>
        </p:txBody>
      </p:sp>
      <p:sp>
        <p:nvSpPr>
          <p:cNvPr id="3" name="2 - Θέση περιεχομένου"/>
          <p:cNvSpPr>
            <a:spLocks noGrp="1"/>
          </p:cNvSpPr>
          <p:nvPr>
            <p:ph idx="1"/>
          </p:nvPr>
        </p:nvSpPr>
        <p:spPr/>
        <p:txBody>
          <a:bodyPr/>
          <a:lstStyle/>
          <a:p>
            <a:pPr algn="just"/>
            <a:r>
              <a:rPr lang="el-GR" sz="2200" dirty="0" smtClean="0"/>
              <a:t>Είναι ξηρός και ψυχρός άνεμος με μεγάλες ταχύτητες και φυσά αρκετές ημέρες του χρόνου, ιδιαίτερα τον χειμώνα. Οι απότομες αλλαγές στην θερμοκρασία του εδάφους μπορεί να είναι και ακραίες, όπως στις 12 με 13 Ιανουαρίου 2003, όταν η μέγιστη θερμοκρασία έπεσε από τους 19 στους 2 βαθμούς Κελσίου και οι δυνατοί άνεμοι κατέγραψαν αρκετές μέγιστες ριπές.</a:t>
            </a:r>
          </a:p>
          <a:p>
            <a:endParaRPr lang="en-US" dirty="0"/>
          </a:p>
        </p:txBody>
      </p:sp>
      <p:pic>
        <p:nvPicPr>
          <p:cNvPr id="4" name="3 - Εικόνα" descr="anemos4.jpg"/>
          <p:cNvPicPr>
            <a:picLocks noChangeAspect="1"/>
          </p:cNvPicPr>
          <p:nvPr/>
        </p:nvPicPr>
        <p:blipFill>
          <a:blip r:embed="rId2"/>
          <a:stretch>
            <a:fillRect/>
          </a:stretch>
        </p:blipFill>
        <p:spPr>
          <a:xfrm>
            <a:off x="1524000" y="3805635"/>
            <a:ext cx="4800600" cy="270143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102</TotalTime>
  <Words>846</Words>
  <Application>Microsoft Office PowerPoint</Application>
  <PresentationFormat>Προβολή στην οθόνη (4:3)</PresentationFormat>
  <Paragraphs>53</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Αποκορύφωμα</vt:lpstr>
      <vt:lpstr>ΤΟ ΚΛΙΜΑ ΤΗΣ ΕΛΛΑΔΑΣ μαθημα 20</vt:lpstr>
      <vt:lpstr>ΠΑΡΑΓΟΝΤΕΣ ΠΟΥ ΕΠΗΡΕΑΖΟΥΝ ΤΟ ΚΛΙΜΑ</vt:lpstr>
      <vt:lpstr>ΠΑΡΑΓΟΝΤΕΣ ΠΟΥ ΕΠΗΡΕΑΖΟΥΝ ΤΟ ΚΛΙΜΑ </vt:lpstr>
      <vt:lpstr>ΠΑΡΑΓΟΝΤΕΣ ΠΟΥ ΕΠΗΡΕΑΖΟΥΝ ΤΟ ΚΛΙΜΑ </vt:lpstr>
      <vt:lpstr>ΕΙΔΙΚΕΣ ΤΟΠΙΚΕΣ ΣΥΝΘΗΚΕΣ</vt:lpstr>
      <vt:lpstr>ΛΙΒΑΣ</vt:lpstr>
      <vt:lpstr>ΛΙΒΑΣ</vt:lpstr>
      <vt:lpstr>ΒΑΡΔΑΡΗΣ</vt:lpstr>
      <vt:lpstr>ΒΑΡΔΑΡΗΣ</vt:lpstr>
      <vt:lpstr>ΜΕΛΤΕΜΙΑ</vt:lpstr>
      <vt:lpstr>Διαφάνεια 11</vt:lpstr>
      <vt:lpstr>ΜΕΛΤΕΜΙΑ</vt:lpstr>
      <vt:lpstr>‘ΆΛΛΕΣ ΕΙΔΙΚΕΣ ΣΥΝΘΗΚΕΣ</vt:lpstr>
      <vt:lpstr>Η ΟΡΟΣΕΙΡΑ ΤΗΣ ΠΙΝΔΟΥ</vt:lpstr>
      <vt:lpstr>ΚΛΙΜΑ ΕΛΛΑΔΑΣ</vt:lpstr>
      <vt:lpstr>ΕΠΙΜΕΡΟΥΣ ΚΛΙΜΑΤΙΚΟΙ ΤΥΠΟΙ</vt:lpstr>
      <vt:lpstr>ΠΛΕΟΝΕΚΤΗΜΑΤΑ ΤΟΥ ΚΛΙΜΑΤΟΣ </vt:lpstr>
      <vt:lpstr>Επεκτείνω τις γνώσεις μου</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ΚΛΙΜΑ ΤΗΣ ΕΛΛΑΔΑΣ</dc:title>
  <dc:creator>agapi</dc:creator>
  <cp:lastModifiedBy>agapi</cp:lastModifiedBy>
  <cp:revision>11</cp:revision>
  <dcterms:created xsi:type="dcterms:W3CDTF">2023-02-19T14:52:43Z</dcterms:created>
  <dcterms:modified xsi:type="dcterms:W3CDTF">2023-03-05T13:22:11Z</dcterms:modified>
</cp:coreProperties>
</file>