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Calibri" pitchFamily="34" charset="0"/>
      <p:regular r:id="rId16"/>
      <p:bold r:id="rId17"/>
      <p:italic r:id="rId18"/>
      <p:boldItalic r:id="rId19"/>
    </p:embeddedFont>
    <p:embeddedFont>
      <p:font typeface="Constantia"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x2yHVNu22Iqansj4g05UjVfJG0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bg>
      <p:bgPr>
        <a:gradFill>
          <a:gsLst>
            <a:gs pos="0">
              <a:srgbClr val="439FD7"/>
            </a:gs>
            <a:gs pos="25000">
              <a:srgbClr val="4397CA"/>
            </a:gs>
            <a:gs pos="100000">
              <a:srgbClr val="00466A"/>
            </a:gs>
          </a:gsLst>
          <a:path path="circle">
            <a:fillToRect/>
          </a:path>
          <a:tileRect/>
        </a:gradFill>
        <a:effectLst/>
      </p:bgPr>
    </p:bg>
    <p:spTree>
      <p:nvGrpSpPr>
        <p:cNvPr id="1" name="Shape 16"/>
        <p:cNvGrpSpPr/>
        <p:nvPr/>
      </p:nvGrpSpPr>
      <p:grpSpPr>
        <a:xfrm>
          <a:off x="0" y="0"/>
          <a:ext cx="0" cy="0"/>
          <a:chOff x="0" y="0"/>
          <a:chExt cx="0" cy="0"/>
        </a:xfrm>
      </p:grpSpPr>
      <p:sp>
        <p:nvSpPr>
          <p:cNvPr id="17" name="Google Shape;17;p16"/>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6"/>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9" name="Google Shape;19;p1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spTree>
      <p:nvGrpSpPr>
        <p:cNvPr id="1" name="Shape 83"/>
        <p:cNvGrpSpPr/>
        <p:nvPr/>
      </p:nvGrpSpPr>
      <p:grpSpPr>
        <a:xfrm>
          <a:off x="0" y="0"/>
          <a:ext cx="0" cy="0"/>
          <a:chOff x="0" y="0"/>
          <a:chExt cx="0" cy="0"/>
        </a:xfrm>
      </p:grpSpPr>
      <p:sp>
        <p:nvSpPr>
          <p:cNvPr id="84" name="Google Shape;84;p24"/>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5" name="Google Shape;85;p24"/>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6" name="Google Shape;86;p24"/>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4"/>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2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4"/>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
        <p:nvSpPr>
          <p:cNvPr id="91" name="Google Shape;91;p24"/>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92" name="Google Shape;92;p24"/>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3" name="Google Shape;93;p24"/>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5"/>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7" name="Google Shape;97;p2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rot="5400000">
            <a:off x="5052219" y="2491582"/>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2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1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bg>
      <p:bgPr>
        <a:gradFill>
          <a:gsLst>
            <a:gs pos="0">
              <a:srgbClr val="439FD7"/>
            </a:gs>
            <a:gs pos="25000">
              <a:srgbClr val="4397CA"/>
            </a:gs>
            <a:gs pos="100000">
              <a:srgbClr val="00466A"/>
            </a:gs>
          </a:gsLst>
          <a:path path="circle">
            <a:fillToRect/>
          </a:path>
          <a:tileRect/>
        </a:grad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2" name="Google Shape;42;p1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bg>
      <p:bgPr>
        <a:gradFill>
          <a:gsLst>
            <a:gs pos="0">
              <a:srgbClr val="439FD7"/>
            </a:gs>
            <a:gs pos="25000">
              <a:srgbClr val="4397CA"/>
            </a:gs>
            <a:gs pos="100000">
              <a:srgbClr val="00466A"/>
            </a:gs>
          </a:gsLst>
          <a:path path="circle">
            <a:fillToRect/>
          </a:path>
          <a:tileRect/>
        </a:gradFill>
        <a:effectLst/>
      </p:bgPr>
    </p:bg>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1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1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20"/>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2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20"/>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2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67"/>
        <p:cNvGrpSpPr/>
        <p:nvPr/>
      </p:nvGrpSpPr>
      <p:grpSpPr>
        <a:xfrm>
          <a:off x="0" y="0"/>
          <a:ext cx="0" cy="0"/>
          <a:chOff x="0" y="0"/>
          <a:chExt cx="0" cy="0"/>
        </a:xfrm>
      </p:grpSpPr>
      <p:sp>
        <p:nvSpPr>
          <p:cNvPr id="68" name="Google Shape;68;p2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72"/>
        <p:cNvGrpSpPr/>
        <p:nvPr/>
      </p:nvGrpSpPr>
      <p:grpSpPr>
        <a:xfrm>
          <a:off x="0" y="0"/>
          <a:ext cx="0" cy="0"/>
          <a:chOff x="0" y="0"/>
          <a:chExt cx="0" cy="0"/>
        </a:xfrm>
      </p:grpSpPr>
      <p:sp>
        <p:nvSpPr>
          <p:cNvPr id="73" name="Google Shape;73;p2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23"/>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2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4"/>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14"/>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1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grpSp>
        <p:nvGrpSpPr>
          <p:cNvPr id="13" name="Google Shape;13;p14"/>
          <p:cNvGrpSpPr/>
          <p:nvPr/>
        </p:nvGrpSpPr>
        <p:grpSpPr>
          <a:xfrm>
            <a:off x="-29294" y="-16113"/>
            <a:ext cx="9198255" cy="1086266"/>
            <a:chOff x="-29322" y="-1971"/>
            <a:chExt cx="9198255" cy="1086266"/>
          </a:xfrm>
        </p:grpSpPr>
        <p:sp>
          <p:nvSpPr>
            <p:cNvPr id="14" name="Google Shape;14;p14"/>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14"/>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1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 name="Google Shape;24;p1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 name="Google Shape;25;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grpSp>
        <p:nvGrpSpPr>
          <p:cNvPr id="30" name="Google Shape;30;p13"/>
          <p:cNvGrpSpPr/>
          <p:nvPr/>
        </p:nvGrpSpPr>
        <p:grpSpPr>
          <a:xfrm>
            <a:off x="-29294" y="-16113"/>
            <a:ext cx="9198255" cy="1086266"/>
            <a:chOff x="-29322" y="-1971"/>
            <a:chExt cx="9198255" cy="1086266"/>
          </a:xfrm>
        </p:grpSpPr>
        <p:sp>
          <p:nvSpPr>
            <p:cNvPr id="31" name="Google Shape;31;p1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 name="Google Shape;32;p1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ebooks.edu.gr/ebooks/v/html/8547/2294/Geografia_B-Gymnasiou_html-empl/extras/geocoder/ParametricSiteToGeodata.html?etopos=Volga%20River&amp;zoom=8&amp;topos=%CE%92%CF%8C%CE%BB%CE%B3%CE%B1%CF%82&amp;content=%CE%9F+%CE%92%CF%8C%CE%BB%CE%B3%CE%B1%CF%82+%CE%B5%CE%AF%CE%BD%CE%B1%CE%B9+%CF%80%CE%BF%CF%84%CE%B1%CE%BC%CF%8C%CF%82+%CF%84%CE%B7%CF%82+%CE%B5%CF%85%CF%81%CF%89%CF%80%CE%B1%CF%8A%CE%BA%CE%AE%CF%82+%CE%A1%CF%89%CF%83%CE%AF%CE%B1%CF%82,+%CF%80%CE%BF%CF%85+%CE%B5%CE%BA%CE%B2%CE%AC%CE%BB%CE%BB%CE%B5%CE%B9+%CF%83%CF%84%CE%B7%CE%BD+%CE%9A%CE%B1%CF%83%CF%80%CE%AF%CE%B1+%CE%B8%CE%AC%CE%BB%CE%B1%CF%83%CF%83%CE%B1+%CE%BA%CE%B1%CE%B9+%CE%BF+%CE%BC%CE%B5%CE%B3%CE%B1%CE%BB%CF%8D%CF%84%CE%B5%CF%81%CE%BF%CF%82+%CF%80%CE%BF%CF%84%CE%B1%CE%BC%CF%8C%CF%82+%CF%84%CE%B7%CF%82+%CE%95%CF%85%CF%81%CF%8E%CF%80%CE%B7%CF%8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books.edu.gr/ebooks/v/html/8547/2294/Geografia_B-Gymnasiou_html-empl/extras/geocoder/ParametricSiteToGeodata.html?topos=%CE%94%CE%BF%CF%8D%CE%BD%CE%B1%CE%B2%CE%B7%CF%82&amp;zoom=6&amp;content=%CE%9F+%CE%94%CE%BF%CF%8D%CE%BD%CE%B1%CE%B2%CE%B7%CF%82+%CE%B5%CE%AF%CE%BD%CE%B1%CE%B9+%CE%BF+%CE%B4%CE%B5%CF%8D%CF%84%CE%B5%CF%81%CE%BF%CF%82+%CE%BC%CE%B5%CE%B3%CE%B1%CE%BB%CF%8D%CF%84%CE%B5%CF%81%CE%BF%CF%82+%CF%80%CE%BF%CF%84%CE%B1%CE%BC%CF%8C%CF%82+%CF%84%CE%B7%CF%82+%CE%95%CF%85%CF%81%CF%8E%CF%80%CE%B7%CF%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books.edu.gr/ebooks/v/html/8547/2294/Geografia_B-Gymnasiou_html-empl/extras/geocoder/ParametricSiteToGeodata.html?topos=%CE%91%CF%85%CF%83%CF%84%CF%81%CE%AF%CE%B1&amp;zoom=6&amp;content=%CF%87%CF%8E%CF%81%CE%B1-%CE%BC%CE%AD%CE%BB%CE%BF%CF%82+%CF%84%CE%B7%CF%82+%CE%95%CF%85%CF%81%CF%89%CF%80%CE%B1%CF%8A%CE%BA%CE%AE%CF%82+%CE%88%CE%BD%CF%89%CF%83%CE%B7%CF%82" TargetMode="External"/><Relationship Id="rId13" Type="http://schemas.openxmlformats.org/officeDocument/2006/relationships/hyperlink" Target="http://ebooks.edu.gr/ebooks/v/html/8547/2294/Geografia_B-Gymnasiou_html-empl/extras/geocoder/ParametricSiteToGeodata.html?topos=%CE%92%CE%BF%CF%85%CE%BB%CE%B3%CE%B1%CF%81%CE%AF%CE%B1&amp;zoom=6&amp;content=X%CF%8E%CF%81%CE%B1+%CF%84%CE%B7%CF%82+%CE%92%CE%B1%CE%BB%CE%BA%CE%B1%CE%BD%CE%B9%CE%BA%CE%AE%CF%82+%CF%87%CE%B5%CF%81%CF%83%CE%BF%CE%BD%CE%AE%CF%83%CE%BF%CF%85" TargetMode="External"/><Relationship Id="rId3" Type="http://schemas.openxmlformats.org/officeDocument/2006/relationships/hyperlink" Target="http://ebooks.edu.gr/ebooks/v/html/8547/2294/Geografia_B-Gymnasiou_html-empl/extras/geocoder/ParametricSiteToGeodata.html?topos=%CE%92%CE%B9%CE%AD%CE%BD%CE%BD%CE%B7&amp;zoom=6&amp;content=%CF%80%CF%81%CF%89%CF%84%CE%B5%CF%8D%CE%BF%CF%85%CF%83%CE%B1+%CF%84%CE%B7%CF%82+%CE%91%CF%85%CF%83%CF%84%CF%81%CE%AF%CE%B1%CF%82" TargetMode="External"/><Relationship Id="rId7" Type="http://schemas.openxmlformats.org/officeDocument/2006/relationships/hyperlink" Target="http://ebooks.edu.gr/ebooks/v/html/8547/2294/Geografia_B-Gymnasiou_html-empl/extras/geocoder/ParametricSiteToGeodata.html?topos=%CE%93%CE%B5%CF%81%CE%BC%CE%B1%CE%BD%CE%AF%CE%B1&amp;zoom=4&amp;content=%CE%97+%CE%93%CE%B5%CF%81%CE%BC%CE%B1%CE%BD%CE%AF%CE%B1+%CE%B5%CE%AF%CE%BD%CE%B1%CE%B9+%CE%BC%CE%AF%CE%B1+%CE%B1%CF%80%CF%8C+%CF%84%CE%B9%CF%82+%CE%BC%CE%B5%CE%B3%CE%B1%CE%BB%CF%8D%CF%84%CE%B5%CF%81%CE%B5%CF%82+%CF%83%CE%B5+%CF%80%CE%BB%CE%B7%CE%B8%CF%85%CF%83%CE%BC%CF%8C+%CF%87%CF%8E%CF%81%CE%B5%CF%82+%CF%84%CE%B7%CF%82+%CE%95%CF%85%CF%81%CF%8E%CF%80%CE%B7%CF%82,." TargetMode="External"/><Relationship Id="rId12" Type="http://schemas.openxmlformats.org/officeDocument/2006/relationships/hyperlink" Target="http://ebooks.edu.gr/ebooks/v/html/8547/2294/Geografia_B-Gymnasiou_html-empl/extras/geocoder/ParametricSiteToGeodata.html?topos=%CE%A3%CE%B5%CF%81%CE%B2%CE%AF%CE%B1&amp;zoom=6&amp;content=X%CF%8E%CF%81%CE%B1+%CF%84%CE%B7%CF%82+%CE%92%CE%B1%CE%BB%CE%BA%CE%B1%CE%BD%CE%B9%CE%BA%CE%AE%CF%82+%CF%87%CE%B5%CF%81%CF%83%CE%BF%CE%BD%CE%AE%CF%83%CE%BF%CF%8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books.edu.gr/ebooks/v/html/8547/2294/Geografia_B-Gymnasiou_html-empl/extras/geocoder/ParametricSiteToGeodata.html?topos=%CE%92%CE%B5%CE%BB%CE%B9%CE%B3%CF%81%CE%AC%CE%B4%CE%B9&amp;zoom=6&amp;content=%CF%80%CF%81%CF%89%CF%84%CE%B5%CF%8D%CE%BF%CF%85%CF%83%CE%B1+%CF%84%CE%B7%CF%82+%CE%A3%CE%B5%CF%81%CE%B2%CE%AF%CE%B1%CF%82" TargetMode="External"/><Relationship Id="rId11" Type="http://schemas.openxmlformats.org/officeDocument/2006/relationships/hyperlink" Target="http://ebooks.edu.gr/ebooks/v/html/8547/2294/Geografia_B-Gymnasiou_html-empl/extras/geocoder/ParametricSiteToGeodata.html?topos=%CE%9A%CF%81%CE%BF%CE%B1%CF%84%CE%AF%CE%B1&amp;zoom=6&amp;content=X%CF%8E%CF%81%CE%B1+%CF%84%CE%B7%CF%82+%CE%92%CE%B1%CE%BB%CE%BA%CE%B1%CE%BD%CE%B9%CE%BA%CE%AE%CF%82+%CF%87%CE%B5%CF%81%CF%83%CE%BF%CE%BD%CE%AE%CF%83%CE%BF%CF%85." TargetMode="External"/><Relationship Id="rId5" Type="http://schemas.openxmlformats.org/officeDocument/2006/relationships/hyperlink" Target="http://ebooks.edu.gr/ebooks/v/html/8547/2294/Geografia_B-Gymnasiou_html-empl/extras/geocoder/ParametricSiteToGeodata.html?topos=%CE%92%CE%BF%CF%85%CE%B4%CE%B1%CF%80%CE%AD%CF%83%CF%84%CE%B7&amp;zoom=6&amp;content=%CF%80%CF%81%CF%89%CF%84%CE%B5%CF%8D%CE%BF%CF%85%CF%83%CE%B1+%CF%84%CE%B7%CF%82+%CE%9F%CF%85%CE%B3%CE%B3%CE%B1%CF%81%CE%AF%CE%B1%CF%82" TargetMode="External"/><Relationship Id="rId15" Type="http://schemas.openxmlformats.org/officeDocument/2006/relationships/hyperlink" Target="http://ebooks.edu.gr/ebooks/v/html/8547/2294/Geografia_B-Gymnasiou_html-empl/extras/geocoder/ParametricSiteToGeodata.html?topos=%CE%9F%CF%85%CE%BA%CF%81%CE%B1%CE%BD%CE%AF%CE%B1&amp;zoom=6&amp;content=%CE%97+%CE%9F%CF%85%CE%BA%CF%81%CE%B1%CE%BD%CE%AF%CE%B1+(%CE%BF%CF%85%CE%BA%CF%81%CE%B1%CE%BD%CE%B9%CE%BA%CE%AC:+%D0%A3%D0%BA%D1%80%D0%B0%D1%97%D0%BD%D0%B0)+%CE%B5%CE%AF%CE%BD%CE%B1%CE%B9+%CF%87%CF%8E%CF%81%CE%B1+%CF%83%CF%84%CE%B7%CE%BD+%CE%B1%CE%BD%CE%B1%CF%84%CE%BF%CE%BB%CE%B9%CE%BA%CE%AE+%CE%95%CF%85%CF%81%CF%8E%CF%80%CE%B7+%CE%BC%CE%B5+%CE%AD%CE%BA%CF%84%CE%B1%CF%83%CE%B7+603.628+%CF%84.%CF%87%CE%BB%CE%BC." TargetMode="External"/><Relationship Id="rId10" Type="http://schemas.openxmlformats.org/officeDocument/2006/relationships/hyperlink" Target="http://ebooks.edu.gr/ebooks/v/html/8547/2294/Geografia_B-Gymnasiou_html-empl/extras/geocoder/ParametricSiteToGeodata.html?topos=%CE%9F%CF%85%CE%B3%CE%B3%CE%B1%CF%81%CE%AF%CE%B1&amp;zoom=6&amp;content=%CF%87%CF%8E%CF%81%CE%B1-%CE%BC%CE%AD%CE%BB%CE%BF%CF%82+%CF%84%CE%B7%CF%82+%CE%95%CF%85%CF%81%CF%89%CF%80%CE%B1%CF%8A%CE%BA%CE%AE%CF%82+%CE%88%CE%BD%CF%89%CF%83%CE%B7%CF%82" TargetMode="External"/><Relationship Id="rId4" Type="http://schemas.openxmlformats.org/officeDocument/2006/relationships/hyperlink" Target="http://ebooks.edu.gr/ebooks/v/html/8547/2294/Geografia_B-Gymnasiou_html-empl/extras/geocoder/ParametricSiteToGeodata.html?topos=%CE%9C%CF%80%CF%81%CE%B1%CF%84%CE%B9%CF%83%CE%BB%CE%AC%CE%B2%CE%B1&amp;zoom=6&amp;content=%CF%80%CF%81%CF%89%CF%84%CE%B5%CF%8D%CE%BF%CF%85%CF%83%CE%B1+%CF%84%CE%B7%CF%82+%CE%A3%CE%BB%CE%BF%CE%B2%CE%B1%CE%BA%CE%AF%CE%B1%CF%82" TargetMode="External"/><Relationship Id="rId9" Type="http://schemas.openxmlformats.org/officeDocument/2006/relationships/hyperlink" Target="http://ebooks.edu.gr/ebooks/v/html/8547/2294/Geografia_B-Gymnasiou_html-empl/extras/geocoder/ParametricSiteToGeodata.html?topos=%CE%A3%CE%BB%CE%BF%CE%B2%CE%B1%CE%BA%CE%AF%CE%B1&amp;zoom=6&amp;content=%CE%97+%CE%A3%CE%BB%CE%BF%CE%B2%CE%B1%CE%BA%CE%AF%CE%B1+%CE%B5%CE%AF%CE%BD%CE%B1%CE%B9+%CF%87%CF%8E%CF%81%CE%B1+%CF%83%CF%84%CE%B7%CE%BD+%CE%BA%CE%B5%CE%BD%CF%84%CF%81%CE%B9%CE%BA%CE%AE+%CE%95%CF%85%CF%81%CF%8E%CF%80%CE%B7." TargetMode="External"/><Relationship Id="rId14" Type="http://schemas.openxmlformats.org/officeDocument/2006/relationships/hyperlink" Target="http://ebooks.edu.gr/ebooks/v/html/8547/2294/Geografia_B-Gymnasiou_html-empl/extras/geocoder/ParametricSiteToGeodata.html?topos=%CE%A1%CE%BF%CF%85%CE%BC%CE%B1%CE%BD%CE%AF%CE%B1&amp;zoom=4&amp;content=%CE%97+%CE%A1%CE%BF%CF%85%CE%BC%CE%B1%CE%BD%CE%AF%CE%B1+%CE%B5%CE%AF%CE%BD%CE%B1%CE%B9+%CF%87%CF%8E%CF%81%CE%B1+%CF%83%CF%84%CE%B1+%CE%B2%CE%BF%CF%81%CE%B5%CE%B9%CE%BF%CE%B1%CE%BD%CE%B1%CF%84%CE%BF%CE%BB%CE%B9%CE%BA%CE%AC+%CE%92%CE%B1%CE%BB%CE%BA%CE%AC%CE%BD%CE%B9%CE%B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books.edu.gr/ebooks/v/html/8547/2294/Geografia_B-Gymnasiou_html-empl/extras/geocoder/ParametricSiteToGeodata.html?topos=%CE%94%CE%BF%CF%8D%CE%BD%CE%B1%CE%B2%CE%B7%CF%82&amp;zoom=6&amp;content=%CE%9F+%CE%94%CE%BF%CF%8D%CE%BD%CE%B1%CE%B2%CE%B7%CF%82+%CE%B5%CE%AF%CE%BD%CE%B1%CE%B9+%CE%BF+%CE%B4%CE%B5%CF%8D%CF%84%CE%B5%CF%81%CE%BF%CF%82+%CE%BC%CE%B5%CE%B3%CE%B1%CE%BB%CF%8D%CF%84%CE%B5%CF%81%CE%BF%CF%82+%CF%80%CE%BF%CF%84%CE%B1%CE%BC%CF%8C%CF%82+%CF%84%CE%B7%CF%82+%CE%95%CF%85%CF%81%CF%8E%CF%80%CE%B7%CF%8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books.edu.gr/ebooks/v/html/8547/2294/Geografia_B-Gymnasiou_html-empl/extras/geocoder/ParametricSiteToGeodata.html?etopos=Oder&amp;zoom=6&amp;topos=%CE%8C%CE%BD%CF%84%CE%B5%CF%81&amp;content=%CE%9F+%CE%8C%CE%BD%CF%84%CE%B5%CF%81+%CE%B5%CE%AF%CE%BD%CE%B1%CE%B9+%CF%80%CE%BF%CF%84%CE%B1%CE%BC%CF%8C%CF%82+%CF%84%CE%B7%CF%82+%CE%9A%CE%B5%CE%BD%CF%84%CF%81%CE%B9%CE%BA%CE%AE%CF%82+%CE%95%CF%85%CF%81%CF%8E%CF%80%CE%B7%CF%82,+%CF%86%CF%85%CF%83%CE%B9%CE%BA%CF%8C+%CF%83%CF%8D%CE%BD%CE%BF%CF%81%CE%BF+%CE%A0%CE%BF%CE%BB%CF%89%CE%BD%CE%AF%CE%B1%CF%82+%CE%BA%CE%B1%CE%B9+%CE%93%CE%B5%CF%81%CE%BC%CE%B1%CE%BD%CE%AF%CE%B1%CF%82." TargetMode="External"/><Relationship Id="rId5" Type="http://schemas.openxmlformats.org/officeDocument/2006/relationships/hyperlink" Target="http://ebooks.edu.gr/ebooks/v/html/8547/2294/Geografia_B-Gymnasiou_html-empl/extras/geocoder/ParametricSiteToGeodata.html?topos=%CE%88%CE%BB%CE%B2%CE%B1%CF%82&amp;zoom=6&amp;content=%CE%9F+%CE%88%CE%BB%CE%B2%CE%B1%CF%82+%CF%80%CE%B7%CE%B3%CE%AC%CE%B6%CE%B5%CE%B9+%CE%B1%CF%80%CF%8C+%CF%84%CE%B1+%CE%B2%CE%BF%CF%85%CE%BD%CE%AC+%CE%9A%CE%B1%CF%81%CE%BA%CE%BF%CE%BD%CF%8C%CF%83%CE%B6%CE%B5+%CF%84%CE%B7%CF%82+%CE%92%CE%BF%CE%B7%CE%BC%CE%AF%CE%B1%CF%82+%CE%BA%CE%B1%CE%B9+%CF%87%CF%8D%CE%BD%CE%B5%CF%84%CE%B1%CE%B9+%CF%83%CF%84%CE%B7+%CE%92%CF%8C%CF%81%CE%B5%CE%B9%CE%B1+%CE%B8%CE%AC%CE%BB%CE%B1%CF%83%CF%83%CE%B1+%CE%BA%CE%BF%CE%BD%CF%84%CE%AC+%CF%83%CF%84%CE%BF+%CE%91%CE%BC%CE%B2%CE%BF%CF%8D%CF%81%CE%B3%CE%BF." TargetMode="External"/><Relationship Id="rId4" Type="http://schemas.openxmlformats.org/officeDocument/2006/relationships/hyperlink" Target="http://ebooks.edu.gr/ebooks/v/html/8547/2294/Geografia_B-Gymnasiou_html-empl/extras/geocoder/ParametricSiteToGeodata.html?topos=%CE%A1%CE%AE%CE%BD%CE%BF%CF%82&amp;zoom=6&amp;content=%CE%AD%CE%BD%CE%B1%CF%82+%CE%B1%CF%80%CF%8C+%CF%84%CE%BF%CF%85%CF%82+%CE%BC%CE%B1%CE%BA%CF%81%CF%8D%CF%84%CE%B5%CF%81%CE%BF%CF%85%CF%82+%CE%BA%CE%B1%CE%B9+%CF%83%CF%80%CE%BF%CF%85%CE%B4%CE%B1%CE%B9%CF%8C%CF%84%CE%B5%CF%81%CE%BF%CF%85%CF%82+%CF%80%CE%BF%CF%84%CE%B1%CE%BC%CE%BF%CF%8D%CF%82+%CF%84%CE%B7%CF%82+%CE%95%CF%85%CF%81%CF%8E%CF%80%CE%B7%CF%8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euronews.com/my-europe/2021/02/19/potamia-gemata-skoupidia-apo-paranomes-xomateres-molinoun-ola-ta-ditika-valkani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p>
            <a:pPr marL="0" lvl="0" indent="0" algn="r" rtl="0">
              <a:spcBef>
                <a:spcPts val="0"/>
              </a:spcBef>
              <a:spcAft>
                <a:spcPts val="0"/>
              </a:spcAft>
              <a:buClr>
                <a:srgbClr val="4CE0EA"/>
              </a:buClr>
              <a:buSzPts val="5600"/>
              <a:buFont typeface="Calibri"/>
              <a:buNone/>
            </a:pPr>
            <a:r>
              <a:rPr lang="el-GR"/>
              <a:t>Τα Ποτάμια και οι Λίμνες  στη ζωή των Ευρωπαίων </a:t>
            </a:r>
            <a:endParaRPr/>
          </a:p>
        </p:txBody>
      </p:sp>
      <p:sp>
        <p:nvSpPr>
          <p:cNvPr id="111" name="Google Shape;111;p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p>
            <a:pPr marL="0" marR="45720" lvl="0" indent="0" algn="r" rtl="0">
              <a:spcBef>
                <a:spcPts val="0"/>
              </a:spcBef>
              <a:spcAft>
                <a:spcPts val="0"/>
              </a:spcAft>
              <a:buSzPts val="2470"/>
              <a:buNone/>
            </a:pPr>
            <a:r>
              <a:rPr lang="el-GR"/>
              <a:t>ΜΑΘΗΜA22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533400"/>
            <a:ext cx="8229600" cy="1313688"/>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r>
              <a:rPr lang="el-GR" b="1"/>
              <a:t>Επεκτείνω τις γνώσεις μου</a:t>
            </a:r>
            <a:r>
              <a:rPr lang="el-GR"/>
              <a:t/>
            </a:r>
            <a:br>
              <a:rPr lang="el-GR"/>
            </a:br>
            <a:endParaRPr/>
          </a:p>
        </p:txBody>
      </p:sp>
      <p:sp>
        <p:nvSpPr>
          <p:cNvPr id="167" name="Google Shape;167;p1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77500" lnSpcReduction="20000"/>
          </a:bodyPr>
          <a:lstStyle/>
          <a:p>
            <a:pPr marL="274320" lvl="0" indent="-274320" algn="l" rtl="0">
              <a:spcBef>
                <a:spcPts val="0"/>
              </a:spcBef>
              <a:spcAft>
                <a:spcPts val="0"/>
              </a:spcAft>
              <a:buSzPct val="95000"/>
              <a:buChar char="⚫"/>
            </a:pPr>
            <a:r>
              <a:rPr lang="el-GR" b="1"/>
              <a:t>Τα ποτάμια και οι λίμνες της Ευρώπης στην ιστορία και τον πολιτισμό της</a:t>
            </a:r>
            <a:r>
              <a:rPr lang="el-GR"/>
              <a:t/>
            </a:r>
            <a:br>
              <a:rPr lang="el-GR"/>
            </a:br>
            <a:r>
              <a:rPr lang="el-GR" i="1"/>
              <a:t>Τα ποτάμια και οι λίμνες της Ευρώπης έχουν δεθεί με τον άνθρωπο εδώ και χιλιάδες χρόνια, αφού στις όχθες τους δημιουργήθηκαν οι πρώτοι προϊστορικοί ευρωπαϊκοί οικισμοί. Πιο συγκεκριμένα, οι παλαιότεροι αγροτικοί οικισμοί στην ήπειρο, οι οποίοι χρονολογούνται λίγο μετά το 7000 π.Χ., αποτελούνταν από συστάδες πλινθόκτιστων σπιτιών και δημιουργούνταν σε εύφορες περιοχές με πλούσια αποθέματα νερού.</a:t>
            </a:r>
            <a:endParaRPr/>
          </a:p>
          <a:p>
            <a:pPr marL="274320" lvl="0" indent="-274320" algn="l" rtl="0">
              <a:spcBef>
                <a:spcPts val="403"/>
              </a:spcBef>
              <a:spcAft>
                <a:spcPts val="0"/>
              </a:spcAft>
              <a:buSzPct val="95000"/>
              <a:buChar char="⚫"/>
            </a:pPr>
            <a:r>
              <a:rPr lang="el-GR" i="1"/>
              <a:t>Ιστορικές μάχες δόθηκαν δίπλα σε ποταμούς στο πέρασμα των αιώνων και πολλά ευρωπαϊκά ποτάμια αποτέλεσαν πολλές φορές σύνορα ηγεμονιών και αυτοκρατοριών, όπως σήμερα αποτελούν σύνορα κρατών. Στην εφημερίδα ΤΟ ΒΗΜΑ της 1ης Οκτωβρίου 2006 αναφέρεται χαρακτηριστικά για τον Ρήνο: «Κελτικές ρίζες και ρωμαϊκά θεμέλια, μεσαιωνικά κάστρα, παλάτια και καθεδρικοί ναοί συνδέουν μεταξύ τους τις πόλεις του Ρήνου, όπως τις συνδέουν και πολλές συρράξεις και πάνω απ' όλα η τρομερότερη που γνώρισε ποτέ η Ευρώπη, ο Β' Παγκόσμιος Πόλεμος...»</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download (4).jpg"/>
          <p:cNvPicPr preferRelativeResize="0">
            <a:picLocks noGrp="1"/>
          </p:cNvPicPr>
          <p:nvPr>
            <p:ph type="body" idx="1"/>
          </p:nvPr>
        </p:nvPicPr>
        <p:blipFill rotWithShape="1">
          <a:blip r:embed="rId3">
            <a:alphaModFix/>
          </a:blip>
          <a:srcRect/>
          <a:stretch/>
        </p:blipFill>
        <p:spPr>
          <a:xfrm>
            <a:off x="457200" y="889300"/>
            <a:ext cx="2933700" cy="2277932"/>
          </a:xfrm>
          <a:prstGeom prst="rect">
            <a:avLst/>
          </a:prstGeom>
          <a:noFill/>
          <a:ln>
            <a:noFill/>
          </a:ln>
        </p:spPr>
      </p:pic>
      <p:pic>
        <p:nvPicPr>
          <p:cNvPr id="173" name="Google Shape;173;p11" descr="images.jpg"/>
          <p:cNvPicPr preferRelativeResize="0"/>
          <p:nvPr/>
        </p:nvPicPr>
        <p:blipFill rotWithShape="1">
          <a:blip r:embed="rId4">
            <a:alphaModFix/>
          </a:blip>
          <a:srcRect/>
          <a:stretch/>
        </p:blipFill>
        <p:spPr>
          <a:xfrm>
            <a:off x="1676400" y="3505200"/>
            <a:ext cx="2827020" cy="1940316"/>
          </a:xfrm>
          <a:prstGeom prst="rect">
            <a:avLst/>
          </a:prstGeom>
          <a:noFill/>
          <a:ln>
            <a:noFill/>
          </a:ln>
        </p:spPr>
      </p:pic>
      <p:pic>
        <p:nvPicPr>
          <p:cNvPr id="174" name="Google Shape;174;p11" descr="The-Oxbow.jpg"/>
          <p:cNvPicPr preferRelativeResize="0"/>
          <p:nvPr/>
        </p:nvPicPr>
        <p:blipFill rotWithShape="1">
          <a:blip r:embed="rId5">
            <a:alphaModFix/>
          </a:blip>
          <a:srcRect/>
          <a:stretch/>
        </p:blipFill>
        <p:spPr>
          <a:xfrm>
            <a:off x="4648200" y="2971800"/>
            <a:ext cx="4253716" cy="28841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endParaRPr/>
          </a:p>
        </p:txBody>
      </p:sp>
      <p:sp>
        <p:nvSpPr>
          <p:cNvPr id="180" name="Google Shape;180;p1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i="1"/>
              <a:t>Από την άλλη πλευρά, τα ποτάμια και οι λίμνες της Ευρώπης έχουν εμπνεύσει μεγάλο αριθμό πνευματικών προσωπικοτήτων της ηπείρου μας. Έχουν υμνηθεί στην ποίηση, την πεζογραφία, τη μουσική, τη ζωγραφική, ενώ οι γέφυρες που ενώνουν τις όχθες τους αποτελούν αρχιτεκτονικά μνημεία και έχουν απαθανατιστεί καλλιτεχνικά στα χαρτονομίσματα του ευρώ. Ο Γαλάζιος Δούναβης του Γιόχαν Στράους του νεότερου και ο Μολδάβας του Μπέντριχ Σμέτανα αποτελούν δύο πασίγνωστα μουσικά έργα εμπνευσμένα από τα ιστορικά ποτάμια της ηπείρου μας.</a:t>
            </a:r>
            <a:r>
              <a:rPr lang="el-GR"/>
              <a:t/>
            </a:r>
            <a:br>
              <a:rPr lang="el-GR"/>
            </a:br>
            <a:endParaRPr/>
          </a:p>
          <a:p>
            <a:pPr marL="274320" lvl="0" indent="-117475" algn="l" rtl="0">
              <a:spcBef>
                <a:spcPts val="520"/>
              </a:spcBef>
              <a:spcAft>
                <a:spcPts val="0"/>
              </a:spcAft>
              <a:buSzPts val="2470"/>
              <a:buNone/>
            </a:pPr>
            <a:endParaRPr/>
          </a:p>
          <a:p>
            <a:pPr marL="274320" lvl="0" indent="-117475" algn="l" rtl="0">
              <a:spcBef>
                <a:spcPts val="520"/>
              </a:spcBef>
              <a:spcAft>
                <a:spcPts val="0"/>
              </a:spcAft>
              <a:buSzPts val="247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r>
              <a:rPr lang="el-GR"/>
              <a:t>ΤΑ ΠΟΤΑΜΙΑ ΚΑΙ ΟΙ ΛΙΜΝΕς ΣΤΗΝ ΕΥΡΩΠΗ</a:t>
            </a:r>
            <a:endParaRPr/>
          </a:p>
        </p:txBody>
      </p:sp>
      <p:sp>
        <p:nvSpPr>
          <p:cNvPr id="117" name="Google Shape;117;p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SzPct val="95000"/>
              <a:buChar char="⚫"/>
            </a:pPr>
            <a:r>
              <a:rPr lang="el-GR"/>
              <a:t>Πολλές μεγάλες ευρωπαϊκές πόλεις και πρωτεύουσες κρατών είναι χτισμένες στις όχθες ποταμών ή λιμνών.</a:t>
            </a:r>
            <a:endParaRPr/>
          </a:p>
          <a:p>
            <a:pPr marL="274320" lvl="0" indent="-274320" algn="l" rtl="0">
              <a:spcBef>
                <a:spcPts val="481"/>
              </a:spcBef>
              <a:spcAft>
                <a:spcPts val="0"/>
              </a:spcAft>
              <a:buSzPct val="95000"/>
              <a:buChar char="⚫"/>
            </a:pPr>
            <a:r>
              <a:rPr lang="el-GR"/>
              <a:t>Πολλοί ποταμοί στην κεντρική Ευρώπη χρησιμοποιούνται ως υδάτινοι δρόμοι, αφού είναι πλωτοί, και συνδέονται μεταξύ τους με διώρυγες. Σήμερα σε μεγάλο τμήμα της Ευρώπης η ποταμόπλοια είναι ιδιαίτερα αναπτυγμένη. Για να είναι τα ποτάμια πλωτά, θα πρέπει να έχουν σημαντική παροχή νερού όλο τον χρόνο, να μην παγώνουν στη διάρκεια του χειμώνα και να μην έχουν στη διαδρομή τους καταρράκτες. Ο Βόλγας και ο Δούναβης, τα δύο μεγαλύτερα ποτάμια της Ευρώπης, είναι πλωτά σε όλο σχεδόν το μήκος τους.</a:t>
            </a:r>
            <a:endParaRPr/>
          </a:p>
          <a:p>
            <a:pPr marL="274320" lvl="0" indent="-129238" algn="l" rtl="0">
              <a:spcBef>
                <a:spcPts val="481"/>
              </a:spcBef>
              <a:spcAft>
                <a:spcPts val="0"/>
              </a:spcAft>
              <a:buSzPct val="95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download (1).jpg"/>
          <p:cNvPicPr preferRelativeResize="0">
            <a:picLocks noGrp="1"/>
          </p:cNvPicPr>
          <p:nvPr>
            <p:ph type="body" idx="1"/>
          </p:nvPr>
        </p:nvPicPr>
        <p:blipFill rotWithShape="1">
          <a:blip r:embed="rId3">
            <a:alphaModFix/>
          </a:blip>
          <a:srcRect/>
          <a:stretch/>
        </p:blipFill>
        <p:spPr>
          <a:xfrm>
            <a:off x="457200" y="838200"/>
            <a:ext cx="3793066" cy="2438400"/>
          </a:xfrm>
          <a:prstGeom prst="rect">
            <a:avLst/>
          </a:prstGeom>
          <a:noFill/>
          <a:ln>
            <a:noFill/>
          </a:ln>
        </p:spPr>
      </p:pic>
      <p:pic>
        <p:nvPicPr>
          <p:cNvPr id="123" name="Google Shape;123;p4" descr="download (2).jpg"/>
          <p:cNvPicPr preferRelativeResize="0"/>
          <p:nvPr/>
        </p:nvPicPr>
        <p:blipFill rotWithShape="1">
          <a:blip r:embed="rId4">
            <a:alphaModFix/>
          </a:blip>
          <a:srcRect/>
          <a:stretch/>
        </p:blipFill>
        <p:spPr>
          <a:xfrm>
            <a:off x="4572000" y="968240"/>
            <a:ext cx="3116580" cy="2346460"/>
          </a:xfrm>
          <a:prstGeom prst="rect">
            <a:avLst/>
          </a:prstGeom>
          <a:noFill/>
          <a:ln>
            <a:noFill/>
          </a:ln>
        </p:spPr>
      </p:pic>
      <p:pic>
        <p:nvPicPr>
          <p:cNvPr id="124" name="Google Shape;124;p4" descr="download (3).jpg"/>
          <p:cNvPicPr preferRelativeResize="0"/>
          <p:nvPr/>
        </p:nvPicPr>
        <p:blipFill rotWithShape="1">
          <a:blip r:embed="rId5">
            <a:alphaModFix/>
          </a:blip>
          <a:srcRect/>
          <a:stretch/>
        </p:blipFill>
        <p:spPr>
          <a:xfrm>
            <a:off x="990600" y="3659746"/>
            <a:ext cx="3383280" cy="2108594"/>
          </a:xfrm>
          <a:prstGeom prst="rect">
            <a:avLst/>
          </a:prstGeom>
          <a:noFill/>
          <a:ln>
            <a:noFill/>
          </a:ln>
        </p:spPr>
      </p:pic>
      <p:pic>
        <p:nvPicPr>
          <p:cNvPr id="125" name="Google Shape;125;p4" descr="download.jpg"/>
          <p:cNvPicPr preferRelativeResize="0"/>
          <p:nvPr/>
        </p:nvPicPr>
        <p:blipFill rotWithShape="1">
          <a:blip r:embed="rId6">
            <a:alphaModFix/>
          </a:blip>
          <a:srcRect/>
          <a:stretch/>
        </p:blipFill>
        <p:spPr>
          <a:xfrm>
            <a:off x="4800600" y="3733800"/>
            <a:ext cx="2895600" cy="20054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l-GR"/>
              <a:t>Ο ΒΟΛΓΑΣ</a:t>
            </a:r>
            <a:endParaRPr/>
          </a:p>
        </p:txBody>
      </p:sp>
      <p:sp>
        <p:nvSpPr>
          <p:cNvPr id="131" name="Google Shape;131;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spcBef>
                <a:spcPts val="0"/>
              </a:spcBef>
              <a:spcAft>
                <a:spcPts val="0"/>
              </a:spcAft>
              <a:buSzPct val="95000"/>
              <a:buChar char="⚫"/>
            </a:pPr>
            <a:r>
              <a:rPr lang="el-GR"/>
              <a:t>Ο </a:t>
            </a:r>
            <a:r>
              <a:rPr lang="el-GR" u="sng">
                <a:solidFill>
                  <a:schemeClr val="hlink"/>
                </a:solidFill>
                <a:hlinkClick r:id="rId3"/>
              </a:rPr>
              <a:t>Βόλγας</a:t>
            </a:r>
            <a:r>
              <a:rPr lang="el-GR"/>
              <a:t>, ένας ποταμός γίγαντας, είναι ήρεμος και με πλούσια νερά. Όλη η διαδρομή του βρίσκεται στη Ρωσία και στις όχθες του φιλοξενεί δεκάδες ρωσικές πόλεις. Φράγματα που έχουν κατασκευαστεί κατά μήκος της διαδρομής του επιτρέπουν την παραγωγή ηλεκτρικής ενέργειας, ενώ έχουν δημιουργηθεί και πολύ μεγάλες σε έκταση τεχνητές λίμνες (ταμιευτήρες), που χρησιμεύουν ως αποθήκες γλυκού νερού. Ενδεικτικά, ο ταμιευτήρας Ρίμπινσκ αποτελεί μία από τις μεγαλύτερες λίμνες της Ευρώπης.</a:t>
            </a:r>
            <a:endParaRPr/>
          </a:p>
          <a:p>
            <a:pPr marL="274320" lvl="0" indent="-274320" algn="l" rtl="0">
              <a:spcBef>
                <a:spcPts val="481"/>
              </a:spcBef>
              <a:spcAft>
                <a:spcPts val="0"/>
              </a:spcAft>
              <a:buSzPct val="95000"/>
              <a:buChar char="⚫"/>
            </a:pPr>
            <a:r>
              <a:rPr lang="el-GR"/>
              <a:t>Ο Βόλγας αποτελεί σημαντική ποτάμια οδό, αφού συνδέει με ένα δίκτυο διωρύγων την Αζοφική, τη Λευκή, τη Βαλτική και τη Μαύρη θάλασσα (Διώρυγα Βόλγα-Βαλτικής, Διώρυγα Βόλγα-Ντον κ.ά.). Ωστόσο, για αρκετούς μήνες τον χρόνο παγώνει, δυσχεραίνοντας τις μεταφορές εκείνη την περίοδο.</a:t>
            </a:r>
            <a:endParaRPr/>
          </a:p>
          <a:p>
            <a:pPr marL="274320" lvl="0" indent="-129238" algn="l" rtl="0">
              <a:spcBef>
                <a:spcPts val="481"/>
              </a:spcBef>
              <a:spcAft>
                <a:spcPts val="0"/>
              </a:spcAft>
              <a:buSzPct val="95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l-GR"/>
              <a:t>Ο ΔΟΥΝΑΒΗΣ</a:t>
            </a:r>
            <a:endParaRPr/>
          </a:p>
        </p:txBody>
      </p:sp>
      <p:sp>
        <p:nvSpPr>
          <p:cNvPr id="137" name="Google Shape;137;p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t>Ο </a:t>
            </a:r>
            <a:r>
              <a:rPr lang="el-GR" u="sng">
                <a:solidFill>
                  <a:schemeClr val="hlink"/>
                </a:solidFill>
                <a:hlinkClick r:id="rId3"/>
              </a:rPr>
              <a:t>Δούναβης</a:t>
            </a:r>
            <a:r>
              <a:rPr lang="el-GR"/>
              <a:t> (αντίθετα από τον Βόλγα, που ρέει μόνο σε ένα κράτος) είναι το διεθνές ποτάμι της Ευρώπης, αφού διαρρέει εννιά χώρες και περνά από τέσσερις πρωτεύουσες! Η χρήση των νερών του ρυθμίζεται με διεθνείς συνθήκες.</a:t>
            </a:r>
            <a:endParaRPr/>
          </a:p>
          <a:p>
            <a:pPr marL="274320" lvl="0" indent="-117475" algn="l" rtl="0">
              <a:spcBef>
                <a:spcPts val="520"/>
              </a:spcBef>
              <a:spcAft>
                <a:spcPts val="0"/>
              </a:spcAft>
              <a:buSzPts val="247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l-GR"/>
              <a:t>Ο ΔΟΥΝΑΒΗΣ</a:t>
            </a:r>
            <a:endParaRPr/>
          </a:p>
        </p:txBody>
      </p:sp>
      <p:sp>
        <p:nvSpPr>
          <p:cNvPr id="143" name="Google Shape;143;p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b="1" i="1"/>
              <a:t>H διαδρομή του ποταμού Δούναβη </a:t>
            </a:r>
            <a:r>
              <a:rPr lang="el-GR"/>
              <a:t/>
            </a:r>
            <a:br>
              <a:rPr lang="el-GR"/>
            </a:br>
            <a:r>
              <a:rPr lang="el-GR"/>
              <a:t/>
            </a:r>
            <a:br>
              <a:rPr lang="el-GR"/>
            </a:br>
            <a:r>
              <a:rPr lang="el-GR"/>
              <a:t>ΠΡΩΤΕΥΟΥΣΕΣ: </a:t>
            </a:r>
            <a:r>
              <a:rPr lang="el-GR" u="sng">
                <a:solidFill>
                  <a:schemeClr val="hlink"/>
                </a:solidFill>
                <a:hlinkClick r:id="rId3"/>
              </a:rPr>
              <a:t>Βιέννη</a:t>
            </a:r>
            <a:r>
              <a:rPr lang="el-GR"/>
              <a:t>, </a:t>
            </a:r>
            <a:r>
              <a:rPr lang="el-GR" u="sng">
                <a:solidFill>
                  <a:schemeClr val="hlink"/>
                </a:solidFill>
                <a:hlinkClick r:id="rId4"/>
              </a:rPr>
              <a:t>Μπρατισλάβα</a:t>
            </a:r>
            <a:r>
              <a:rPr lang="el-GR"/>
              <a:t>, </a:t>
            </a:r>
            <a:r>
              <a:rPr lang="el-GR" u="sng">
                <a:solidFill>
                  <a:schemeClr val="hlink"/>
                </a:solidFill>
                <a:hlinkClick r:id="rId5"/>
              </a:rPr>
              <a:t>Βουδαπέστη</a:t>
            </a:r>
            <a:r>
              <a:rPr lang="el-GR"/>
              <a:t>, </a:t>
            </a:r>
            <a:r>
              <a:rPr lang="el-GR" u="sng">
                <a:solidFill>
                  <a:schemeClr val="hlink"/>
                </a:solidFill>
                <a:hlinkClick r:id="rId6"/>
              </a:rPr>
              <a:t>Βελιγράδι</a:t>
            </a:r>
            <a:r>
              <a:rPr lang="el-GR"/>
              <a:t>.</a:t>
            </a:r>
            <a:br>
              <a:rPr lang="el-GR"/>
            </a:br>
            <a:r>
              <a:rPr lang="el-GR"/>
              <a:t>ΧΩΡΕΣ: </a:t>
            </a:r>
            <a:r>
              <a:rPr lang="el-GR" u="sng">
                <a:solidFill>
                  <a:schemeClr val="hlink"/>
                </a:solidFill>
                <a:hlinkClick r:id="rId7"/>
              </a:rPr>
              <a:t>Γερμανία</a:t>
            </a:r>
            <a:r>
              <a:rPr lang="el-GR"/>
              <a:t>, </a:t>
            </a:r>
            <a:r>
              <a:rPr lang="el-GR" u="sng">
                <a:solidFill>
                  <a:schemeClr val="hlink"/>
                </a:solidFill>
                <a:hlinkClick r:id="rId8"/>
              </a:rPr>
              <a:t>Αυστρία</a:t>
            </a:r>
            <a:r>
              <a:rPr lang="el-GR"/>
              <a:t>, </a:t>
            </a:r>
            <a:r>
              <a:rPr lang="el-GR" u="sng">
                <a:solidFill>
                  <a:schemeClr val="hlink"/>
                </a:solidFill>
                <a:hlinkClick r:id="rId9"/>
              </a:rPr>
              <a:t>Σλοβακία</a:t>
            </a:r>
            <a:r>
              <a:rPr lang="el-GR"/>
              <a:t>, </a:t>
            </a:r>
            <a:r>
              <a:rPr lang="el-GR" u="sng">
                <a:solidFill>
                  <a:schemeClr val="hlink"/>
                </a:solidFill>
                <a:hlinkClick r:id="rId10"/>
              </a:rPr>
              <a:t>Ουγγαρία</a:t>
            </a:r>
            <a:r>
              <a:rPr lang="el-GR"/>
              <a:t>,        </a:t>
            </a:r>
            <a:r>
              <a:rPr lang="el-GR" u="sng">
                <a:solidFill>
                  <a:schemeClr val="hlink"/>
                </a:solidFill>
                <a:hlinkClick r:id="rId11"/>
              </a:rPr>
              <a:t>Κροατία</a:t>
            </a:r>
            <a:r>
              <a:rPr lang="el-GR"/>
              <a:t>, </a:t>
            </a:r>
            <a:r>
              <a:rPr lang="el-GR" u="sng">
                <a:solidFill>
                  <a:schemeClr val="hlink"/>
                </a:solidFill>
                <a:hlinkClick r:id="rId12"/>
              </a:rPr>
              <a:t>Σερβία</a:t>
            </a:r>
            <a:r>
              <a:rPr lang="el-GR"/>
              <a:t>, </a:t>
            </a:r>
            <a:r>
              <a:rPr lang="el-GR" u="sng">
                <a:solidFill>
                  <a:schemeClr val="hlink"/>
                </a:solidFill>
                <a:hlinkClick r:id="rId13"/>
              </a:rPr>
              <a:t>Βουλγαρία</a:t>
            </a:r>
            <a:r>
              <a:rPr lang="el-GR"/>
              <a:t>, </a:t>
            </a:r>
            <a:r>
              <a:rPr lang="el-GR" u="sng">
                <a:solidFill>
                  <a:schemeClr val="hlink"/>
                </a:solidFill>
                <a:hlinkClick r:id="rId14"/>
              </a:rPr>
              <a:t>Ρουμανία</a:t>
            </a:r>
            <a:r>
              <a:rPr lang="el-GR"/>
              <a:t>, </a:t>
            </a:r>
            <a:r>
              <a:rPr lang="el-GR" u="sng">
                <a:solidFill>
                  <a:schemeClr val="hlink"/>
                </a:solidFill>
                <a:hlinkClick r:id="rId15"/>
              </a:rPr>
              <a:t>Ουκρανία</a:t>
            </a:r>
            <a:r>
              <a:rPr lang="el-G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l-GR"/>
              <a:t>Ο ΔΟΥΝΑΒΗΣ</a:t>
            </a:r>
            <a:endParaRPr/>
          </a:p>
        </p:txBody>
      </p:sp>
      <p:sp>
        <p:nvSpPr>
          <p:cNvPr id="149" name="Google Shape;149;p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a:t>Ο </a:t>
            </a:r>
            <a:r>
              <a:rPr lang="el-GR" u="sng">
                <a:solidFill>
                  <a:schemeClr val="hlink"/>
                </a:solidFill>
                <a:hlinkClick r:id="rId3"/>
              </a:rPr>
              <a:t>Δούναβης</a:t>
            </a:r>
            <a:r>
              <a:rPr lang="el-GR"/>
              <a:t> πηγάζει από τον Μέλανα Δρυμό στη Γερμανία και εκβάλλει στη Μαύρη θάλασσα. Με ένα σύστημα διωρύγων ενώνεται με τον </a:t>
            </a:r>
            <a:r>
              <a:rPr lang="el-GR" u="sng">
                <a:solidFill>
                  <a:schemeClr val="hlink"/>
                </a:solidFill>
                <a:hlinkClick r:id="rId4"/>
              </a:rPr>
              <a:t>Ρήνο</a:t>
            </a:r>
            <a:r>
              <a:rPr lang="el-GR"/>
              <a:t> (Διώρυγα Μάιν-Δούναβη), καθώς και με τους ποταμούς </a:t>
            </a:r>
            <a:r>
              <a:rPr lang="el-GR" u="sng">
                <a:solidFill>
                  <a:schemeClr val="hlink"/>
                </a:solidFill>
                <a:hlinkClick r:id="rId5"/>
              </a:rPr>
              <a:t>Έλβα</a:t>
            </a:r>
            <a:r>
              <a:rPr lang="el-GR"/>
              <a:t> (Διώρυγα Δούναβη-Μολδάβα) και </a:t>
            </a:r>
            <a:r>
              <a:rPr lang="el-GR" u="sng">
                <a:solidFill>
                  <a:schemeClr val="hlink"/>
                </a:solidFill>
                <a:hlinkClick r:id="rId6"/>
              </a:rPr>
              <a:t>Όντερ</a:t>
            </a:r>
            <a:r>
              <a:rPr lang="el-GR"/>
              <a:t>. Έτσι, συνδέει τη Μαύρη θάλασσα με τον Ατλαντικό Ωκεανό, τη Βόρεια και τη Βαλτική θάλασσα!</a:t>
            </a:r>
            <a:endParaRPr/>
          </a:p>
          <a:p>
            <a:pPr marL="274320" lvl="0" indent="-274320" algn="l" rtl="0">
              <a:spcBef>
                <a:spcPts val="520"/>
              </a:spcBef>
              <a:spcAft>
                <a:spcPts val="0"/>
              </a:spcAft>
              <a:buSzPts val="2470"/>
              <a:buChar char="⚫"/>
            </a:pPr>
            <a:r>
              <a:rPr lang="el-GR"/>
              <a:t>Εκτός από τον Δούναβη, αρκετά ακόμα ευρωπαϊκά ποτάμια, αλλά και λίμνες, μοιράζονται μεταξύ δύο ή περισσότερων κρατών, αποτελώντας πολλές φορές τμήμα των συνόρων τους.</a:t>
            </a:r>
            <a:endParaRPr/>
          </a:p>
          <a:p>
            <a:pPr marL="274320" lvl="0" indent="-117475" algn="l" rtl="0">
              <a:spcBef>
                <a:spcPts val="520"/>
              </a:spcBef>
              <a:spcAft>
                <a:spcPts val="0"/>
              </a:spcAft>
              <a:buSzPts val="247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r>
              <a:rPr lang="el-GR"/>
              <a:t>ΕΝΤΑΤΙΚΗ ΧΡΗΣΗ ΚΑΙ ΕΠΙΠΤΩΣΕΙΣ</a:t>
            </a:r>
            <a:endParaRPr/>
          </a:p>
        </p:txBody>
      </p:sp>
      <p:sp>
        <p:nvSpPr>
          <p:cNvPr id="155" name="Google Shape;155;p8"/>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85000" lnSpcReduction="10000"/>
          </a:bodyPr>
          <a:lstStyle/>
          <a:p>
            <a:pPr marL="274320" lvl="0" indent="-274320" algn="l" rtl="0">
              <a:spcBef>
                <a:spcPts val="0"/>
              </a:spcBef>
              <a:spcAft>
                <a:spcPts val="0"/>
              </a:spcAft>
              <a:buSzPct val="95000"/>
              <a:buChar char="⚫"/>
            </a:pPr>
            <a:r>
              <a:rPr lang="el-GR"/>
              <a:t>Η εντατική χρήση των ευρωπαϊκών ποταμών και λιμνών, καθώς και η μεγάλη συγκέντρωση πληθυσμού κοντά τους έχει βέβαια και επιπτώσεις. </a:t>
            </a:r>
            <a:endParaRPr/>
          </a:p>
          <a:p>
            <a:pPr marL="274320" lvl="0" indent="-274320" algn="l" rtl="0">
              <a:spcBef>
                <a:spcPts val="442"/>
              </a:spcBef>
              <a:spcAft>
                <a:spcPts val="0"/>
              </a:spcAft>
              <a:buSzPct val="95000"/>
              <a:buChar char="⚫"/>
            </a:pPr>
            <a:r>
              <a:rPr lang="el-GR"/>
              <a:t>Τα ποτάμια της Ευρώπης υπήρξαν για μεγάλο χρονικό διάστημα ο χώρος απόρριψης οικιακών και βιομηχανικών αποβλήτων. </a:t>
            </a:r>
            <a:endParaRPr/>
          </a:p>
          <a:p>
            <a:pPr marL="274320" lvl="0" indent="-274320" algn="l" rtl="0">
              <a:spcBef>
                <a:spcPts val="442"/>
              </a:spcBef>
              <a:spcAft>
                <a:spcPts val="0"/>
              </a:spcAft>
              <a:buSzPct val="95000"/>
              <a:buChar char="⚫"/>
            </a:pPr>
            <a:r>
              <a:rPr lang="el-GR"/>
              <a:t>Η κατάσταση στις περισσότερες χώρες έχει βελτιωθεί τα τελευταία χρόνια, αφού εφαρμόστηκε πιο αυστηρή περιβαλλοντική νομοθεσία, με χαρακτηριστικό παράδειγμα τον ποταμό Ρήνο, στον οποίο επανεμφανίστηκαν είδη ψαριών που είχαν εκλείψει. </a:t>
            </a:r>
            <a:endParaRPr/>
          </a:p>
          <a:p>
            <a:pPr marL="274320" lvl="0" indent="-274320" algn="l" rtl="0">
              <a:spcBef>
                <a:spcPts val="442"/>
              </a:spcBef>
              <a:spcAft>
                <a:spcPts val="0"/>
              </a:spcAft>
              <a:buSzPct val="95000"/>
              <a:buChar char="⚫"/>
            </a:pPr>
            <a:r>
              <a:rPr lang="el-GR"/>
              <a:t>Πάντως, ακόμα και σήμερα δεκάδες μεγάλα ποτάμια της Ευρώπης είναι ρυπασμένα, ανάμεσα στα οποία ο Βόλγας και ο Δούναβης.</a:t>
            </a:r>
            <a:endParaRPr/>
          </a:p>
          <a:p>
            <a:pPr marL="274320" lvl="0" indent="-141001" algn="l" rtl="0">
              <a:spcBef>
                <a:spcPts val="442"/>
              </a:spcBef>
              <a:spcAft>
                <a:spcPts val="0"/>
              </a:spcAft>
              <a:buSzPct val="95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l-GR"/>
              <a:t>ΡΥΠΑΝΣΗ</a:t>
            </a:r>
            <a:endParaRPr/>
          </a:p>
        </p:txBody>
      </p:sp>
      <p:sp>
        <p:nvSpPr>
          <p:cNvPr id="161" name="Google Shape;161;p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u="sng">
                <a:solidFill>
                  <a:schemeClr val="hlink"/>
                </a:solidFill>
                <a:hlinkClick r:id="rId3"/>
              </a:rPr>
              <a:t>https://gr.euronews.com/my-europe/2021/02/19/potamia-gemata-skoupidia-apo-paranomes-xomateres-molinoun-ola-ta-ditika-valkania</a:t>
            </a:r>
            <a:r>
              <a:rPr lang="el-GR"/>
              <a:t> </a:t>
            </a:r>
            <a:endParaRPr/>
          </a:p>
        </p:txBody>
      </p:sp>
    </p:spTree>
  </p:cSld>
  <p:clrMapOvr>
    <a:masterClrMapping/>
  </p:clrMapOvr>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Words>
  <PresentationFormat>Προβολή στην οθόνη (4:3)</PresentationFormat>
  <Paragraphs>26</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12</vt:i4>
      </vt:variant>
    </vt:vector>
  </HeadingPairs>
  <TitlesOfParts>
    <vt:vector size="18" baseType="lpstr">
      <vt:lpstr>Arial</vt:lpstr>
      <vt:lpstr>Calibri</vt:lpstr>
      <vt:lpstr>Constantia</vt:lpstr>
      <vt:lpstr>Noto Sans Symbols</vt:lpstr>
      <vt:lpstr>Ροή</vt:lpstr>
      <vt:lpstr>Ροή</vt:lpstr>
      <vt:lpstr>Τα Ποτάμια και οι Λίμνες  στη ζωή των Ευρωπαίων </vt:lpstr>
      <vt:lpstr>ΤΑ ΠΟΤΑΜΙΑ ΚΑΙ ΟΙ ΛΙΜΝΕς ΣΤΗΝ ΕΥΡΩΠΗ</vt:lpstr>
      <vt:lpstr>Διαφάνεια 3</vt:lpstr>
      <vt:lpstr>Ο ΒΟΛΓΑΣ</vt:lpstr>
      <vt:lpstr>Ο ΔΟΥΝΑΒΗΣ</vt:lpstr>
      <vt:lpstr>Ο ΔΟΥΝΑΒΗΣ</vt:lpstr>
      <vt:lpstr>Ο ΔΟΥΝΑΒΗΣ</vt:lpstr>
      <vt:lpstr>ΕΝΤΑΤΙΚΗ ΧΡΗΣΗ ΚΑΙ ΕΠΙΠΤΩΣΕΙΣ</vt:lpstr>
      <vt:lpstr>ΡΥΠΑΝΣΗ</vt:lpstr>
      <vt:lpstr>Επεκτείνω τις γνώσεις μου </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Ποτάμια και οι Λίμνες  στη ζωή των Ευρωπαίων </dc:title>
  <dc:creator>agapi</dc:creator>
  <cp:lastModifiedBy>agapi</cp:lastModifiedBy>
  <cp:revision>1</cp:revision>
  <dcterms:created xsi:type="dcterms:W3CDTF">2023-03-18T09:44:02Z</dcterms:created>
  <dcterms:modified xsi:type="dcterms:W3CDTF">2023-04-02T17:24:36Z</dcterms:modified>
</cp:coreProperties>
</file>