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embeddedFontLst>
    <p:embeddedFont>
      <p:font typeface="Century Schoolbook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6" roundtripDataSignature="AMtx7miVs8+QmCCX7fweLeIc8CSu+Xh3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enturySchoolbook-regular.fntdata"/><Relationship Id="rId21" Type="http://schemas.openxmlformats.org/officeDocument/2006/relationships/slide" Target="slides/slide16.xml"/><Relationship Id="rId24" Type="http://schemas.openxmlformats.org/officeDocument/2006/relationships/font" Target="fonts/CenturySchoolbook-italic.fntdata"/><Relationship Id="rId23" Type="http://schemas.openxmlformats.org/officeDocument/2006/relationships/font" Target="fonts/CenturySchoolbook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CenturySchoolboo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8a67d7d60e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8a67d7d60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8a67d7d60e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8a67d7d60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8a67d7d60e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8a67d7d60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8a67d7d60e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8a67d7d60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8a67d7d60e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8a67d7d60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ιαφάνεια τίτλου" showMasterSp="0" type="title">
  <p:cSld name="TITLE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" type="subTitle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0" type="dt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1" type="ftr"/>
          </p:nvPr>
        </p:nvSpPr>
        <p:spPr>
          <a:xfrm rot="5400000">
            <a:off x="7077269" y="4181669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" name="Google Shape;23;p13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" name="Google Shape;24;p13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" name="Google Shape;25;p13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26" name="Google Shape;26;p13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p13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4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" name="Google Shape;28;p13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13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13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13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13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" name="Google Shape;33;p13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" name="Google Shape;34;p13"/>
          <p:cNvSpPr/>
          <p:nvPr/>
        </p:nvSpPr>
        <p:spPr>
          <a:xfrm>
            <a:off x="1309632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" name="Google Shape;35;p13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6" name="Google Shape;36;p13"/>
          <p:cNvSpPr/>
          <p:nvPr/>
        </p:nvSpPr>
        <p:spPr>
          <a:xfrm>
            <a:off x="1664208" y="578815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" name="Google Shape;37;p13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" name="Google Shape;38;p13"/>
          <p:cNvSpPr txBox="1"/>
          <p:nvPr>
            <p:ph idx="12" type="sldNum"/>
          </p:nvPr>
        </p:nvSpPr>
        <p:spPr>
          <a:xfrm>
            <a:off x="1325544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Κατακόρυφο κείμενο" type="vertTx">
  <p:cSld name="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 rot="5400000">
            <a:off x="1754124" y="303276"/>
            <a:ext cx="4873752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ατακόρυφος τίτλος και Κείμενο" type="vertTitleAndTx">
  <p:cSld name="VERTICAL_TITLE_AND_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 rot="5400000">
            <a:off x="4541838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ύο περιεχόμενα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44" name="Google Shape;44;p14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Αντικείμενο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φαλίδα ενότητας" showMasterSp="0" type="secHead">
  <p:cSld name="SECTION_HEADER">
    <p:bg>
      <p:bgPr>
        <a:solidFill>
          <a:schemeClr val="dk2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/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b="1" sz="30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" type="body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0" type="dt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 rot="5400000">
            <a:off x="7077456" y="4178808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8" name="Google Shape;58;p16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9" name="Google Shape;59;p16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0" name="Google Shape;60;p16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1" name="Google Shape;61;p16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6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4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16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16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" name="Google Shape;65;p16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16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7" name="Google Shape;67;p16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8" name="Google Shape;68;p16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9" name="Google Shape;69;p16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0" name="Google Shape;70;p16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1" name="Google Shape;71;p16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72" name="Google Shape;72;p16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1340616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Σύγκριση" type="twoTxTwoObj">
  <p:cSld name="TWO_OBJECTS_WITH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2" type="body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7"/>
          <p:cNvSpPr/>
          <p:nvPr>
            <p:ph idx="3" type="body"/>
          </p:nvPr>
        </p:nvSpPr>
        <p:spPr>
          <a:xfrm>
            <a:off x="4572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b="1" sz="2000">
                <a:solidFill>
                  <a:srgbClr val="FFFFFF"/>
                </a:solidFill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7"/>
          <p:cNvSpPr/>
          <p:nvPr>
            <p:ph idx="4" type="body"/>
          </p:nvPr>
        </p:nvSpPr>
        <p:spPr>
          <a:xfrm>
            <a:off x="43434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b="1" sz="2000">
                <a:solidFill>
                  <a:srgbClr val="FFFFFF"/>
                </a:solidFill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Μόνο τίτλος" type="titleOnly">
  <p:cSld name="TITLE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νή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Περιεχόμενο με λεζάντα" showMasterSp="0" type="objTx">
  <p:cSld name="OBJECT_WITH_CAPTION_TEXT"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oogle Shape;93;p20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4" name="Google Shape;94;p20"/>
          <p:cNvSpPr txBox="1"/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b="1" sz="20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96" name="Google Shape;96;p20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" name="Google Shape;97;p20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" name="Google Shape;98;p20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9" name="Google Shape;99;p20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00" name="Google Shape;100;p20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p20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2" name="Google Shape;102;p20"/>
          <p:cNvSpPr txBox="1"/>
          <p:nvPr>
            <p:ph idx="2" type="body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105" name="Google Shape;105;p20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Εικόνα με λεζάντα" showMasterSp="0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21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2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9" name="Google Shape;109;p21"/>
          <p:cNvSpPr txBox="1"/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1"/>
          <p:cNvSpPr/>
          <p:nvPr>
            <p:ph idx="2" type="pic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indent="-289560" lvl="1" marL="914400" algn="l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indent="-266700" lvl="2" marL="1371600" algn="l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indent="-262889" lvl="3" marL="1828800" algn="l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indent="-267461" lvl="4" marL="2286000" algn="l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112" name="Google Shape;112;p21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" name="Google Shape;113;p2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4" name="Google Shape;114;p21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21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p21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21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119" name="Google Shape;119;p21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2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" name="Google Shape;7;p12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2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cxnSp>
        <p:nvCxnSpPr>
          <p:cNvPr id="11" name="Google Shape;11;p12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12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2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4" name="Google Shape;14;p12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/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l-GR"/>
              <a:t>Η ΓΕΩΛΟΓΙΚΗ ΙΣΤΟΡΙΑ ΤΗΣ ΕΛΛΑΔΑΣ</a:t>
            </a:r>
            <a:endParaRPr/>
          </a:p>
        </p:txBody>
      </p:sp>
      <p:sp>
        <p:nvSpPr>
          <p:cNvPr id="137" name="Google Shape;137;p1"/>
          <p:cNvSpPr txBox="1"/>
          <p:nvPr>
            <p:ph idx="1" type="subTitle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l-GR"/>
              <a:t>ΜΑΘΗΜΑ 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l-GR"/>
              <a:t>μεσοζωϊκοσ αιωνασ</a:t>
            </a:r>
            <a:endParaRPr/>
          </a:p>
        </p:txBody>
      </p:sp>
      <p:sp>
        <p:nvSpPr>
          <p:cNvPr id="195" name="Google Shape;195;p7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l-GR"/>
              <a:t>Από την αρχή του Μεσοζωϊκού Αιώνα μέχρι το τέλος του, ο βυθός της Τηθύος γέμιζε με ιζήματα από τη διάβρωση- αποσάθρωση μακρινών ορεινών όγκων με όστρακα θαλάσσιων ζώων και κελύφη μικροοργανισμών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  <p:pic>
        <p:nvPicPr>
          <p:cNvPr descr="C:\Users\user\Desktop\εικονα 5.jpg" id="196" name="Google Shape;196;p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1960" y="2188631"/>
            <a:ext cx="4233664" cy="2765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"/>
          <p:cNvSpPr txBox="1"/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l-GR"/>
              <a:t>ΑΛΠΙΚΗ ΟΡΟΓΕΝΕΣΗ</a:t>
            </a:r>
            <a:endParaRPr/>
          </a:p>
        </p:txBody>
      </p:sp>
      <p:sp>
        <p:nvSpPr>
          <p:cNvPr id="202" name="Google Shape;202;p8"/>
          <p:cNvSpPr txBox="1"/>
          <p:nvPr>
            <p:ph idx="1" type="body"/>
          </p:nvPr>
        </p:nvSpPr>
        <p:spPr>
          <a:xfrm>
            <a:off x="457200" y="1625825"/>
            <a:ext cx="3657600" cy="46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l-GR"/>
              <a:t>Με την Αλπική ορογένεση, τα ιζήματα της Τηθύος πτυχώθηκαν και ανυψώθηκαν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l-GR"/>
              <a:t>Δημιουργήθηκαν, έτσι τα βουνά γύρω από τη Μεσόγειο, μεταξύ αυτών και η Πίνδος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l-GR"/>
              <a:t>Η ορογένεση ξεκίνησε από τον χώρο της Ανατολικής Ελλάδας και σταδιακά προς τα δυτικά</a:t>
            </a:r>
            <a:endParaRPr/>
          </a:p>
        </p:txBody>
      </p:sp>
      <p:sp>
        <p:nvSpPr>
          <p:cNvPr id="203" name="Google Shape;203;p8"/>
          <p:cNvSpPr txBox="1"/>
          <p:nvPr>
            <p:ph idx="2" type="body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800" y="2771102"/>
            <a:ext cx="4529950" cy="2491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l-GR"/>
              <a:t>σταδιακη ανυψωση </a:t>
            </a:r>
            <a:endParaRPr/>
          </a:p>
        </p:txBody>
      </p:sp>
      <p:sp>
        <p:nvSpPr>
          <p:cNvPr id="210" name="Google Shape;210;p9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l-GR"/>
              <a:t>Η Πίνδος δημιουργήθηκε πριν από 35 εκατομμύρια χρόνια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l-GR"/>
              <a:t>Τα νησιά του Ιουνίου αναδύθηκαν τελευταία από τα νερά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  <p:sp>
        <p:nvSpPr>
          <p:cNvPr id="211" name="Google Shape;211;p9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800" y="1417648"/>
            <a:ext cx="4268525" cy="41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"/>
          <p:cNvSpPr txBox="1"/>
          <p:nvPr>
            <p:ph type="title"/>
          </p:nvPr>
        </p:nvSpPr>
        <p:spPr>
          <a:xfrm>
            <a:off x="457200" y="274646"/>
            <a:ext cx="74676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l-GR"/>
              <a:t>αιγηιδα</a:t>
            </a:r>
            <a:endParaRPr/>
          </a:p>
        </p:txBody>
      </p:sp>
      <p:sp>
        <p:nvSpPr>
          <p:cNvPr id="218" name="Google Shape;218;p10"/>
          <p:cNvSpPr txBox="1"/>
          <p:nvPr>
            <p:ph idx="1" type="body"/>
          </p:nvPr>
        </p:nvSpPr>
        <p:spPr>
          <a:xfrm>
            <a:off x="457200" y="1138075"/>
            <a:ext cx="3504000" cy="50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l-GR"/>
              <a:t>Ο ελλαδικός χώρος πριν από 20 εκατομμύρια χρόνια καλυπτόταν από μια ενιαία ξηρά. 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l-GR"/>
              <a:t>Αυτή η ξηρά ήταν η Αιγηίδα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l-GR"/>
              <a:t>Με την πάροδο εκατομμύριων χρόνων, η θάλασσα προχώρησε προς το εσωτερικό της Αιγηίδας και σχηματίστηκαν τεράστιες λίμνες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  <p:pic>
        <p:nvPicPr>
          <p:cNvPr id="219" name="Google Shape;21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800" y="1757447"/>
            <a:ext cx="4806050" cy="3744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l-GR"/>
              <a:t>ΑΙΓΑΙΟ </a:t>
            </a:r>
            <a:endParaRPr/>
          </a:p>
        </p:txBody>
      </p:sp>
      <p:sp>
        <p:nvSpPr>
          <p:cNvPr id="225" name="Google Shape;225;p11"/>
          <p:cNvSpPr txBox="1"/>
          <p:nvPr>
            <p:ph idx="1" type="body"/>
          </p:nvPr>
        </p:nvSpPr>
        <p:spPr>
          <a:xfrm>
            <a:off x="236475" y="1600200"/>
            <a:ext cx="3878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l-GR"/>
              <a:t>Τα ψηλότερα σημεία της Αιγηίδας σχημάτισαν τα νησιωτικά συμπλέγματα. </a:t>
            </a:r>
            <a:endParaRPr/>
          </a:p>
          <a:p>
            <a:pPr indent="-247650" lvl="0" marL="274320" rtl="0" algn="l">
              <a:spcBef>
                <a:spcPts val="0"/>
              </a:spcBef>
              <a:spcAft>
                <a:spcPts val="0"/>
              </a:spcAft>
              <a:buSzPts val="1260"/>
              <a:buChar char="🞆"/>
            </a:pPr>
            <a:r>
              <a:rPr lang="el-GR"/>
              <a:t>Αυτό εξηγεί τον λόγο που το Αιγαίο, έχει μικρά βάθη, συγκριτικά με το Ιόνιο.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1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875" y="1600200"/>
            <a:ext cx="4399800" cy="47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8a67d7d60e_0_12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ηφαιστειακο τοξο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αιγαιου</a:t>
            </a:r>
            <a:endParaRPr/>
          </a:p>
        </p:txBody>
      </p:sp>
      <p:sp>
        <p:nvSpPr>
          <p:cNvPr id="233" name="Google Shape;233;g18a67d7d60e_0_12"/>
          <p:cNvSpPr txBox="1"/>
          <p:nvPr>
            <p:ph idx="1" type="body"/>
          </p:nvPr>
        </p:nvSpPr>
        <p:spPr>
          <a:xfrm>
            <a:off x="220700" y="1659325"/>
            <a:ext cx="3917700" cy="457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96608" lvl="0" marL="457200" rtl="0" algn="l">
              <a:spcBef>
                <a:spcPts val="600"/>
              </a:spcBef>
              <a:spcAft>
                <a:spcPts val="0"/>
              </a:spcAft>
              <a:buSzPct val="52500"/>
              <a:buChar char="●"/>
            </a:pPr>
            <a:r>
              <a:rPr lang="el-GR"/>
              <a:t>Η  έντονη ηφαιστειακή δραστηριότητα στον ελλαδικό χώρο, που ξεκίνησε με την αλπική πτύχωση, κάποια στιγμή σταμάτησε.</a:t>
            </a:r>
            <a:endParaRPr/>
          </a:p>
          <a:p>
            <a:pPr indent="-296608" lvl="0" marL="457200" rtl="0" algn="l">
              <a:spcBef>
                <a:spcPts val="0"/>
              </a:spcBef>
              <a:spcAft>
                <a:spcPts val="0"/>
              </a:spcAft>
              <a:buSzPct val="52500"/>
              <a:buChar char="●"/>
            </a:pPr>
            <a:r>
              <a:rPr lang="el-GR"/>
              <a:t>Τα σπουδαιότερα ελληνικά ηφαίστεια,σχημάτισαν ένα ηφαιστειακό τόξο μήκους 200χλμ. </a:t>
            </a:r>
            <a:endParaRPr/>
          </a:p>
          <a:p>
            <a:pPr indent="-296608" lvl="0" marL="457200" rtl="0" algn="l">
              <a:spcBef>
                <a:spcPts val="0"/>
              </a:spcBef>
              <a:spcAft>
                <a:spcPts val="0"/>
              </a:spcAft>
              <a:buSzPct val="52500"/>
              <a:buChar char="●"/>
            </a:pPr>
            <a:r>
              <a:rPr lang="el-GR"/>
              <a:t>Ηφαίστεια : Αίγινας, Μεθάνων, Μήλου, Νισύρου,Σαντορίνης, Κω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18a67d7d60e_0_12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g18a67d7d60e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8450" y="739000"/>
            <a:ext cx="4475350" cy="573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8a67d7d60e_0_19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η πολυτιμη κληρονομια των ηφαιστειων</a:t>
            </a:r>
            <a:endParaRPr/>
          </a:p>
        </p:txBody>
      </p:sp>
      <p:sp>
        <p:nvSpPr>
          <p:cNvPr id="241" name="Google Shape;241;g18a67d7d60e_0_19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l-GR"/>
              <a:t>Τα ηφαίστεια αυτά προκάλεσαν την δημιουργία πολύτιμων πρώτων υλών.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l-GR"/>
              <a:t>Ο άνθρωπος χρησιμοποιούσε, αυτούς τους λιθους, από τους προϊστορικούς χρόνους.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18a67d7d60e_0_19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3" name="Google Shape;243;g18a67d7d60e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800" y="1729782"/>
            <a:ext cx="4618625" cy="3200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8a67d7d60e_0_26"/>
          <p:cNvSpPr txBox="1"/>
          <p:nvPr>
            <p:ph idx="4294967295"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η γεωλογικη εξελιξη τησ ελλαδασ</a:t>
            </a:r>
            <a:endParaRPr/>
          </a:p>
        </p:txBody>
      </p:sp>
      <p:sp>
        <p:nvSpPr>
          <p:cNvPr id="143" name="Google Shape;143;g18a67d7d60e_0_26"/>
          <p:cNvSpPr txBox="1"/>
          <p:nvPr>
            <p:ph idx="4294967295" type="body"/>
          </p:nvPr>
        </p:nvSpPr>
        <p:spPr>
          <a:xfrm>
            <a:off x="457200" y="1600200"/>
            <a:ext cx="3311700" cy="491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11277" lvl="0" marL="457200" rtl="0" algn="l">
              <a:spcBef>
                <a:spcPts val="600"/>
              </a:spcBef>
              <a:spcAft>
                <a:spcPts val="0"/>
              </a:spcAft>
              <a:buSzPct val="70000"/>
              <a:buChar char="❖"/>
            </a:pPr>
            <a:r>
              <a:rPr lang="el-GR"/>
              <a:t>Η σημερινή μορφή του ελλαδικού χώρου διαμορφώθηκε πριν από 2 εκατομμύρια χρόνια.</a:t>
            </a:r>
            <a:endParaRPr/>
          </a:p>
          <a:p>
            <a:pPr indent="-311277" lvl="0" marL="457200" rtl="0" algn="l">
              <a:spcBef>
                <a:spcPts val="0"/>
              </a:spcBef>
              <a:spcAft>
                <a:spcPts val="0"/>
              </a:spcAft>
              <a:buSzPct val="70000"/>
              <a:buChar char="❖"/>
            </a:pPr>
            <a:r>
              <a:rPr lang="el-GR"/>
              <a:t>Οι γεωλογικές διαδικασίες στον ελλαδικό χώρο συνεχίζονται εώς και στις μέρες μας.</a:t>
            </a:r>
            <a:endParaRPr/>
          </a:p>
          <a:p>
            <a:pPr indent="-311277" lvl="0" marL="457200" rtl="0" algn="l">
              <a:spcBef>
                <a:spcPts val="0"/>
              </a:spcBef>
              <a:spcAft>
                <a:spcPts val="0"/>
              </a:spcAft>
              <a:buSzPct val="70000"/>
              <a:buChar char="❖"/>
            </a:pPr>
            <a:r>
              <a:rPr lang="el-GR"/>
              <a:t>Τα βουνά της χώρας μας είναι νεαρά</a:t>
            </a:r>
            <a:endParaRPr/>
          </a:p>
          <a:p>
            <a:pPr indent="-311277" lvl="0" marL="457200" rtl="0" algn="l">
              <a:spcBef>
                <a:spcPts val="0"/>
              </a:spcBef>
              <a:spcAft>
                <a:spcPts val="0"/>
              </a:spcAft>
              <a:buSzPct val="70000"/>
              <a:buChar char="❖"/>
            </a:pPr>
            <a:r>
              <a:rPr lang="el-GR"/>
              <a:t>Δεν έχουν υποστεί ακόμα έντονη διάβρωση</a:t>
            </a:r>
            <a:endParaRPr/>
          </a:p>
          <a:p>
            <a:pPr indent="-311277" lvl="0" marL="457200" rtl="0" algn="l">
              <a:spcBef>
                <a:spcPts val="0"/>
              </a:spcBef>
              <a:spcAft>
                <a:spcPts val="0"/>
              </a:spcAft>
              <a:buSzPct val="70000"/>
              <a:buChar char="❖"/>
            </a:pPr>
            <a:r>
              <a:rPr lang="el-GR"/>
              <a:t>Έτσι, το ελληνικό ανάγλυφο είναι ορεινό με μικρές πεδινές εκτάσεις.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g18a67d7d60e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175" y="1852031"/>
            <a:ext cx="4959149" cy="2883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18a67d7d60e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5250" y="152400"/>
            <a:ext cx="5874383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18a67d7d60e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625" y="1197200"/>
            <a:ext cx="6693325" cy="50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l-GR"/>
              <a:t>η γεωλογικη εξελιξη τησ ελλαδασ</a:t>
            </a:r>
            <a:endParaRPr/>
          </a:p>
        </p:txBody>
      </p:sp>
      <p:sp>
        <p:nvSpPr>
          <p:cNvPr id="160" name="Google Shape;160;p2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70000"/>
              <a:buChar char="🞆"/>
            </a:pPr>
            <a:r>
              <a:rPr lang="el-GR"/>
              <a:t>Η περιοχή της Ευρώπης όπου βρίσκεται η Ελλάδα, άλλαξε πολλές φορές στο παρελθόν.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ct val="70000"/>
              <a:buChar char="🞆"/>
            </a:pPr>
            <a:r>
              <a:rPr lang="el-GR"/>
              <a:t>Οι ενδογενείς δυνάμεις που αλλάζουν την επιφάνεια της Γης, έδρασαν στην περιοχή μας για εκατομμύρια χρόνια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ct val="70000"/>
              <a:buChar char="🞆"/>
            </a:pPr>
            <a:r>
              <a:rPr lang="el-GR"/>
              <a:t>Οι δυνάμεις αυτές δρουν ακόμα και σήμερα!!!</a:t>
            </a:r>
            <a:endParaRPr/>
          </a:p>
        </p:txBody>
      </p:sp>
      <p:pic>
        <p:nvPicPr>
          <p:cNvPr id="161" name="Google Shape;16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800" y="1600200"/>
            <a:ext cx="4610275" cy="279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l-GR"/>
              <a:t>Συγκρουση τησ αφρικανικησ- ευρασιατικησ πλακασ</a:t>
            </a:r>
            <a:endParaRPr/>
          </a:p>
        </p:txBody>
      </p:sp>
      <p:sp>
        <p:nvSpPr>
          <p:cNvPr id="167" name="Google Shape;167;p3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l-GR"/>
              <a:t>Η σημερινή μορφή του ελληνικού χώρου είναι το αποτέλεσμα της σύγκρουσης της </a:t>
            </a:r>
            <a:r>
              <a:rPr lang="el-GR">
                <a:solidFill>
                  <a:srgbClr val="E65C01"/>
                </a:solidFill>
              </a:rPr>
              <a:t>Αφρικανικής πλάκας με την Ευρασιατική</a:t>
            </a:r>
            <a:endParaRPr>
              <a:solidFill>
                <a:srgbClr val="E65C01"/>
              </a:solidFill>
            </a:endParaRPr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l-GR"/>
              <a:t>Οι δύο αυτές πλάκες συγκλίνουν και στα όρια τους δημιουργούνται σεισμοί και ηφαίστεια!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  <p:pic>
        <p:nvPicPr>
          <p:cNvPr descr="C:\Users\user\Desktop\eikona 1.jpg" id="168" name="Google Shape;168;p3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792" y="3717032"/>
            <a:ext cx="4081462" cy="3017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l-GR"/>
              <a:t>Σχηματισμοσ του σημερινου ελλαδικου χωρου</a:t>
            </a:r>
            <a:endParaRPr/>
          </a:p>
        </p:txBody>
      </p:sp>
      <p:sp>
        <p:nvSpPr>
          <p:cNvPr id="174" name="Google Shape;174;p4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70000"/>
              <a:buChar char="🞆"/>
            </a:pPr>
            <a:r>
              <a:rPr lang="el-GR"/>
              <a:t>Κατά την σύγκρουση των πλακών αυτών, αποσπώνται μικρότερα τμήματα, τα οποία κινούνται ανεξάρτητα και προκαλούν μικροσυγκρούσεις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ct val="70000"/>
              <a:buChar char="🞆"/>
            </a:pPr>
            <a:r>
              <a:rPr lang="el-GR"/>
              <a:t>Έτσι, στην περιοχή μας έχουμε :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ct val="70000"/>
              <a:buFont typeface="Noto Sans Symbols"/>
              <a:buChar char="⮚"/>
            </a:pPr>
            <a:r>
              <a:rPr lang="el-GR"/>
              <a:t>την ευρασιατική πλάκα όπου στο άκρο της σχηματίζονται οι μικροπλάκες του Αιγαίου, της Ανατολίας και της Απουλίας και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ct val="70000"/>
              <a:buFont typeface="Noto Sans Symbols"/>
              <a:buChar char="⮚"/>
            </a:pPr>
            <a:r>
              <a:rPr lang="el-GR"/>
              <a:t>Την Αφρικανική πλάκα, η οποία κινείται βορειοανατολικά και έχει ανατολικά της την μικροπλάκα της Αραβίας </a:t>
            </a:r>
            <a:endParaRPr/>
          </a:p>
        </p:txBody>
      </p:sp>
      <p:pic>
        <p:nvPicPr>
          <p:cNvPr descr="C:\Users\user\Desktop\εικονα 6.jpg" id="175" name="Google Shape;175;p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9952" y="1983176"/>
            <a:ext cx="4238922" cy="3000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l-GR"/>
              <a:t>κινηση των λιθοσφαιρικων πλακων τησ ελλαδικησ περιοχησ </a:t>
            </a:r>
            <a:endParaRPr/>
          </a:p>
        </p:txBody>
      </p:sp>
      <p:sp>
        <p:nvSpPr>
          <p:cNvPr id="181" name="Google Shape;181;p5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l-GR"/>
              <a:t>Η κίνηση της αραβικής μικροπλάκας είναι ταχύτερη από εκείνη της Αφρικανικής, με κατεύθυνση προς τον Βορρά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l-GR"/>
              <a:t>Η σύγκρουση της αραβικής μικροπλάκας με αυτή της Ανατολίας, αναγκάζει τη δεύτερη να κινείται προς τα δυτικά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  <p:pic>
        <p:nvPicPr>
          <p:cNvPr descr="C:\Users\user\Desktop\eikona 4.jpg.crdownload" id="182" name="Google Shape;182;p5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9832" y="3933056"/>
            <a:ext cx="4579937" cy="262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l-GR"/>
              <a:t>η ανυψωση τησ ελλαδασ</a:t>
            </a:r>
            <a:endParaRPr/>
          </a:p>
        </p:txBody>
      </p:sp>
      <p:sp>
        <p:nvSpPr>
          <p:cNvPr id="188" name="Google Shape;188;p6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l-GR"/>
              <a:t>Ολόκληρος, ο ελλαδικός χώρος σχηματίστηκε μαζί με τα υπόλοιπα Αλπικά βουνά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l-GR"/>
              <a:t>Όταν άρχισε η Αλπική πτύχωση η περιοχή μας βρισκόταν στο βυθό της Τηθύος θάλασσας ( η σημερινή Μεσόγειος)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  <p:pic>
        <p:nvPicPr>
          <p:cNvPr descr="C:\Users\user\Desktop\eikona 2.jpg" id="189" name="Google Shape;189;p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7944" y="2132856"/>
            <a:ext cx="4443562" cy="2734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Προεξοχή">
  <a:themeElements>
    <a:clrScheme name="Προεξοχή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2022-11-01T07:32:28Z</dcterms:created>
  <dc:creator>user</dc:creator>
</cp:coreProperties>
</file>