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261E-DF81-4F35-94FB-7C3A3BE3A6B6}" type="datetimeFigureOut">
              <a:rPr lang="el-GR" smtClean="0"/>
              <a:pPr/>
              <a:t>8/12/2022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F550C5-CB29-4CEE-8AEC-C77FBF2AA77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261E-DF81-4F35-94FB-7C3A3BE3A6B6}" type="datetimeFigureOut">
              <a:rPr lang="el-GR" smtClean="0"/>
              <a:pPr/>
              <a:t>8/12/2022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50C5-CB29-4CEE-8AEC-C77FBF2AA7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AF550C5-CB29-4CEE-8AEC-C77FBF2AA77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261E-DF81-4F35-94FB-7C3A3BE3A6B6}" type="datetimeFigureOut">
              <a:rPr lang="el-GR" smtClean="0"/>
              <a:pPr/>
              <a:t>8/12/2022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261E-DF81-4F35-94FB-7C3A3BE3A6B6}" type="datetimeFigureOut">
              <a:rPr lang="el-GR" smtClean="0"/>
              <a:pPr/>
              <a:t>8/12/2022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AF550C5-CB29-4CEE-8AEC-C77FBF2AA77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261E-DF81-4F35-94FB-7C3A3BE3A6B6}" type="datetimeFigureOut">
              <a:rPr lang="el-GR" smtClean="0"/>
              <a:pPr/>
              <a:t>8/12/2022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F550C5-CB29-4CEE-8AEC-C77FBF2AA77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483261E-DF81-4F35-94FB-7C3A3BE3A6B6}" type="datetimeFigureOut">
              <a:rPr lang="el-GR" smtClean="0"/>
              <a:pPr/>
              <a:t>8/12/2022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50C5-CB29-4CEE-8AEC-C77FBF2AA77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261E-DF81-4F35-94FB-7C3A3BE3A6B6}" type="datetimeFigureOut">
              <a:rPr lang="el-GR" smtClean="0"/>
              <a:pPr/>
              <a:t>8/12/2022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AF550C5-CB29-4CEE-8AEC-C77FBF2AA77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261E-DF81-4F35-94FB-7C3A3BE3A6B6}" type="datetimeFigureOut">
              <a:rPr lang="el-GR" smtClean="0"/>
              <a:pPr/>
              <a:t>8/12/2022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AF550C5-CB29-4CEE-8AEC-C77FBF2AA7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261E-DF81-4F35-94FB-7C3A3BE3A6B6}" type="datetimeFigureOut">
              <a:rPr lang="el-GR" smtClean="0"/>
              <a:pPr/>
              <a:t>8/12/2022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F550C5-CB29-4CEE-8AEC-C77FBF2AA77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F550C5-CB29-4CEE-8AEC-C77FBF2AA77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261E-DF81-4F35-94FB-7C3A3BE3A6B6}" type="datetimeFigureOut">
              <a:rPr lang="el-GR" smtClean="0"/>
              <a:pPr/>
              <a:t>8/12/2022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AF550C5-CB29-4CEE-8AEC-C77FBF2AA77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483261E-DF81-4F35-94FB-7C3A3BE3A6B6}" type="datetimeFigureOut">
              <a:rPr lang="el-GR" smtClean="0"/>
              <a:pPr/>
              <a:t>8/12/2022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483261E-DF81-4F35-94FB-7C3A3BE3A6B6}" type="datetimeFigureOut">
              <a:rPr lang="el-GR" smtClean="0"/>
              <a:pPr/>
              <a:t>8/12/2022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AF550C5-CB29-4CEE-8AEC-C77FBF2AA77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ΟΙ ΘΑΛΑΣΣΕΣ ΤΗΣ ΕΥΡΩΠΗΣ</a:t>
            </a:r>
          </a:p>
        </p:txBody>
      </p:sp>
      <p:pic>
        <p:nvPicPr>
          <p:cNvPr id="1026" name="Picture 2" descr="C:\Users\user\Desktop\αρχείο λήψης ΕΙΚΟΝ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28934"/>
            <a:ext cx="5250673" cy="294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ΝΑΥΤΙΚΗ ΠΑΡΑΔΟΣΗ ΤΗΣ ΕΥΡΩΠΗΣ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Σπουδαίοι Ευρωπαίοι θαλασσοπόροι:               Κολόμβος Βάσκο ντε Γκάμα, Τζέιμς Κουκ, Μαγγελάνος, κ.α.</a:t>
            </a:r>
          </a:p>
          <a:p>
            <a:r>
              <a:rPr lang="el-GR" dirty="0"/>
              <a:t>Στην στενή σχέση των Ευρωπαίων με τη θάλασσα και στα ταξίδια τους στον κόσμο, οφείλεται η διάδοση πολλών ευρωπαϊκών γλωσσών στον πλανήτη.</a:t>
            </a:r>
          </a:p>
          <a:p>
            <a:endParaRPr lang="el-GR" dirty="0"/>
          </a:p>
        </p:txBody>
      </p:sp>
      <p:pic>
        <p:nvPicPr>
          <p:cNvPr id="8194" name="Picture 2" descr="Βάσκο Ντα Γκάμα: Η ζωή και τα ταξίδια του πορτογάλου θαλασσοπόρου και  εξερευνητή - Βιογραφία - Σαν Σήμερα .gr">
            <a:extLst>
              <a:ext uri="{FF2B5EF4-FFF2-40B4-BE49-F238E27FC236}">
                <a16:creationId xmlns:a16="http://schemas.microsoft.com/office/drawing/2014/main" id="{CC497703-A5CB-4CDF-E9F4-7BC9B81641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Χριστόφορος Κολόμβος - Βικιπαίδεια">
            <a:extLst>
              <a:ext uri="{FF2B5EF4-FFF2-40B4-BE49-F238E27FC236}">
                <a16:creationId xmlns:a16="http://schemas.microsoft.com/office/drawing/2014/main" id="{352B851A-5EF6-4E8C-FFF5-FF944C553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1971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Τζέιμς Κουκ - Βιογραφία - Σαν Σήμερα .gr">
            <a:extLst>
              <a:ext uri="{FF2B5EF4-FFF2-40B4-BE49-F238E27FC236}">
                <a16:creationId xmlns:a16="http://schemas.microsoft.com/office/drawing/2014/main" id="{159E3534-373B-7E68-E01B-4BC2A528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52" y="3903072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Φερδινάνδος Μαγγελάνος (1480-1521) - Deyteros.com">
            <a:extLst>
              <a:ext uri="{FF2B5EF4-FFF2-40B4-BE49-F238E27FC236}">
                <a16:creationId xmlns:a16="http://schemas.microsoft.com/office/drawing/2014/main" id="{AF1302BA-B13C-D92A-C04F-762F94E83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90" y="42673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ΘΑΛΑΣΣΑ ΚΑΙ ΟΙΚΟΝΟΜΙΑ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Η θάλασσα έχει ωφελήσει από την αρχαιότητα και την οικονομία της Ευρώπης.</a:t>
            </a:r>
          </a:p>
          <a:p>
            <a:r>
              <a:rPr lang="el-GR" dirty="0"/>
              <a:t>Μερικά από τα μεγαλύτερα λιμάνια του πλανήτη είναι ευρωπαϊκά.</a:t>
            </a:r>
          </a:p>
          <a:p>
            <a:r>
              <a:rPr lang="el-GR" dirty="0"/>
              <a:t>Το Ρότερνταμ είναι το πρώτο λιμάνι σε κίνηση εμπορευμάτων στην Ευρώπη κα τρίτο </a:t>
            </a:r>
            <a:r>
              <a:rPr lang="el-GR"/>
              <a:t>στον κόσμο. </a:t>
            </a:r>
            <a:endParaRPr lang="el-GR" dirty="0"/>
          </a:p>
          <a:p>
            <a:endParaRPr lang="el-GR" dirty="0"/>
          </a:p>
        </p:txBody>
      </p:sp>
      <p:pic>
        <p:nvPicPr>
          <p:cNvPr id="9218" name="Picture 2" descr="Λιμάνι του λιμένα του Ρότερνταμ, Ολλανδία, Κάτω Χώρες Εκδοτική Στοκ Εικόνες  - εικόνα από cityscape: 84605983">
            <a:extLst>
              <a:ext uri="{FF2B5EF4-FFF2-40B4-BE49-F238E27FC236}">
                <a16:creationId xmlns:a16="http://schemas.microsoft.com/office/drawing/2014/main" id="{16D9B31B-7103-19BE-0E4E-53C8ABCC43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52" y="177281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25+1 λόγοι για να πάμε στον Πειραιά | Η ΚΑΘΗΜΕΡΙΝΗ">
            <a:extLst>
              <a:ext uri="{FF2B5EF4-FFF2-40B4-BE49-F238E27FC236}">
                <a16:creationId xmlns:a16="http://schemas.microsoft.com/office/drawing/2014/main" id="{61E1F71C-2A3B-11B2-FF23-7E32DB9B6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Λιμάνι της Αμβέρσας με τους γερανούς λιμένων και τους μεγάλους μεταφορείς  φορτίου Στοκ Εικόνα - εικόνα από : 63124993">
            <a:extLst>
              <a:ext uri="{FF2B5EF4-FFF2-40B4-BE49-F238E27FC236}">
                <a16:creationId xmlns:a16="http://schemas.microsoft.com/office/drawing/2014/main" id="{D9E8F32F-CBBA-A885-F734-8331C724E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9715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3E82BA-8E71-F2C4-A292-38439001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ΑΛΙΕΙΑ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85ECAB-EF28-CE42-B430-B570878D86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Ο ελληνικός, ο νορβηγικός και ο γερμανικός στόλος είναι οι τρεις πρώτοι της Ευρώπης με κριτήριο το πλήθος της πλοιοκτησίας.</a:t>
            </a:r>
          </a:p>
          <a:p>
            <a:r>
              <a:rPr lang="el-GR" dirty="0"/>
              <a:t>Η αλιεία είναι ιδιαίτερα ανεπτυγμένη, ειδικά σε κράτη που βρίσκονται κοντά στον Ατλαντικό (Πορτογαλία), στην Βόρεια θάλασσα και στη Βαλτική(Ισλανδία, Νορβηγία, Ηνωμένο Βασίλειο κ.α.). </a:t>
            </a:r>
          </a:p>
          <a:p>
            <a:r>
              <a:rPr lang="el-GR" dirty="0"/>
              <a:t>Με σημαντικότερα αλιεύματα την ρέγκα και τον βακαλάο.  </a:t>
            </a:r>
            <a:endParaRPr lang="en-US" dirty="0"/>
          </a:p>
        </p:txBody>
      </p:sp>
      <p:pic>
        <p:nvPicPr>
          <p:cNvPr id="10242" name="Picture 2" descr="Ρέγγα CAPTAIN καπνιστή - τιμή κιλού προσφορά - Pockee">
            <a:extLst>
              <a:ext uri="{FF2B5EF4-FFF2-40B4-BE49-F238E27FC236}">
                <a16:creationId xmlns:a16="http://schemas.microsoft.com/office/drawing/2014/main" id="{60BE6B16-A021-6CB8-20E0-735D723E92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32" y="148478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Μπακαλιάρος ή Βακαλάος ... ένα ψάρι, χίλιες συνταγές - gourmed.gr">
            <a:extLst>
              <a:ext uri="{FF2B5EF4-FFF2-40B4-BE49-F238E27FC236}">
                <a16:creationId xmlns:a16="http://schemas.microsoft.com/office/drawing/2014/main" id="{88FD6D79-B9F8-37DE-147A-23A957067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02" y="2929753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Τα 10 πιο χαρακτηριστικά πιάτα της πορτογαλικής κουζίνας | clickatlife">
            <a:extLst>
              <a:ext uri="{FF2B5EF4-FFF2-40B4-BE49-F238E27FC236}">
                <a16:creationId xmlns:a16="http://schemas.microsoft.com/office/drawing/2014/main" id="{36A293B0-B090-5A4D-DF1C-1F85DC9F2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50" y="4269947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9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BFF96F-3923-1AA7-D7E2-628E54B9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ΚΟΙΤΑΣΜΑΤΑ ΠΕΤΡΕΛΑΙΟΥ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5FD552-3BC5-DFB5-7BA9-846FF706F5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Η Βόρεια θάλασσα διαθέτει μεγάλα κοιτάσματα πετρελαίου και φυσικού αερίου, που αποτελούν πηγή πλούτου για τα κράτη της περιοχής. </a:t>
            </a:r>
            <a:endParaRPr lang="en-US" dirty="0"/>
          </a:p>
        </p:txBody>
      </p:sp>
      <p:pic>
        <p:nvPicPr>
          <p:cNvPr id="11266" name="Picture 2" descr="ΚΟΙΤΑΣΜΑΤΑ ΠΕΤΡΕΛΑΙΟΥ - Newsbomb">
            <a:extLst>
              <a:ext uri="{FF2B5EF4-FFF2-40B4-BE49-F238E27FC236}">
                <a16:creationId xmlns:a16="http://schemas.microsoft.com/office/drawing/2014/main" id="{348D8402-5DD5-BB50-980F-612033F2A5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57930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Η Δανία θα Σταματήσει Μέχρι το 2050 τις Έρευνες για Πετρέλαιο και Αέριο στη Βόρεια  Θάλασσα">
            <a:extLst>
              <a:ext uri="{FF2B5EF4-FFF2-40B4-BE49-F238E27FC236}">
                <a16:creationId xmlns:a16="http://schemas.microsoft.com/office/drawing/2014/main" id="{A1120519-69B8-028A-BB0B-F2C39B6A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26" y="3429000"/>
            <a:ext cx="3363686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8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20F372-A63E-A2BF-DD46-D8B380F0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ΑΠΕΙΛΗ ΤΩΝ ΘΑΛΑΣΣΩΝ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B5839D-E0E1-75E1-596B-886AC44C1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414264" cy="4681728"/>
          </a:xfrm>
        </p:spPr>
        <p:txBody>
          <a:bodyPr/>
          <a:lstStyle/>
          <a:p>
            <a:r>
              <a:rPr lang="el-GR" dirty="0"/>
              <a:t>Δυστυχώς, οι ανθρώπινες δραστηριότητες: όπως η ρύπανση από τα πλοία     (ναυάγια πετρελαιοφόρων) και η </a:t>
            </a:r>
            <a:r>
              <a:rPr lang="el-GR" dirty="0" err="1"/>
              <a:t>υπεραλίευση</a:t>
            </a:r>
            <a:r>
              <a:rPr lang="el-GR" dirty="0"/>
              <a:t> απειλούν τις θάλασσές της Ευρώπης.</a:t>
            </a:r>
            <a:endParaRPr lang="en-US" dirty="0"/>
          </a:p>
        </p:txBody>
      </p:sp>
      <p:pic>
        <p:nvPicPr>
          <p:cNvPr id="12292" name="Picture 4" descr="Ποινικό Αδίκημα η Ρύπανση της Θάλασσας">
            <a:extLst>
              <a:ext uri="{FF2B5EF4-FFF2-40B4-BE49-F238E27FC236}">
                <a16:creationId xmlns:a16="http://schemas.microsoft.com/office/drawing/2014/main" id="{DF2F8C7D-B854-C509-2C3F-9DB1385A8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52" y="341660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Εικόνες σοκ: Μαύρισε από το πετρέλαιο η θάλασσα του Σαρωνικού (φωτο+vid) |  Green Agenda">
            <a:extLst>
              <a:ext uri="{FF2B5EF4-FFF2-40B4-BE49-F238E27FC236}">
                <a16:creationId xmlns:a16="http://schemas.microsoft.com/office/drawing/2014/main" id="{FF28FF02-D4DA-749B-0C89-CF224BE3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56" y="1654484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Υπεραλίευση - Βικιπαίδεια">
            <a:extLst>
              <a:ext uri="{FF2B5EF4-FFF2-40B4-BE49-F238E27FC236}">
                <a16:creationId xmlns:a16="http://schemas.microsoft.com/office/drawing/2014/main" id="{D36C7FB0-2856-62F4-26DC-032C89B9E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66" y="4495404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6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ΘΑΛΑΣΣΕΣ ΤΗΣ ΕΥΡΩΠΗΣ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1"/>
          </p:nvPr>
        </p:nvSpPr>
        <p:spPr>
          <a:xfrm>
            <a:off x="278128" y="1586877"/>
            <a:ext cx="4869936" cy="4572000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Οι θάλασσες που βρέχουν την Ευρώπη μπορούν να διακριθούν σε δυο κατηγορίες: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/>
              <a:t>Στις βαθιές θάλασσες  που δημιουργήθηκαν με την τεκτονική δραστηριότητα (Μεσόγειος, Μαύρη θάλασσα) . 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/>
              <a:t>Στις αβαθείς θάλασσες οι οποίες δημιουργήθηκαν όταν έλιωσαν οι παγετώνες και τα νερά κάλυψαν μεγάλες περιοχές της Ευρώπης (Αδριατική , Βαλτική, Βόρεια θάλασσα). </a:t>
            </a:r>
          </a:p>
          <a:p>
            <a:pPr>
              <a:buFont typeface="Wingdings" pitchFamily="2" charset="2"/>
              <a:buChar char="q"/>
            </a:pPr>
            <a:endParaRPr lang="el-GR" dirty="0"/>
          </a:p>
          <a:p>
            <a:pPr>
              <a:buFont typeface="Wingdings" pitchFamily="2" charset="2"/>
              <a:buChar char="q"/>
            </a:pPr>
            <a:endParaRPr lang="el-GR" dirty="0"/>
          </a:p>
          <a:p>
            <a:endParaRPr lang="el-GR" dirty="0"/>
          </a:p>
        </p:txBody>
      </p:sp>
      <p:pic>
        <p:nvPicPr>
          <p:cNvPr id="4098" name="Picture 2" descr="European seas">
            <a:extLst>
              <a:ext uri="{FF2B5EF4-FFF2-40B4-BE49-F238E27FC236}">
                <a16:creationId xmlns:a16="http://schemas.microsoft.com/office/drawing/2014/main" id="{6E8A7C63-E9F0-3883-E3A1-B5D7CEE04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428319" cy="256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user\Desktop\ΘΑΛΑΣΣΕΣ+ΤΗΣ+ΕΥΡΩΠΗΣ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6781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Θάλασσες του Αρκτικού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Η Ευρώπη, λόγω του ακανόνιστου σχήματος της, έχει μεγάλη ακτογραμμή και έντονο οριζόντιο διαμελισμό.</a:t>
            </a:r>
          </a:p>
          <a:p>
            <a:r>
              <a:rPr lang="el-GR" dirty="0"/>
              <a:t>Η Ευρώπη βρέχεται από τον δυο ωκεανούς: τον Ατλαντικό και τον Αρκτικό.</a:t>
            </a:r>
          </a:p>
          <a:p>
            <a:r>
              <a:rPr lang="el-GR" dirty="0"/>
              <a:t>Το τμήμα του Αρκτικού ωκεανού κοντά στις ρωσικές ακτές ονομάζεται θάλασσα του Μπάρεντς.</a:t>
            </a:r>
          </a:p>
          <a:p>
            <a:endParaRPr lang="el-GR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250563B6-8A16-F633-263B-F877EB91C3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5122" name="Picture 2" descr="Ο κατακόρυφος διαμελισμός της Ευρώπης">
            <a:extLst>
              <a:ext uri="{FF2B5EF4-FFF2-40B4-BE49-F238E27FC236}">
                <a16:creationId xmlns:a16="http://schemas.microsoft.com/office/drawing/2014/main" id="{F6234C50-5D11-DDF2-57E3-2198C051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85" y="1868196"/>
            <a:ext cx="4038600" cy="36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8071F-E749-7925-4427-9DACB9D1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Θάλασσες του Αρκτικού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3949E6-BD14-8C4F-D378-4DADBDB50A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/>
              <a:t>Επίσης, η Λευκή θάλασσα είναι ένας τεράστιος κόλπος ανάμεσα σε Φιλανδία και Ρωσία.</a:t>
            </a:r>
          </a:p>
          <a:p>
            <a:r>
              <a:rPr lang="el-GR" dirty="0"/>
              <a:t>Αυτές οι δυο θάλασσες είναι παγωμένες τους πιο πολλούς  μήνες του χρόνου.</a:t>
            </a:r>
          </a:p>
          <a:p>
            <a:endParaRPr lang="en-US" dirty="0"/>
          </a:p>
        </p:txBody>
      </p:sp>
      <p:pic>
        <p:nvPicPr>
          <p:cNvPr id="6148" name="Picture 4" descr="Έχετε δει ποτέ παγωμένη θάλασσα;">
            <a:extLst>
              <a:ext uri="{FF2B5EF4-FFF2-40B4-BE49-F238E27FC236}">
                <a16:creationId xmlns:a16="http://schemas.microsoft.com/office/drawing/2014/main" id="{55802189-9057-F9A9-62EF-CE041A20F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Παίζοντας πιάνο στην παγωμένη Βαλτική Θάλασσα (βίντεο)">
            <a:extLst>
              <a:ext uri="{FF2B5EF4-FFF2-40B4-BE49-F238E27FC236}">
                <a16:creationId xmlns:a16="http://schemas.microsoft.com/office/drawing/2014/main" id="{84AF5890-345F-9B13-E7BD-1CFDC66CC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0" y="3789040"/>
            <a:ext cx="4168528" cy="17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5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Θάλασσες του Ατλαντικού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Θάλασσες του Ατλαντικού: </a:t>
            </a:r>
          </a:p>
          <a:p>
            <a:r>
              <a:rPr lang="el-GR" dirty="0"/>
              <a:t>Οι βορειοδυτικές ακτές βρέχονται από θάλασσες όπως η Νορβηγική, η Βόρεια, η Βαλτική, της Μάγχης, η Ιρλανδική.</a:t>
            </a:r>
          </a:p>
          <a:p>
            <a:r>
              <a:rPr lang="el-GR" dirty="0"/>
              <a:t>Η Βαλτική είναι μια αβαθής θάλασσα, η οποία πριν από χιλιάδες χρόνια ήταν λίμνη.</a:t>
            </a:r>
          </a:p>
          <a:p>
            <a:r>
              <a:rPr lang="el-GR" dirty="0"/>
              <a:t>Η Βόρεια και η Βαλτική ενώνονται με δυο στενούς πορθμούς (</a:t>
            </a:r>
            <a:r>
              <a:rPr lang="el-GR" dirty="0" err="1"/>
              <a:t>Σκάγερακ</a:t>
            </a:r>
            <a:r>
              <a:rPr lang="el-GR" dirty="0"/>
              <a:t>, </a:t>
            </a:r>
            <a:r>
              <a:rPr lang="el-GR" dirty="0" err="1"/>
              <a:t>Κάτεγακ</a:t>
            </a:r>
            <a:r>
              <a:rPr lang="el-GR" dirty="0"/>
              <a:t>).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18B5C6A-335F-0A87-4249-84F1B58E3A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75671"/>
            <a:ext cx="4267200" cy="348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ΜΕΣΟΓΕΙΟΣ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>
            <a:normAutofit/>
          </a:bodyPr>
          <a:lstStyle/>
          <a:p>
            <a:r>
              <a:rPr lang="el-GR" sz="1800" dirty="0"/>
              <a:t>Το μεγαλύτερο μέρος του Ευρωπαϊκού Νότου βρέχεται από τη Μεσόγειο, η οποία διακρίνεται σε μικρότερα πελάγη ( Αδριατική, Ιόνιο, Αιγαίο κ.α.)</a:t>
            </a:r>
          </a:p>
          <a:p>
            <a:r>
              <a:rPr lang="el-GR" sz="1800" dirty="0"/>
              <a:t>Στα Νοτιοανατολικά, η Ευρώπη βρέχεται από τη Μαύρη θάλασσα ( Εύξεινος Πόντος).</a:t>
            </a:r>
          </a:p>
          <a:p>
            <a:endParaRPr lang="el-GR" dirty="0"/>
          </a:p>
        </p:txBody>
      </p:sp>
      <p:pic>
        <p:nvPicPr>
          <p:cNvPr id="2054" name="Picture 6" descr="Μεσόγειος Θάλασσα - Βικιπαίδεια">
            <a:extLst>
              <a:ext uri="{FF2B5EF4-FFF2-40B4-BE49-F238E27FC236}">
                <a16:creationId xmlns:a16="http://schemas.microsoft.com/office/drawing/2014/main" id="{9766F24D-9EB2-CAD6-2206-548EEFA7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848200" cy="35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ΕΥΡΩΠΑΪΚΗ ΑΚΤΟΓΡΑΜΜΗ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 Σχεδόν το 30% του εδάφους της Ευρώπης αποτελείται από χερσονήσους.</a:t>
            </a:r>
          </a:p>
          <a:p>
            <a:r>
              <a:rPr lang="el-GR" dirty="0"/>
              <a:t>Το 7% αποτελείται από νησιά</a:t>
            </a:r>
          </a:p>
          <a:p>
            <a:r>
              <a:rPr lang="el-GR" dirty="0"/>
              <a:t>Η ακτογραμμή της έχει το τεράστιο μήκος των 80.000χλμ. </a:t>
            </a:r>
          </a:p>
          <a:p>
            <a:r>
              <a:rPr lang="el-GR" dirty="0"/>
              <a:t>Κανένα σημείο της Ευρώπης δεν απέχει από πάνω από 1.000χλμ, από την θάλασσα</a:t>
            </a:r>
          </a:p>
        </p:txBody>
      </p:sp>
      <p:pic>
        <p:nvPicPr>
          <p:cNvPr id="1026" name="Picture 2" descr="Γεωγραφία Β' - Μ12-15 Οι θάλασσες της Ευρώπης - Quizizz">
            <a:extLst>
              <a:ext uri="{FF2B5EF4-FFF2-40B4-BE49-F238E27FC236}">
                <a16:creationId xmlns:a16="http://schemas.microsoft.com/office/drawing/2014/main" id="{83D48CA7-A8A2-2A34-BD48-03E3F27E5F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32331"/>
            <a:ext cx="3789610" cy="351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ΝΑΥΤΙΚΗ ΠΑΡΑΔΟΣΗ ΤΗΣ ΕΥΡΩΠΗΣ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Σύμφωνα με τα παραπάνω, είναι αυτονόητο γιατί οι Ευρωπαίοι, από τις απαρχές της ιστορίας τους στράφηκαν προς το θαλάσσιο στοιχείο.</a:t>
            </a:r>
          </a:p>
          <a:p>
            <a:r>
              <a:rPr lang="el-GR" dirty="0"/>
              <a:t>Οι περισσότεροι ευρωπαϊκοί λαοί έχουν σπουδαία ναυτική παράδοση όπως είναι οι Έλληνες, οι Άγγλοι, οι Ισπανοί, οι Πορτογάλοι, οι Νορβηγοί, οι Γερμανοί, παλαιότερα οι Βίκινγκς</a:t>
            </a:r>
          </a:p>
        </p:txBody>
      </p:sp>
      <p:pic>
        <p:nvPicPr>
          <p:cNvPr id="3078" name="Picture 6" descr="European seas">
            <a:extLst>
              <a:ext uri="{FF2B5EF4-FFF2-40B4-BE49-F238E27FC236}">
                <a16:creationId xmlns:a16="http://schemas.microsoft.com/office/drawing/2014/main" id="{07ED0329-F92A-8E8D-A106-FB42934DD3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4683"/>
            <a:ext cx="4267200" cy="320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</TotalTime>
  <Words>558</Words>
  <Application>Microsoft Office PowerPoint</Application>
  <PresentationFormat>Προβολή στην οθόνη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Georgia</vt:lpstr>
      <vt:lpstr>Wingdings</vt:lpstr>
      <vt:lpstr>Wingdings 2</vt:lpstr>
      <vt:lpstr>Δημοτικός</vt:lpstr>
      <vt:lpstr>ΟΙ ΘΑΛΑΣΣΕΣ ΤΗΣ ΕΥΡΩΠΗΣ</vt:lpstr>
      <vt:lpstr>ΘΑΛΑΣΣΕΣ ΤΗΣ ΕΥΡΩΠΗΣ</vt:lpstr>
      <vt:lpstr>Παρουσίαση του PowerPoint</vt:lpstr>
      <vt:lpstr>Οι Θάλασσες του Αρκτικού</vt:lpstr>
      <vt:lpstr>Οι Θάλασσες του Αρκτικού</vt:lpstr>
      <vt:lpstr>Οι Θάλασσες του Ατλαντικού</vt:lpstr>
      <vt:lpstr>ΜΕΣΟΓΕΙΟΣ</vt:lpstr>
      <vt:lpstr>Η ΕΥΡΩΠΑΪΚΗ ΑΚΤΟΓΡΑΜΜΗ</vt:lpstr>
      <vt:lpstr>Η ΝΑΥΤΙΚΗ ΠΑΡΑΔΟΣΗ ΤΗΣ ΕΥΡΩΠΗΣ</vt:lpstr>
      <vt:lpstr>Η ΝΑΥΤΙΚΗ ΠΑΡΑΔΟΣΗ ΤΗΣ ΕΥΡΩΠΗΣ</vt:lpstr>
      <vt:lpstr>ΘΑΛΑΣΣΑ ΚΑΙ ΟΙΚΟΝΟΜΙΑ</vt:lpstr>
      <vt:lpstr>ΑΛΙΕΙΑ</vt:lpstr>
      <vt:lpstr>ΚΟΙΤΑΣΜΑΤΑ ΠΕΤΡΕΛΑΙΟΥ</vt:lpstr>
      <vt:lpstr>Η ΑΠΕΙΛΗ ΤΩΝ ΘΑΛΑΣΣΩΝ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ΘΑΛΑΣΣΕΣ ΤΗΣ ΕΥΡΩΠΗΣ</dc:title>
  <dc:creator>user</dc:creator>
  <cp:lastModifiedBy>agapi</cp:lastModifiedBy>
  <cp:revision>12</cp:revision>
  <dcterms:created xsi:type="dcterms:W3CDTF">2022-12-05T07:23:44Z</dcterms:created>
  <dcterms:modified xsi:type="dcterms:W3CDTF">2022-12-08T19:06:00Z</dcterms:modified>
</cp:coreProperties>
</file>