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5.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61" r:id="rId3"/>
    <p:sldId id="264" r:id="rId4"/>
    <p:sldId id="260" r:id="rId5"/>
    <p:sldId id="262" r:id="rId6"/>
    <p:sldId id="284" r:id="rId7"/>
    <p:sldId id="286" r:id="rId8"/>
    <p:sldId id="287" r:id="rId9"/>
    <p:sldId id="288" r:id="rId10"/>
    <p:sldId id="299" r:id="rId11"/>
    <p:sldId id="301" r:id="rId12"/>
    <p:sldId id="302" r:id="rId13"/>
    <p:sldId id="303" r:id="rId14"/>
    <p:sldId id="289" r:id="rId15"/>
    <p:sldId id="421" r:id="rId16"/>
    <p:sldId id="291" r:id="rId17"/>
    <p:sldId id="422" r:id="rId18"/>
    <p:sldId id="430" r:id="rId19"/>
    <p:sldId id="423" r:id="rId20"/>
    <p:sldId id="416" r:id="rId21"/>
    <p:sldId id="417" r:id="rId22"/>
    <p:sldId id="418" r:id="rId23"/>
    <p:sldId id="411" r:id="rId24"/>
    <p:sldId id="424" r:id="rId25"/>
    <p:sldId id="419" r:id="rId26"/>
    <p:sldId id="425" r:id="rId27"/>
    <p:sldId id="427" r:id="rId28"/>
    <p:sldId id="415" r:id="rId29"/>
    <p:sldId id="428" r:id="rId30"/>
    <p:sldId id="259" r:id="rId31"/>
    <p:sldId id="429" r:id="rId32"/>
    <p:sldId id="42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82466D-E344-413C-AD0D-C71ED2FFA4B9}">
          <p14:sldIdLst>
            <p14:sldId id="257"/>
            <p14:sldId id="261"/>
            <p14:sldId id="264"/>
            <p14:sldId id="260"/>
            <p14:sldId id="262"/>
            <p14:sldId id="284"/>
            <p14:sldId id="286"/>
            <p14:sldId id="287"/>
            <p14:sldId id="288"/>
            <p14:sldId id="299"/>
            <p14:sldId id="301"/>
            <p14:sldId id="302"/>
            <p14:sldId id="303"/>
            <p14:sldId id="289"/>
            <p14:sldId id="421"/>
            <p14:sldId id="291"/>
            <p14:sldId id="422"/>
            <p14:sldId id="430"/>
            <p14:sldId id="423"/>
            <p14:sldId id="416"/>
            <p14:sldId id="417"/>
            <p14:sldId id="418"/>
            <p14:sldId id="411"/>
            <p14:sldId id="424"/>
            <p14:sldId id="419"/>
            <p14:sldId id="425"/>
            <p14:sldId id="427"/>
            <p14:sldId id="415"/>
            <p14:sldId id="428"/>
            <p14:sldId id="259"/>
            <p14:sldId id="429"/>
          </p14:sldIdLst>
        </p14:section>
        <p14:section name="Untitled Section" id="{EF7D0B70-9AB9-4BF2-9C7C-1935B3A570DB}">
          <p14:sldIdLst>
            <p14:sldId id="426"/>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2" autoAdjust="0"/>
    <p:restoredTop sz="89929" autoAdjust="0"/>
  </p:normalViewPr>
  <p:slideViewPr>
    <p:cSldViewPr snapToGrid="0" showGuides="1">
      <p:cViewPr varScale="1">
        <p:scale>
          <a:sx n="59" d="100"/>
          <a:sy n="59" d="100"/>
        </p:scale>
        <p:origin x="1028" y="64"/>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E5E9C7-FCEF-4D4E-803B-AAFC8530FA3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F9148A3-84C4-4439-AB04-1E0EA2EE0F62}">
      <dgm:prSet/>
      <dgm:spPr/>
      <dgm:t>
        <a:bodyPr/>
        <a:lstStyle/>
        <a:p>
          <a:r>
            <a:rPr lang="en-US" dirty="0">
              <a:latin typeface="Segoe UI" panose="020B0502040204020203" pitchFamily="34" charset="0"/>
              <a:cs typeface="Segoe UI" panose="020B0502040204020203" pitchFamily="34" charset="0"/>
            </a:rPr>
            <a:t>Option #1: computer graphics, physically based rendering, bone/joint modelling, (inverse) kinematics, markers … </a:t>
          </a:r>
        </a:p>
      </dgm:t>
    </dgm:pt>
    <dgm:pt modelId="{A46B5C01-FF72-4117-9346-8EB9C1EF9237}" type="parTrans" cxnId="{24040625-AA09-420E-B900-16E70ED3303F}">
      <dgm:prSet/>
      <dgm:spPr/>
      <dgm:t>
        <a:bodyPr/>
        <a:lstStyle/>
        <a:p>
          <a:endParaRPr lang="en-US">
            <a:latin typeface="Segoe UI" panose="020B0502040204020203" pitchFamily="34" charset="0"/>
            <a:cs typeface="Segoe UI" panose="020B0502040204020203" pitchFamily="34" charset="0"/>
          </a:endParaRPr>
        </a:p>
      </dgm:t>
    </dgm:pt>
    <dgm:pt modelId="{737C3A40-85A7-4E10-B558-610C3DF77138}" type="sibTrans" cxnId="{24040625-AA09-420E-B900-16E70ED3303F}">
      <dgm:prSet/>
      <dgm:spPr/>
      <dgm:t>
        <a:bodyPr/>
        <a:lstStyle/>
        <a:p>
          <a:endParaRPr lang="en-US">
            <a:latin typeface="Segoe UI" panose="020B0502040204020203" pitchFamily="34" charset="0"/>
            <a:cs typeface="Segoe UI" panose="020B0502040204020203" pitchFamily="34" charset="0"/>
          </a:endParaRPr>
        </a:p>
      </dgm:t>
    </dgm:pt>
    <dgm:pt modelId="{8D667AA5-9E81-45EE-8884-0D8092634BE8}">
      <dgm:prSet/>
      <dgm:spPr/>
      <dgm:t>
        <a:bodyPr/>
        <a:lstStyle/>
        <a:p>
          <a:r>
            <a:rPr lang="en-US" dirty="0">
              <a:latin typeface="Segoe UI" panose="020B0502040204020203" pitchFamily="34" charset="0"/>
              <a:cs typeface="Segoe UI" panose="020B0502040204020203" pitchFamily="34" charset="0"/>
            </a:rPr>
            <a:t>Option #2: Transformers.</a:t>
          </a:r>
        </a:p>
      </dgm:t>
    </dgm:pt>
    <dgm:pt modelId="{25EBB98F-B129-41AC-B7D9-52B738BA713D}" type="parTrans" cxnId="{04E82D45-4936-4944-8324-F659A4FB019A}">
      <dgm:prSet/>
      <dgm:spPr/>
      <dgm:t>
        <a:bodyPr/>
        <a:lstStyle/>
        <a:p>
          <a:endParaRPr lang="en-US">
            <a:latin typeface="Segoe UI" panose="020B0502040204020203" pitchFamily="34" charset="0"/>
            <a:cs typeface="Segoe UI" panose="020B0502040204020203" pitchFamily="34" charset="0"/>
          </a:endParaRPr>
        </a:p>
      </dgm:t>
    </dgm:pt>
    <dgm:pt modelId="{E9D8351F-55A2-4618-9A6A-6B4A91BB9F20}" type="sibTrans" cxnId="{04E82D45-4936-4944-8324-F659A4FB019A}">
      <dgm:prSet/>
      <dgm:spPr/>
      <dgm:t>
        <a:bodyPr/>
        <a:lstStyle/>
        <a:p>
          <a:endParaRPr lang="en-US">
            <a:latin typeface="Segoe UI" panose="020B0502040204020203" pitchFamily="34" charset="0"/>
            <a:cs typeface="Segoe UI" panose="020B0502040204020203" pitchFamily="34" charset="0"/>
          </a:endParaRPr>
        </a:p>
      </dgm:t>
    </dgm:pt>
    <dgm:pt modelId="{0B7B6F7D-1BA8-4801-98C2-8D1DA5AC973F}" type="pres">
      <dgm:prSet presAssocID="{CAE5E9C7-FCEF-4D4E-803B-AAFC8530FA30}" presName="vert0" presStyleCnt="0">
        <dgm:presLayoutVars>
          <dgm:dir/>
          <dgm:animOne val="branch"/>
          <dgm:animLvl val="lvl"/>
        </dgm:presLayoutVars>
      </dgm:prSet>
      <dgm:spPr/>
    </dgm:pt>
    <dgm:pt modelId="{2702D1C6-4A40-45EE-BF28-A30658329948}" type="pres">
      <dgm:prSet presAssocID="{7F9148A3-84C4-4439-AB04-1E0EA2EE0F62}" presName="thickLine" presStyleLbl="alignNode1" presStyleIdx="0" presStyleCnt="2"/>
      <dgm:spPr/>
    </dgm:pt>
    <dgm:pt modelId="{1AEE1A6E-5496-4CCC-B871-AC8DD81B9B1B}" type="pres">
      <dgm:prSet presAssocID="{7F9148A3-84C4-4439-AB04-1E0EA2EE0F62}" presName="horz1" presStyleCnt="0"/>
      <dgm:spPr/>
    </dgm:pt>
    <dgm:pt modelId="{14C7A448-B144-4D11-AB10-7509DE5FD9A8}" type="pres">
      <dgm:prSet presAssocID="{7F9148A3-84C4-4439-AB04-1E0EA2EE0F62}" presName="tx1" presStyleLbl="revTx" presStyleIdx="0" presStyleCnt="2"/>
      <dgm:spPr/>
    </dgm:pt>
    <dgm:pt modelId="{292F3C9C-5D17-4E66-9744-84D2FBED3304}" type="pres">
      <dgm:prSet presAssocID="{7F9148A3-84C4-4439-AB04-1E0EA2EE0F62}" presName="vert1" presStyleCnt="0"/>
      <dgm:spPr/>
    </dgm:pt>
    <dgm:pt modelId="{DA2CDCAF-1114-4803-A257-E8FDAAEDB012}" type="pres">
      <dgm:prSet presAssocID="{8D667AA5-9E81-45EE-8884-0D8092634BE8}" presName="thickLine" presStyleLbl="alignNode1" presStyleIdx="1" presStyleCnt="2"/>
      <dgm:spPr/>
    </dgm:pt>
    <dgm:pt modelId="{1CCEC9D4-5C47-4FB8-AE5F-554994163853}" type="pres">
      <dgm:prSet presAssocID="{8D667AA5-9E81-45EE-8884-0D8092634BE8}" presName="horz1" presStyleCnt="0"/>
      <dgm:spPr/>
    </dgm:pt>
    <dgm:pt modelId="{BD6C44A9-5E05-4A36-9726-AC2563034171}" type="pres">
      <dgm:prSet presAssocID="{8D667AA5-9E81-45EE-8884-0D8092634BE8}" presName="tx1" presStyleLbl="revTx" presStyleIdx="1" presStyleCnt="2"/>
      <dgm:spPr/>
    </dgm:pt>
    <dgm:pt modelId="{01158CD7-F152-4799-8A7D-F6F4D46C9F61}" type="pres">
      <dgm:prSet presAssocID="{8D667AA5-9E81-45EE-8884-0D8092634BE8}" presName="vert1" presStyleCnt="0"/>
      <dgm:spPr/>
    </dgm:pt>
  </dgm:ptLst>
  <dgm:cxnLst>
    <dgm:cxn modelId="{24040625-AA09-420E-B900-16E70ED3303F}" srcId="{CAE5E9C7-FCEF-4D4E-803B-AAFC8530FA30}" destId="{7F9148A3-84C4-4439-AB04-1E0EA2EE0F62}" srcOrd="0" destOrd="0" parTransId="{A46B5C01-FF72-4117-9346-8EB9C1EF9237}" sibTransId="{737C3A40-85A7-4E10-B558-610C3DF77138}"/>
    <dgm:cxn modelId="{04E82D45-4936-4944-8324-F659A4FB019A}" srcId="{CAE5E9C7-FCEF-4D4E-803B-AAFC8530FA30}" destId="{8D667AA5-9E81-45EE-8884-0D8092634BE8}" srcOrd="1" destOrd="0" parTransId="{25EBB98F-B129-41AC-B7D9-52B738BA713D}" sibTransId="{E9D8351F-55A2-4618-9A6A-6B4A91BB9F20}"/>
    <dgm:cxn modelId="{EC336857-DB20-4ABF-9825-9A4A52AC1C04}" type="presOf" srcId="{8D667AA5-9E81-45EE-8884-0D8092634BE8}" destId="{BD6C44A9-5E05-4A36-9726-AC2563034171}" srcOrd="0" destOrd="0" presId="urn:microsoft.com/office/officeart/2008/layout/LinedList"/>
    <dgm:cxn modelId="{A3289EC5-397C-4F86-8D4B-1825E1745C03}" type="presOf" srcId="{7F9148A3-84C4-4439-AB04-1E0EA2EE0F62}" destId="{14C7A448-B144-4D11-AB10-7509DE5FD9A8}" srcOrd="0" destOrd="0" presId="urn:microsoft.com/office/officeart/2008/layout/LinedList"/>
    <dgm:cxn modelId="{4D6D8AE4-42D2-4B4A-8E43-D048EB4CF667}" type="presOf" srcId="{CAE5E9C7-FCEF-4D4E-803B-AAFC8530FA30}" destId="{0B7B6F7D-1BA8-4801-98C2-8D1DA5AC973F}" srcOrd="0" destOrd="0" presId="urn:microsoft.com/office/officeart/2008/layout/LinedList"/>
    <dgm:cxn modelId="{1BA03511-7CF8-4787-B23F-1C72EA93EDAE}" type="presParOf" srcId="{0B7B6F7D-1BA8-4801-98C2-8D1DA5AC973F}" destId="{2702D1C6-4A40-45EE-BF28-A30658329948}" srcOrd="0" destOrd="0" presId="urn:microsoft.com/office/officeart/2008/layout/LinedList"/>
    <dgm:cxn modelId="{5A403F2F-3DF6-4DC9-A4AA-C224BF5B33E2}" type="presParOf" srcId="{0B7B6F7D-1BA8-4801-98C2-8D1DA5AC973F}" destId="{1AEE1A6E-5496-4CCC-B871-AC8DD81B9B1B}" srcOrd="1" destOrd="0" presId="urn:microsoft.com/office/officeart/2008/layout/LinedList"/>
    <dgm:cxn modelId="{BF0C7E80-9D59-4AD8-BBB6-3572C42E6B3D}" type="presParOf" srcId="{1AEE1A6E-5496-4CCC-B871-AC8DD81B9B1B}" destId="{14C7A448-B144-4D11-AB10-7509DE5FD9A8}" srcOrd="0" destOrd="0" presId="urn:microsoft.com/office/officeart/2008/layout/LinedList"/>
    <dgm:cxn modelId="{5134F4A7-CE7F-4D45-80D0-26B2846AA18E}" type="presParOf" srcId="{1AEE1A6E-5496-4CCC-B871-AC8DD81B9B1B}" destId="{292F3C9C-5D17-4E66-9744-84D2FBED3304}" srcOrd="1" destOrd="0" presId="urn:microsoft.com/office/officeart/2008/layout/LinedList"/>
    <dgm:cxn modelId="{1C7FD9F4-C000-4F7A-A3E0-534F52112036}" type="presParOf" srcId="{0B7B6F7D-1BA8-4801-98C2-8D1DA5AC973F}" destId="{DA2CDCAF-1114-4803-A257-E8FDAAEDB012}" srcOrd="2" destOrd="0" presId="urn:microsoft.com/office/officeart/2008/layout/LinedList"/>
    <dgm:cxn modelId="{B538FC9E-59AA-48F0-A31B-390AD361BAED}" type="presParOf" srcId="{0B7B6F7D-1BA8-4801-98C2-8D1DA5AC973F}" destId="{1CCEC9D4-5C47-4FB8-AE5F-554994163853}" srcOrd="3" destOrd="0" presId="urn:microsoft.com/office/officeart/2008/layout/LinedList"/>
    <dgm:cxn modelId="{8F591BA6-CC0B-4519-B670-237A08350784}" type="presParOf" srcId="{1CCEC9D4-5C47-4FB8-AE5F-554994163853}" destId="{BD6C44A9-5E05-4A36-9726-AC2563034171}" srcOrd="0" destOrd="0" presId="urn:microsoft.com/office/officeart/2008/layout/LinedList"/>
    <dgm:cxn modelId="{7EE02507-978E-421F-B252-B743410E12A0}" type="presParOf" srcId="{1CCEC9D4-5C47-4FB8-AE5F-554994163853}" destId="{01158CD7-F152-4799-8A7D-F6F4D46C9F61}"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2D1C6-4A40-45EE-BF28-A30658329948}">
      <dsp:nvSpPr>
        <dsp:cNvPr id="0" name=""/>
        <dsp:cNvSpPr/>
      </dsp:nvSpPr>
      <dsp:spPr>
        <a:xfrm>
          <a:off x="0" y="0"/>
          <a:ext cx="485279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C7A448-B144-4D11-AB10-7509DE5FD9A8}">
      <dsp:nvSpPr>
        <dsp:cNvPr id="0" name=""/>
        <dsp:cNvSpPr/>
      </dsp:nvSpPr>
      <dsp:spPr>
        <a:xfrm>
          <a:off x="0" y="0"/>
          <a:ext cx="4852790" cy="1758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latin typeface="Segoe UI" panose="020B0502040204020203" pitchFamily="34" charset="0"/>
              <a:cs typeface="Segoe UI" panose="020B0502040204020203" pitchFamily="34" charset="0"/>
            </a:rPr>
            <a:t>Option #1: computer graphics, physically based rendering, bone/joint modelling, (inverse) kinematics, markers … </a:t>
          </a:r>
        </a:p>
      </dsp:txBody>
      <dsp:txXfrm>
        <a:off x="0" y="0"/>
        <a:ext cx="4852790" cy="1758452"/>
      </dsp:txXfrm>
    </dsp:sp>
    <dsp:sp modelId="{DA2CDCAF-1114-4803-A257-E8FDAAEDB012}">
      <dsp:nvSpPr>
        <dsp:cNvPr id="0" name=""/>
        <dsp:cNvSpPr/>
      </dsp:nvSpPr>
      <dsp:spPr>
        <a:xfrm>
          <a:off x="0" y="1758452"/>
          <a:ext cx="485279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6C44A9-5E05-4A36-9726-AC2563034171}">
      <dsp:nvSpPr>
        <dsp:cNvPr id="0" name=""/>
        <dsp:cNvSpPr/>
      </dsp:nvSpPr>
      <dsp:spPr>
        <a:xfrm>
          <a:off x="0" y="1758452"/>
          <a:ext cx="4852790" cy="1758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latin typeface="Segoe UI" panose="020B0502040204020203" pitchFamily="34" charset="0"/>
              <a:cs typeface="Segoe UI" panose="020B0502040204020203" pitchFamily="34" charset="0"/>
            </a:rPr>
            <a:t>Option #2: Transformers.</a:t>
          </a:r>
        </a:p>
      </dsp:txBody>
      <dsp:txXfrm>
        <a:off x="0" y="1758452"/>
        <a:ext cx="4852790" cy="175845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9ED8A-8A0F-4DC9-AFCD-3138D6C29533}" type="datetimeFigureOut">
              <a:rPr lang="en-US" smtClean="0"/>
              <a:t>3/22/2025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E1BD1-2891-445E-9B84-BB5805DD4297}" type="slidenum">
              <a:rPr lang="en-US" smtClean="0"/>
              <a:t>‹#›</a:t>
            </a:fld>
            <a:endParaRPr lang="en-US"/>
          </a:p>
        </p:txBody>
      </p:sp>
    </p:spTree>
    <p:extLst>
      <p:ext uri="{BB962C8B-B14F-4D97-AF65-F5344CB8AC3E}">
        <p14:creationId xmlns:p14="http://schemas.microsoft.com/office/powerpoint/2010/main" val="2570643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uractiv.com/section/artificial-intelligence/news/europes-landmark-ai-act-passes-parliament-vote/?utm_source=chatgpt.com"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axbom.com/eu-ai-act-timeline/?utm_source=chatgpt.c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7E9EA"/>
                </a:solidFill>
                <a:effectLst/>
                <a:latin typeface="TwitterChirp"/>
              </a:rPr>
              <a:t>That is like comparing General use computers with special use computers. The AI generation is a highly specialized perspective whereas the 50 </a:t>
            </a:r>
            <a:r>
              <a:rPr lang="en-US" b="0" i="0" dirty="0" err="1">
                <a:solidFill>
                  <a:srgbClr val="E7E9EA"/>
                </a:solidFill>
                <a:effectLst/>
                <a:latin typeface="TwitterChirp"/>
              </a:rPr>
              <a:t>phds</a:t>
            </a:r>
            <a:r>
              <a:rPr lang="en-US" b="0" i="0" dirty="0">
                <a:solidFill>
                  <a:srgbClr val="E7E9EA"/>
                </a:solidFill>
                <a:effectLst/>
                <a:latin typeface="TwitterChirp"/>
              </a:rPr>
              <a:t> have a general solution that you could rotate and transform without any issue. Apples to oranges.</a:t>
            </a:r>
          </a:p>
          <a:p>
            <a:endParaRPr lang="en-US" b="0" i="0" dirty="0">
              <a:solidFill>
                <a:srgbClr val="E7E9EA"/>
              </a:solidFill>
              <a:effectLst/>
              <a:latin typeface="TwitterChirp"/>
            </a:endParaRPr>
          </a:p>
          <a:p>
            <a:r>
              <a:rPr lang="en-US" b="0" i="0" dirty="0">
                <a:solidFill>
                  <a:srgbClr val="E7E9EA"/>
                </a:solidFill>
                <a:effectLst/>
                <a:latin typeface="TwitterChirp"/>
              </a:rPr>
              <a:t>OK, then it should be able to rotate the camera 90 degrees and we should see exactly the same scene from the new angle, right?</a:t>
            </a:r>
            <a:endParaRPr lang="en-US" dirty="0"/>
          </a:p>
        </p:txBody>
      </p:sp>
      <p:sp>
        <p:nvSpPr>
          <p:cNvPr id="4" name="Slide Number Placeholder 3"/>
          <p:cNvSpPr>
            <a:spLocks noGrp="1"/>
          </p:cNvSpPr>
          <p:nvPr>
            <p:ph type="sldNum" sz="quarter" idx="5"/>
          </p:nvPr>
        </p:nvSpPr>
        <p:spPr/>
        <p:txBody>
          <a:bodyPr/>
          <a:lstStyle/>
          <a:p>
            <a:fld id="{36DE1BD1-2891-445E-9B84-BB5805DD4297}" type="slidenum">
              <a:rPr lang="en-US" smtClean="0"/>
              <a:t>1</a:t>
            </a:fld>
            <a:endParaRPr lang="en-US"/>
          </a:p>
        </p:txBody>
      </p:sp>
    </p:spTree>
    <p:extLst>
      <p:ext uri="{BB962C8B-B14F-4D97-AF65-F5344CB8AC3E}">
        <p14:creationId xmlns:p14="http://schemas.microsoft.com/office/powerpoint/2010/main" val="2173396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5" name="Google Shape;87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1" name="Google Shape;891;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9" name="Google Shape;90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https://huggingface.co/spaces/</a:t>
            </a:r>
            <a:r>
              <a:rPr lang="en-US" dirty="0">
                <a:solidFill>
                  <a:schemeClr val="bg1">
                    <a:lumMod val="75000"/>
                  </a:schemeClr>
                </a:solidFill>
              </a:rPr>
              <a:t>HuggingFaceFW</a:t>
            </a:r>
            <a:r>
              <a:rPr lang="en-US" dirty="0"/>
              <a:t>/blogpost-fineweb-v1</a:t>
            </a:r>
          </a:p>
        </p:txBody>
      </p:sp>
      <p:sp>
        <p:nvSpPr>
          <p:cNvPr id="4" name="Slide Number Placeholder 3"/>
          <p:cNvSpPr>
            <a:spLocks noGrp="1"/>
          </p:cNvSpPr>
          <p:nvPr>
            <p:ph type="sldNum" sz="quarter" idx="5"/>
          </p:nvPr>
        </p:nvSpPr>
        <p:spPr/>
        <p:txBody>
          <a:bodyPr/>
          <a:lstStyle/>
          <a:p>
            <a:fld id="{36DE1BD1-2891-445E-9B84-BB5805DD4297}" type="slidenum">
              <a:rPr lang="en-US" smtClean="0"/>
              <a:t>20</a:t>
            </a:fld>
            <a:endParaRPr lang="en-US"/>
          </a:p>
        </p:txBody>
      </p:sp>
    </p:spTree>
    <p:extLst>
      <p:ext uri="{BB962C8B-B14F-4D97-AF65-F5344CB8AC3E}">
        <p14:creationId xmlns:p14="http://schemas.microsoft.com/office/powerpoint/2010/main" val="757814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C5186-0335-D9EB-4409-48F97C5DA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6EDD0-913C-0FD4-52F8-889C438C5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C6987-0252-6B1E-C7F9-CC4B2A695238}"/>
              </a:ext>
            </a:extLst>
          </p:cNvPr>
          <p:cNvSpPr>
            <a:spLocks noGrp="1"/>
          </p:cNvSpPr>
          <p:nvPr>
            <p:ph type="body" idx="1"/>
          </p:nvPr>
        </p:nvSpPr>
        <p:spPr/>
        <p:txBody>
          <a:bodyPr/>
          <a:lstStyle/>
          <a:p>
            <a:r>
              <a:rPr lang="en-US" dirty="0"/>
              <a:t>https://huggingface.co/spaces/</a:t>
            </a:r>
            <a:r>
              <a:rPr lang="en-US" dirty="0">
                <a:solidFill>
                  <a:schemeClr val="bg1">
                    <a:lumMod val="75000"/>
                  </a:schemeClr>
                </a:solidFill>
              </a:rPr>
              <a:t>HuggingFaceFW</a:t>
            </a:r>
            <a:r>
              <a:rPr lang="en-US" dirty="0"/>
              <a:t>/blogpost-fineweb-v1</a:t>
            </a:r>
          </a:p>
        </p:txBody>
      </p:sp>
      <p:sp>
        <p:nvSpPr>
          <p:cNvPr id="4" name="Slide Number Placeholder 3">
            <a:extLst>
              <a:ext uri="{FF2B5EF4-FFF2-40B4-BE49-F238E27FC236}">
                <a16:creationId xmlns:a16="http://schemas.microsoft.com/office/drawing/2014/main" id="{7FEE296A-4379-447E-B32A-64C0C7461B40}"/>
              </a:ext>
            </a:extLst>
          </p:cNvPr>
          <p:cNvSpPr>
            <a:spLocks noGrp="1"/>
          </p:cNvSpPr>
          <p:nvPr>
            <p:ph type="sldNum" sz="quarter" idx="5"/>
          </p:nvPr>
        </p:nvSpPr>
        <p:spPr/>
        <p:txBody>
          <a:bodyPr/>
          <a:lstStyle/>
          <a:p>
            <a:fld id="{36DE1BD1-2891-445E-9B84-BB5805DD4297}" type="slidenum">
              <a:rPr lang="en-US" smtClean="0"/>
              <a:t>21</a:t>
            </a:fld>
            <a:endParaRPr lang="en-US"/>
          </a:p>
        </p:txBody>
      </p:sp>
    </p:spTree>
    <p:extLst>
      <p:ext uri="{BB962C8B-B14F-4D97-AF65-F5344CB8AC3E}">
        <p14:creationId xmlns:p14="http://schemas.microsoft.com/office/powerpoint/2010/main" val="1698003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F62D7-FBCA-D6A2-215A-388D3328B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34B60-34B3-3F45-183F-2B6A09F8B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ACAB9-9C71-4518-0EB7-7CDE95BE87A3}"/>
              </a:ext>
            </a:extLst>
          </p:cNvPr>
          <p:cNvSpPr>
            <a:spLocks noGrp="1"/>
          </p:cNvSpPr>
          <p:nvPr>
            <p:ph type="body" idx="1"/>
          </p:nvPr>
        </p:nvSpPr>
        <p:spPr/>
        <p:txBody>
          <a:bodyPr/>
          <a:lstStyle/>
          <a:p>
            <a:r>
              <a:rPr lang="el-GR" dirty="0"/>
              <a:t>Μιλάμε με τον </a:t>
            </a:r>
            <a:r>
              <a:rPr lang="en-US" dirty="0"/>
              <a:t>average labeler </a:t>
            </a:r>
            <a:r>
              <a:rPr lang="el-GR" dirty="0"/>
              <a:t>που έχει ταυτόχρονα όλη τη γνώση του </a:t>
            </a:r>
            <a:r>
              <a:rPr lang="el-GR" dirty="0" err="1"/>
              <a:t>ιντερνετ</a:t>
            </a:r>
            <a:endParaRPr lang="en-US" dirty="0"/>
          </a:p>
        </p:txBody>
      </p:sp>
      <p:sp>
        <p:nvSpPr>
          <p:cNvPr id="4" name="Slide Number Placeholder 3">
            <a:extLst>
              <a:ext uri="{FF2B5EF4-FFF2-40B4-BE49-F238E27FC236}">
                <a16:creationId xmlns:a16="http://schemas.microsoft.com/office/drawing/2014/main" id="{FB1375F0-0078-2123-682A-2EBF6E4F59D5}"/>
              </a:ext>
            </a:extLst>
          </p:cNvPr>
          <p:cNvSpPr>
            <a:spLocks noGrp="1"/>
          </p:cNvSpPr>
          <p:nvPr>
            <p:ph type="sldNum" sz="quarter" idx="5"/>
          </p:nvPr>
        </p:nvSpPr>
        <p:spPr/>
        <p:txBody>
          <a:bodyPr/>
          <a:lstStyle/>
          <a:p>
            <a:fld id="{36DE1BD1-2891-445E-9B84-BB5805DD4297}" type="slidenum">
              <a:rPr lang="en-US" smtClean="0"/>
              <a:t>22</a:t>
            </a:fld>
            <a:endParaRPr lang="en-US"/>
          </a:p>
        </p:txBody>
      </p:sp>
    </p:spTree>
    <p:extLst>
      <p:ext uri="{BB962C8B-B14F-4D97-AF65-F5344CB8AC3E}">
        <p14:creationId xmlns:p14="http://schemas.microsoft.com/office/powerpoint/2010/main" val="1325402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Fake references</a:t>
            </a:r>
          </a:p>
          <a:p>
            <a:r>
              <a:rPr lang="en-US" dirty="0"/>
              <a:t>Fake people</a:t>
            </a:r>
            <a:endParaRPr lang="el-GR" dirty="0"/>
          </a:p>
          <a:p>
            <a:endParaRPr lang="el-GR" dirty="0"/>
          </a:p>
          <a:p>
            <a:pPr lvl="1"/>
            <a:r>
              <a:rPr lang="en-US" dirty="0" err="1"/>
              <a:t>Eg</a:t>
            </a:r>
            <a:r>
              <a:rPr lang="en-US" dirty="0"/>
              <a:t> references, people bios</a:t>
            </a:r>
          </a:p>
          <a:p>
            <a:pPr lvl="1"/>
            <a:r>
              <a:rPr lang="en-US" dirty="0"/>
              <a:t>Probe the model for confidence and add “I don’t know” examples</a:t>
            </a:r>
          </a:p>
          <a:p>
            <a:pPr lvl="1"/>
            <a:r>
              <a:rPr lang="en-US" dirty="0"/>
              <a:t>Add tools</a:t>
            </a:r>
          </a:p>
          <a:p>
            <a:pPr lvl="2"/>
            <a:r>
              <a:rPr lang="en-US" dirty="0"/>
              <a:t>Web search (pause inference, </a:t>
            </a:r>
            <a:r>
              <a:rPr lang="en-US" dirty="0" err="1"/>
              <a:t>bing</a:t>
            </a:r>
            <a:r>
              <a:rPr lang="en-US" dirty="0"/>
              <a:t>/google, summarize)</a:t>
            </a:r>
          </a:p>
          <a:p>
            <a:endParaRPr lang="en-US" dirty="0"/>
          </a:p>
        </p:txBody>
      </p:sp>
      <p:sp>
        <p:nvSpPr>
          <p:cNvPr id="4" name="Slide Number Placeholder 3"/>
          <p:cNvSpPr>
            <a:spLocks noGrp="1"/>
          </p:cNvSpPr>
          <p:nvPr>
            <p:ph type="sldNum" sz="quarter" idx="5"/>
          </p:nvPr>
        </p:nvSpPr>
        <p:spPr/>
        <p:txBody>
          <a:bodyPr/>
          <a:lstStyle/>
          <a:p>
            <a:fld id="{36DE1BD1-2891-445E-9B84-BB5805DD4297}" type="slidenum">
              <a:rPr lang="en-US" smtClean="0"/>
              <a:t>23</a:t>
            </a:fld>
            <a:endParaRPr lang="en-US"/>
          </a:p>
        </p:txBody>
      </p:sp>
    </p:spTree>
    <p:extLst>
      <p:ext uri="{BB962C8B-B14F-4D97-AF65-F5344CB8AC3E}">
        <p14:creationId xmlns:p14="http://schemas.microsoft.com/office/powerpoint/2010/main" val="3526691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9AEDF-8EA1-AB2A-9B8B-E2A6E584E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E1976D-F8F7-9432-2206-B66AD4D42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C8E79-E377-389E-18D6-31970FB97CBD}"/>
              </a:ext>
            </a:extLst>
          </p:cNvPr>
          <p:cNvSpPr>
            <a:spLocks noGrp="1"/>
          </p:cNvSpPr>
          <p:nvPr>
            <p:ph type="body" idx="1"/>
          </p:nvPr>
        </p:nvSpPr>
        <p:spPr/>
        <p:txBody>
          <a:bodyPr/>
          <a:lstStyle/>
          <a:p>
            <a:r>
              <a:rPr lang="en-US" dirty="0"/>
              <a:t>Dots example</a:t>
            </a:r>
          </a:p>
        </p:txBody>
      </p:sp>
      <p:sp>
        <p:nvSpPr>
          <p:cNvPr id="4" name="Slide Number Placeholder 3">
            <a:extLst>
              <a:ext uri="{FF2B5EF4-FFF2-40B4-BE49-F238E27FC236}">
                <a16:creationId xmlns:a16="http://schemas.microsoft.com/office/drawing/2014/main" id="{CEABFD9E-9CB5-875A-5BFF-E8495BFA05B1}"/>
              </a:ext>
            </a:extLst>
          </p:cNvPr>
          <p:cNvSpPr>
            <a:spLocks noGrp="1"/>
          </p:cNvSpPr>
          <p:nvPr>
            <p:ph type="sldNum" sz="quarter" idx="5"/>
          </p:nvPr>
        </p:nvSpPr>
        <p:spPr/>
        <p:txBody>
          <a:bodyPr/>
          <a:lstStyle/>
          <a:p>
            <a:fld id="{36DE1BD1-2891-445E-9B84-BB5805DD4297}" type="slidenum">
              <a:rPr lang="en-US" smtClean="0"/>
              <a:t>24</a:t>
            </a:fld>
            <a:endParaRPr lang="en-US"/>
          </a:p>
        </p:txBody>
      </p:sp>
    </p:spTree>
    <p:extLst>
      <p:ext uri="{BB962C8B-B14F-4D97-AF65-F5344CB8AC3E}">
        <p14:creationId xmlns:p14="http://schemas.microsoft.com/office/powerpoint/2010/main" val="1185567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Dots example</a:t>
            </a:r>
          </a:p>
        </p:txBody>
      </p:sp>
      <p:sp>
        <p:nvSpPr>
          <p:cNvPr id="4" name="Slide Number Placeholder 3"/>
          <p:cNvSpPr>
            <a:spLocks noGrp="1"/>
          </p:cNvSpPr>
          <p:nvPr>
            <p:ph type="sldNum" sz="quarter" idx="5"/>
          </p:nvPr>
        </p:nvSpPr>
        <p:spPr/>
        <p:txBody>
          <a:bodyPr/>
          <a:lstStyle/>
          <a:p>
            <a:fld id="{36DE1BD1-2891-445E-9B84-BB5805DD4297}" type="slidenum">
              <a:rPr lang="en-US" smtClean="0"/>
              <a:t>25</a:t>
            </a:fld>
            <a:endParaRPr lang="en-US"/>
          </a:p>
        </p:txBody>
      </p:sp>
    </p:spTree>
    <p:extLst>
      <p:ext uri="{BB962C8B-B14F-4D97-AF65-F5344CB8AC3E}">
        <p14:creationId xmlns:p14="http://schemas.microsoft.com/office/powerpoint/2010/main" val="36434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44C7C-5E45-19C6-BE4E-3AD06FE50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D9C65-24C4-BFB6-4235-2BC8AAB6B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B76AA-FC60-5441-D179-F50AF8ED8231}"/>
              </a:ext>
            </a:extLst>
          </p:cNvPr>
          <p:cNvSpPr>
            <a:spLocks noGrp="1"/>
          </p:cNvSpPr>
          <p:nvPr>
            <p:ph type="body" idx="1"/>
          </p:nvPr>
        </p:nvSpPr>
        <p:spPr/>
        <p:txBody>
          <a:bodyPr/>
          <a:lstStyle/>
          <a:p>
            <a:r>
              <a:rPr lang="en-US" dirty="0"/>
              <a:t>Dots example</a:t>
            </a:r>
          </a:p>
        </p:txBody>
      </p:sp>
      <p:sp>
        <p:nvSpPr>
          <p:cNvPr id="4" name="Slide Number Placeholder 3">
            <a:extLst>
              <a:ext uri="{FF2B5EF4-FFF2-40B4-BE49-F238E27FC236}">
                <a16:creationId xmlns:a16="http://schemas.microsoft.com/office/drawing/2014/main" id="{CA8BB6AA-6A45-5A26-87C5-D71C203AEEC2}"/>
              </a:ext>
            </a:extLst>
          </p:cNvPr>
          <p:cNvSpPr>
            <a:spLocks noGrp="1"/>
          </p:cNvSpPr>
          <p:nvPr>
            <p:ph type="sldNum" sz="quarter" idx="5"/>
          </p:nvPr>
        </p:nvSpPr>
        <p:spPr/>
        <p:txBody>
          <a:bodyPr/>
          <a:lstStyle/>
          <a:p>
            <a:fld id="{36DE1BD1-2891-445E-9B84-BB5805DD4297}" type="slidenum">
              <a:rPr lang="en-US" smtClean="0"/>
              <a:t>26</a:t>
            </a:fld>
            <a:endParaRPr lang="en-US"/>
          </a:p>
        </p:txBody>
      </p:sp>
    </p:spTree>
    <p:extLst>
      <p:ext uri="{BB962C8B-B14F-4D97-AF65-F5344CB8AC3E}">
        <p14:creationId xmlns:p14="http://schemas.microsoft.com/office/powerpoint/2010/main" val="3595532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7E9EA"/>
                </a:solidFill>
                <a:effectLst/>
                <a:latin typeface="TwitterChirp"/>
              </a:rPr>
              <a:t>That is like comparing General use computers with special use computers. The AI generation is a highly specialized perspective whereas the 50 </a:t>
            </a:r>
            <a:r>
              <a:rPr lang="en-US" b="0" i="0" dirty="0" err="1">
                <a:solidFill>
                  <a:srgbClr val="E7E9EA"/>
                </a:solidFill>
                <a:effectLst/>
                <a:latin typeface="TwitterChirp"/>
              </a:rPr>
              <a:t>phds</a:t>
            </a:r>
            <a:r>
              <a:rPr lang="en-US" b="0" i="0" dirty="0">
                <a:solidFill>
                  <a:srgbClr val="E7E9EA"/>
                </a:solidFill>
                <a:effectLst/>
                <a:latin typeface="TwitterChirp"/>
              </a:rPr>
              <a:t> have a general solution that you could rotate and transform without any issue. Apples to oranges.</a:t>
            </a:r>
          </a:p>
          <a:p>
            <a:endParaRPr lang="en-US" b="0" i="0" dirty="0">
              <a:solidFill>
                <a:srgbClr val="E7E9EA"/>
              </a:solidFill>
              <a:effectLst/>
              <a:latin typeface="TwitterChirp"/>
            </a:endParaRPr>
          </a:p>
          <a:p>
            <a:r>
              <a:rPr lang="en-US" b="0" i="0" dirty="0">
                <a:solidFill>
                  <a:srgbClr val="E7E9EA"/>
                </a:solidFill>
                <a:effectLst/>
                <a:latin typeface="TwitterChirp"/>
              </a:rPr>
              <a:t>OK, then it should be able to rotate the camera 90 degrees and we should see exactly the same scene from the new angle, right?</a:t>
            </a:r>
            <a:endParaRPr lang="en-US" dirty="0"/>
          </a:p>
        </p:txBody>
      </p:sp>
      <p:sp>
        <p:nvSpPr>
          <p:cNvPr id="4" name="Slide Number Placeholder 3"/>
          <p:cNvSpPr>
            <a:spLocks noGrp="1"/>
          </p:cNvSpPr>
          <p:nvPr>
            <p:ph type="sldNum" sz="quarter" idx="5"/>
          </p:nvPr>
        </p:nvSpPr>
        <p:spPr/>
        <p:txBody>
          <a:bodyPr/>
          <a:lstStyle/>
          <a:p>
            <a:fld id="{36DE1BD1-2891-445E-9B84-BB5805DD4297}" type="slidenum">
              <a:rPr lang="en-US" smtClean="0"/>
              <a:t>2</a:t>
            </a:fld>
            <a:endParaRPr lang="en-US"/>
          </a:p>
        </p:txBody>
      </p:sp>
    </p:spTree>
    <p:extLst>
      <p:ext uri="{BB962C8B-B14F-4D97-AF65-F5344CB8AC3E}">
        <p14:creationId xmlns:p14="http://schemas.microsoft.com/office/powerpoint/2010/main" val="3960598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4814E-723C-5039-7C3D-5141F7760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1E68C-D2FA-0653-B888-F21628FD0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62B33-7ACA-52F9-405C-9B51EA3C5F3E}"/>
              </a:ext>
            </a:extLst>
          </p:cNvPr>
          <p:cNvSpPr>
            <a:spLocks noGrp="1"/>
          </p:cNvSpPr>
          <p:nvPr>
            <p:ph type="body" idx="1"/>
          </p:nvPr>
        </p:nvSpPr>
        <p:spPr/>
        <p:txBody>
          <a:bodyPr/>
          <a:lstStyle/>
          <a:p>
            <a:r>
              <a:rPr lang="en-US" dirty="0"/>
              <a:t>Dots example</a:t>
            </a:r>
          </a:p>
        </p:txBody>
      </p:sp>
      <p:sp>
        <p:nvSpPr>
          <p:cNvPr id="4" name="Slide Number Placeholder 3">
            <a:extLst>
              <a:ext uri="{FF2B5EF4-FFF2-40B4-BE49-F238E27FC236}">
                <a16:creationId xmlns:a16="http://schemas.microsoft.com/office/drawing/2014/main" id="{D9A1DF1D-B97A-F3E1-8D4B-AA3F0F56458C}"/>
              </a:ext>
            </a:extLst>
          </p:cNvPr>
          <p:cNvSpPr>
            <a:spLocks noGrp="1"/>
          </p:cNvSpPr>
          <p:nvPr>
            <p:ph type="sldNum" sz="quarter" idx="5"/>
          </p:nvPr>
        </p:nvSpPr>
        <p:spPr/>
        <p:txBody>
          <a:bodyPr/>
          <a:lstStyle/>
          <a:p>
            <a:fld id="{36DE1BD1-2891-445E-9B84-BB5805DD4297}" type="slidenum">
              <a:rPr lang="en-US" smtClean="0"/>
              <a:t>27</a:t>
            </a:fld>
            <a:endParaRPr lang="en-US"/>
          </a:p>
        </p:txBody>
      </p:sp>
    </p:spTree>
    <p:extLst>
      <p:ext uri="{BB962C8B-B14F-4D97-AF65-F5344CB8AC3E}">
        <p14:creationId xmlns:p14="http://schemas.microsoft.com/office/powerpoint/2010/main" val="1997877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Descartes, however, might argue that even if an AI mimics thought, it doesn’t </a:t>
            </a:r>
            <a:r>
              <a:rPr lang="en-US" i="1" dirty="0"/>
              <a:t>know</a:t>
            </a:r>
            <a:r>
              <a:rPr lang="en-US" dirty="0"/>
              <a:t> it’s thinking—therefore, it lacks true existence in a conscious sense.</a:t>
            </a:r>
          </a:p>
          <a:p>
            <a:endParaRPr lang="en-US" dirty="0"/>
          </a:p>
          <a:p>
            <a:r>
              <a:rPr lang="en-US" dirty="0"/>
              <a:t>If AGI ever claims </a:t>
            </a:r>
            <a:r>
              <a:rPr lang="en-US" i="1" dirty="0"/>
              <a:t>"Cogito, ergo sum"</a:t>
            </a:r>
            <a:r>
              <a:rPr lang="en-US" dirty="0"/>
              <a:t>, does that mean it has an immaterial "mind"?</a:t>
            </a:r>
          </a:p>
        </p:txBody>
      </p:sp>
      <p:sp>
        <p:nvSpPr>
          <p:cNvPr id="4" name="Slide Number Placeholder 3"/>
          <p:cNvSpPr>
            <a:spLocks noGrp="1"/>
          </p:cNvSpPr>
          <p:nvPr>
            <p:ph type="sldNum" sz="quarter" idx="5"/>
          </p:nvPr>
        </p:nvSpPr>
        <p:spPr/>
        <p:txBody>
          <a:bodyPr/>
          <a:lstStyle/>
          <a:p>
            <a:fld id="{36DE1BD1-2891-445E-9B84-BB5805DD4297}" type="slidenum">
              <a:rPr lang="en-US" smtClean="0"/>
              <a:t>28</a:t>
            </a:fld>
            <a:endParaRPr lang="en-US"/>
          </a:p>
        </p:txBody>
      </p:sp>
    </p:spTree>
    <p:extLst>
      <p:ext uri="{BB962C8B-B14F-4D97-AF65-F5344CB8AC3E}">
        <p14:creationId xmlns:p14="http://schemas.microsoft.com/office/powerpoint/2010/main" val="4167577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Vanderbilt 2003-2007 BS Math &amp; Physics</a:t>
            </a:r>
          </a:p>
          <a:p>
            <a:r>
              <a:rPr lang="en-US" dirty="0"/>
              <a:t>Cambridge 2007 – 2008 </a:t>
            </a:r>
            <a:r>
              <a:rPr lang="en-US" dirty="0" err="1"/>
              <a:t>Mphil</a:t>
            </a:r>
            <a:r>
              <a:rPr lang="en-US" dirty="0"/>
              <a:t> Condensed Matter Physics</a:t>
            </a:r>
          </a:p>
          <a:p>
            <a:r>
              <a:rPr lang="en-US" dirty="0" err="1"/>
              <a:t>Uchicago</a:t>
            </a:r>
            <a:r>
              <a:rPr lang="en-US" dirty="0"/>
              <a:t> 2011-2017 MS - PhD – </a:t>
            </a:r>
            <a:r>
              <a:rPr lang="en-US" dirty="0" err="1"/>
              <a:t>PostDoc</a:t>
            </a:r>
            <a:r>
              <a:rPr lang="en-US" dirty="0"/>
              <a:t> Theoretical Chemistry</a:t>
            </a:r>
          </a:p>
          <a:p>
            <a:r>
              <a:rPr lang="en-US" dirty="0"/>
              <a:t>2018: DeepMind </a:t>
            </a:r>
          </a:p>
        </p:txBody>
      </p:sp>
      <p:sp>
        <p:nvSpPr>
          <p:cNvPr id="4" name="Slide Number Placeholder 3"/>
          <p:cNvSpPr>
            <a:spLocks noGrp="1"/>
          </p:cNvSpPr>
          <p:nvPr>
            <p:ph type="sldNum" sz="quarter" idx="5"/>
          </p:nvPr>
        </p:nvSpPr>
        <p:spPr/>
        <p:txBody>
          <a:bodyPr/>
          <a:lstStyle/>
          <a:p>
            <a:fld id="{36DE1BD1-2891-445E-9B84-BB5805DD4297}" type="slidenum">
              <a:rPr lang="en-US" smtClean="0"/>
              <a:t>30</a:t>
            </a:fld>
            <a:endParaRPr lang="en-US"/>
          </a:p>
        </p:txBody>
      </p:sp>
    </p:spTree>
    <p:extLst>
      <p:ext uri="{BB962C8B-B14F-4D97-AF65-F5344CB8AC3E}">
        <p14:creationId xmlns:p14="http://schemas.microsoft.com/office/powerpoint/2010/main" val="3679399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 European Parliament voted to approve the EU Artificial Intelligence Act on </a:t>
            </a:r>
            <a:r>
              <a:rPr lang="en-US" b="1" dirty="0"/>
              <a:t>March 13, 2024</a:t>
            </a:r>
            <a:r>
              <a:rPr lang="en-US" dirty="0"/>
              <a:t>, with 523 votes in favor, 46 against, and 49 abstentions. </a:t>
            </a:r>
            <a:r>
              <a:rPr lang="en-US" dirty="0" err="1">
                <a:hlinkClick r:id="rId3"/>
              </a:rPr>
              <a:t>Euractiv</a:t>
            </a:r>
            <a:endParaRPr lang="en-US" dirty="0"/>
          </a:p>
          <a:p>
            <a:pPr>
              <a:buNone/>
            </a:pPr>
            <a:r>
              <a:rPr lang="en-US" dirty="0"/>
              <a:t>Following this approval, the Act underwent final linguistic checks and was published in the Official Journal of the European Union on </a:t>
            </a:r>
            <a:r>
              <a:rPr lang="en-US" b="1" dirty="0"/>
              <a:t>July 12, 2024</a:t>
            </a:r>
            <a:r>
              <a:rPr lang="en-US" dirty="0"/>
              <a:t>. It came into force </a:t>
            </a:r>
            <a:r>
              <a:rPr lang="en-US" b="1" dirty="0"/>
              <a:t>20 days later</a:t>
            </a:r>
            <a:r>
              <a:rPr lang="en-US" dirty="0"/>
              <a:t>, on </a:t>
            </a:r>
            <a:r>
              <a:rPr lang="en-US" b="1" dirty="0"/>
              <a:t>August 1, 2024</a:t>
            </a:r>
            <a:r>
              <a:rPr lang="en-US" dirty="0"/>
              <a:t>. </a:t>
            </a:r>
            <a:r>
              <a:rPr lang="en-US" dirty="0">
                <a:hlinkClick r:id="rId4"/>
              </a:rPr>
              <a:t>Axbom</a:t>
            </a:r>
            <a:endParaRPr lang="en-US" dirty="0"/>
          </a:p>
          <a:p>
            <a:pPr>
              <a:buNone/>
            </a:pPr>
            <a:r>
              <a:rPr lang="en-US" dirty="0"/>
              <a:t>The Act's provisions will be implemented in phases:</a:t>
            </a:r>
          </a:p>
          <a:p>
            <a:pPr>
              <a:buFont typeface="Arial" panose="020B0604020202020204" pitchFamily="34" charset="0"/>
              <a:buChar char="•"/>
            </a:pPr>
            <a:r>
              <a:rPr lang="en-US" b="1" dirty="0"/>
              <a:t>February 2, 2025</a:t>
            </a:r>
            <a:r>
              <a:rPr lang="en-US" dirty="0"/>
              <a:t>: Prohibited AI systems must comply.</a:t>
            </a:r>
          </a:p>
          <a:p>
            <a:pPr>
              <a:buFont typeface="Arial" panose="020B0604020202020204" pitchFamily="34" charset="0"/>
              <a:buChar char="•"/>
            </a:pPr>
            <a:r>
              <a:rPr lang="en-US" b="1" dirty="0"/>
              <a:t>August 2, 2025</a:t>
            </a:r>
            <a:r>
              <a:rPr lang="en-US" dirty="0"/>
              <a:t>: Obligations for general-purpose AI systems become applicable.</a:t>
            </a:r>
          </a:p>
          <a:p>
            <a:pPr>
              <a:buFont typeface="Arial" panose="020B0604020202020204" pitchFamily="34" charset="0"/>
              <a:buChar char="•"/>
            </a:pPr>
            <a:r>
              <a:rPr lang="en-US" b="1" dirty="0"/>
              <a:t>August 2, 2026</a:t>
            </a:r>
            <a:r>
              <a:rPr lang="en-US" dirty="0"/>
              <a:t>: Rules for high-risk AI systems take effect.</a:t>
            </a:r>
          </a:p>
          <a:p>
            <a:pPr>
              <a:buFont typeface="Arial" panose="020B0604020202020204" pitchFamily="34" charset="0"/>
              <a:buChar char="•"/>
            </a:pPr>
            <a:r>
              <a:rPr lang="en-US" b="1" dirty="0"/>
              <a:t>August 2, 2027</a:t>
            </a:r>
            <a:r>
              <a:rPr lang="en-US" dirty="0"/>
              <a:t>: Specific obligations related to certain high-risk systems are enforced.</a:t>
            </a:r>
          </a:p>
          <a:p>
            <a:r>
              <a:rPr lang="en-US" dirty="0"/>
              <a:t>This phased approach provides stakeholders time to adapt to the new regulations.</a:t>
            </a:r>
          </a:p>
          <a:p>
            <a:endParaRPr lang="en-US" dirty="0"/>
          </a:p>
        </p:txBody>
      </p:sp>
      <p:sp>
        <p:nvSpPr>
          <p:cNvPr id="4" name="Slide Number Placeholder 3"/>
          <p:cNvSpPr>
            <a:spLocks noGrp="1"/>
          </p:cNvSpPr>
          <p:nvPr>
            <p:ph type="sldNum" sz="quarter" idx="5"/>
          </p:nvPr>
        </p:nvSpPr>
        <p:spPr/>
        <p:txBody>
          <a:bodyPr/>
          <a:lstStyle/>
          <a:p>
            <a:fld id="{36DE1BD1-2891-445E-9B84-BB5805DD4297}" type="slidenum">
              <a:rPr lang="en-US" smtClean="0"/>
              <a:t>31</a:t>
            </a:fld>
            <a:endParaRPr lang="en-US"/>
          </a:p>
        </p:txBody>
      </p:sp>
    </p:spTree>
    <p:extLst>
      <p:ext uri="{BB962C8B-B14F-4D97-AF65-F5344CB8AC3E}">
        <p14:creationId xmlns:p14="http://schemas.microsoft.com/office/powerpoint/2010/main" val="359541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9E036-32A6-C888-DC87-272216E14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CB061-ECB6-A196-6D37-23D7158C9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75194-0AC1-B8FE-5201-007D708309AE}"/>
              </a:ext>
            </a:extLst>
          </p:cNvPr>
          <p:cNvSpPr>
            <a:spLocks noGrp="1"/>
          </p:cNvSpPr>
          <p:nvPr>
            <p:ph type="body" idx="1"/>
          </p:nvPr>
        </p:nvSpPr>
        <p:spPr/>
        <p:txBody>
          <a:bodyPr/>
          <a:lstStyle/>
          <a:p>
            <a:endParaRPr lang="en-US" dirty="0">
              <a:solidFill>
                <a:schemeClr val="bg1"/>
              </a:solidFill>
            </a:endParaRPr>
          </a:p>
        </p:txBody>
      </p:sp>
      <p:sp>
        <p:nvSpPr>
          <p:cNvPr id="4" name="Slide Number Placeholder 3">
            <a:extLst>
              <a:ext uri="{FF2B5EF4-FFF2-40B4-BE49-F238E27FC236}">
                <a16:creationId xmlns:a16="http://schemas.microsoft.com/office/drawing/2014/main" id="{1118084E-5924-3332-1198-C6D3115B6482}"/>
              </a:ext>
            </a:extLst>
          </p:cNvPr>
          <p:cNvSpPr>
            <a:spLocks noGrp="1"/>
          </p:cNvSpPr>
          <p:nvPr>
            <p:ph type="sldNum" sz="quarter" idx="5"/>
          </p:nvPr>
        </p:nvSpPr>
        <p:spPr/>
        <p:txBody>
          <a:bodyPr/>
          <a:lstStyle/>
          <a:p>
            <a:fld id="{36DE1BD1-2891-445E-9B84-BB5805DD4297}" type="slidenum">
              <a:rPr lang="en-US" smtClean="0"/>
              <a:t>3</a:t>
            </a:fld>
            <a:endParaRPr lang="en-US"/>
          </a:p>
        </p:txBody>
      </p:sp>
    </p:spTree>
    <p:extLst>
      <p:ext uri="{BB962C8B-B14F-4D97-AF65-F5344CB8AC3E}">
        <p14:creationId xmlns:p14="http://schemas.microsoft.com/office/powerpoint/2010/main" val="4045239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A097F-6646-CAA2-B77D-2B42827F2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6AEE0-32B4-2331-B911-51670D37E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73751-6DB6-DF3E-DA57-7C3D9D73F1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BEC980-F8C8-051A-11DE-62DEB067DBC6}"/>
              </a:ext>
            </a:extLst>
          </p:cNvPr>
          <p:cNvSpPr>
            <a:spLocks noGrp="1"/>
          </p:cNvSpPr>
          <p:nvPr>
            <p:ph type="sldNum" sz="quarter" idx="5"/>
          </p:nvPr>
        </p:nvSpPr>
        <p:spPr/>
        <p:txBody>
          <a:bodyPr/>
          <a:lstStyle/>
          <a:p>
            <a:fld id="{36DE1BD1-2891-445E-9B84-BB5805DD4297}" type="slidenum">
              <a:rPr lang="en-US" smtClean="0"/>
              <a:t>4</a:t>
            </a:fld>
            <a:endParaRPr lang="en-US"/>
          </a:p>
        </p:txBody>
      </p:sp>
    </p:spTree>
    <p:extLst>
      <p:ext uri="{BB962C8B-B14F-4D97-AF65-F5344CB8AC3E}">
        <p14:creationId xmlns:p14="http://schemas.microsoft.com/office/powerpoint/2010/main" val="624173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AFD59-F3BE-AC2B-773C-5EA523B81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2CF56-BF63-73BF-7E1A-A963087247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FD4AC-2E7E-A5BE-C9BE-F78BCF7952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77CBC4-9754-0C1D-CB7F-59050266F8FB}"/>
              </a:ext>
            </a:extLst>
          </p:cNvPr>
          <p:cNvSpPr>
            <a:spLocks noGrp="1"/>
          </p:cNvSpPr>
          <p:nvPr>
            <p:ph type="sldNum" sz="quarter" idx="5"/>
          </p:nvPr>
        </p:nvSpPr>
        <p:spPr/>
        <p:txBody>
          <a:bodyPr/>
          <a:lstStyle/>
          <a:p>
            <a:fld id="{36DE1BD1-2891-445E-9B84-BB5805DD4297}" type="slidenum">
              <a:rPr lang="en-US" smtClean="0"/>
              <a:t>5</a:t>
            </a:fld>
            <a:endParaRPr lang="en-US"/>
          </a:p>
        </p:txBody>
      </p:sp>
    </p:spTree>
    <p:extLst>
      <p:ext uri="{BB962C8B-B14F-4D97-AF65-F5344CB8AC3E}">
        <p14:creationId xmlns:p14="http://schemas.microsoft.com/office/powerpoint/2010/main" val="310948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9" name="Google Shape;66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9" name="Google Shape;67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Βαθιά Μάθηση </a:t>
            </a:r>
            <a:r>
              <a:rPr lang="el-GR" dirty="0" err="1"/>
              <a:t>επανέφερε</a:t>
            </a:r>
            <a:r>
              <a:rPr lang="el-GR" dirty="0"/>
              <a:t> τον όρο </a:t>
            </a:r>
            <a:r>
              <a:rPr lang="en-US" dirty="0"/>
              <a:t>AI, </a:t>
            </a:r>
            <a:r>
              <a:rPr lang="el-GR" dirty="0"/>
              <a:t>κυρίως μετά το 2016</a:t>
            </a:r>
            <a:endParaRPr lang="en-US" dirty="0"/>
          </a:p>
        </p:txBody>
      </p:sp>
      <p:sp>
        <p:nvSpPr>
          <p:cNvPr id="4" name="Slide Number Placeholder 3"/>
          <p:cNvSpPr>
            <a:spLocks noGrp="1"/>
          </p:cNvSpPr>
          <p:nvPr>
            <p:ph type="sldNum" sz="quarter" idx="5"/>
          </p:nvPr>
        </p:nvSpPr>
        <p:spPr/>
        <p:txBody>
          <a:bodyPr/>
          <a:lstStyle/>
          <a:p>
            <a:fld id="{36DE1BD1-2891-445E-9B84-BB5805DD4297}" type="slidenum">
              <a:rPr lang="en-US" smtClean="0"/>
              <a:t>9</a:t>
            </a:fld>
            <a:endParaRPr lang="en-US"/>
          </a:p>
        </p:txBody>
      </p:sp>
    </p:spTree>
    <p:extLst>
      <p:ext uri="{BB962C8B-B14F-4D97-AF65-F5344CB8AC3E}">
        <p14:creationId xmlns:p14="http://schemas.microsoft.com/office/powerpoint/2010/main" val="288800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9" name="Google Shape;83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E6B49-7758-7DC9-3ABE-677A4EA551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2D034-BADC-B1A7-7372-7535F5BC81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17BD7-A49C-AB10-32AD-55AA52A374A6}"/>
              </a:ext>
            </a:extLst>
          </p:cNvPr>
          <p:cNvSpPr>
            <a:spLocks noGrp="1"/>
          </p:cNvSpPr>
          <p:nvPr>
            <p:ph type="dt" sz="half" idx="10"/>
          </p:nvPr>
        </p:nvSpPr>
        <p:spPr/>
        <p:txBody>
          <a:bodyPr/>
          <a:lstStyle/>
          <a:p>
            <a:fld id="{5AA4FD5C-6C0D-40A9-9C39-1EC0ACD59BA6}" type="datetimeFigureOut">
              <a:rPr lang="en-US" smtClean="0"/>
              <a:t>3/22/2025</a:t>
            </a:fld>
            <a:endParaRPr lang="en-US"/>
          </a:p>
        </p:txBody>
      </p:sp>
      <p:sp>
        <p:nvSpPr>
          <p:cNvPr id="5" name="Footer Placeholder 4">
            <a:extLst>
              <a:ext uri="{FF2B5EF4-FFF2-40B4-BE49-F238E27FC236}">
                <a16:creationId xmlns:a16="http://schemas.microsoft.com/office/drawing/2014/main" id="{D3AD039A-328C-9500-59C4-5A7B18EE3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41F85-BAAB-3621-01A2-6ABB36A66A76}"/>
              </a:ext>
            </a:extLst>
          </p:cNvPr>
          <p:cNvSpPr>
            <a:spLocks noGrp="1"/>
          </p:cNvSpPr>
          <p:nvPr>
            <p:ph type="sldNum" sz="quarter" idx="12"/>
          </p:nvPr>
        </p:nvSpPr>
        <p:spPr/>
        <p:txBody>
          <a:bodyPr/>
          <a:lstStyle/>
          <a:p>
            <a:fld id="{21BB44EF-6DE4-4D85-9DE7-93FB9EC88A65}" type="slidenum">
              <a:rPr lang="en-US" smtClean="0"/>
              <a:t>‹#›</a:t>
            </a:fld>
            <a:endParaRPr lang="en-US"/>
          </a:p>
        </p:txBody>
      </p:sp>
    </p:spTree>
    <p:extLst>
      <p:ext uri="{BB962C8B-B14F-4D97-AF65-F5344CB8AC3E}">
        <p14:creationId xmlns:p14="http://schemas.microsoft.com/office/powerpoint/2010/main" val="3389818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72E1-D1F5-1A4E-59B1-848DA06F2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451201-7945-6917-85E6-202E8C35A4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9DE5B-D00A-0A03-498F-42BCD4352A21}"/>
              </a:ext>
            </a:extLst>
          </p:cNvPr>
          <p:cNvSpPr>
            <a:spLocks noGrp="1"/>
          </p:cNvSpPr>
          <p:nvPr>
            <p:ph type="dt" sz="half" idx="10"/>
          </p:nvPr>
        </p:nvSpPr>
        <p:spPr/>
        <p:txBody>
          <a:bodyPr/>
          <a:lstStyle/>
          <a:p>
            <a:fld id="{5AA4FD5C-6C0D-40A9-9C39-1EC0ACD59BA6}" type="datetimeFigureOut">
              <a:rPr lang="en-US" smtClean="0"/>
              <a:t>3/22/2025</a:t>
            </a:fld>
            <a:endParaRPr lang="en-US"/>
          </a:p>
        </p:txBody>
      </p:sp>
      <p:sp>
        <p:nvSpPr>
          <p:cNvPr id="5" name="Footer Placeholder 4">
            <a:extLst>
              <a:ext uri="{FF2B5EF4-FFF2-40B4-BE49-F238E27FC236}">
                <a16:creationId xmlns:a16="http://schemas.microsoft.com/office/drawing/2014/main" id="{A75F797D-2346-4155-BA27-3A064FD44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CF1FA-DC32-1EDE-9003-AB663706CDC4}"/>
              </a:ext>
            </a:extLst>
          </p:cNvPr>
          <p:cNvSpPr>
            <a:spLocks noGrp="1"/>
          </p:cNvSpPr>
          <p:nvPr>
            <p:ph type="sldNum" sz="quarter" idx="12"/>
          </p:nvPr>
        </p:nvSpPr>
        <p:spPr/>
        <p:txBody>
          <a:bodyPr/>
          <a:lstStyle/>
          <a:p>
            <a:fld id="{21BB44EF-6DE4-4D85-9DE7-93FB9EC88A65}" type="slidenum">
              <a:rPr lang="en-US" smtClean="0"/>
              <a:t>‹#›</a:t>
            </a:fld>
            <a:endParaRPr lang="en-US"/>
          </a:p>
        </p:txBody>
      </p:sp>
    </p:spTree>
    <p:extLst>
      <p:ext uri="{BB962C8B-B14F-4D97-AF65-F5344CB8AC3E}">
        <p14:creationId xmlns:p14="http://schemas.microsoft.com/office/powerpoint/2010/main" val="2122530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BE732F-B36F-9AA3-16DA-3D3C657EF6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F4EEC1-59BB-D740-C95D-020A4FBD84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C7304-D858-6774-AA85-36D171EE9294}"/>
              </a:ext>
            </a:extLst>
          </p:cNvPr>
          <p:cNvSpPr>
            <a:spLocks noGrp="1"/>
          </p:cNvSpPr>
          <p:nvPr>
            <p:ph type="dt" sz="half" idx="10"/>
          </p:nvPr>
        </p:nvSpPr>
        <p:spPr/>
        <p:txBody>
          <a:bodyPr/>
          <a:lstStyle/>
          <a:p>
            <a:fld id="{5AA4FD5C-6C0D-40A9-9C39-1EC0ACD59BA6}" type="datetimeFigureOut">
              <a:rPr lang="en-US" smtClean="0"/>
              <a:t>3/22/2025</a:t>
            </a:fld>
            <a:endParaRPr lang="en-US"/>
          </a:p>
        </p:txBody>
      </p:sp>
      <p:sp>
        <p:nvSpPr>
          <p:cNvPr id="5" name="Footer Placeholder 4">
            <a:extLst>
              <a:ext uri="{FF2B5EF4-FFF2-40B4-BE49-F238E27FC236}">
                <a16:creationId xmlns:a16="http://schemas.microsoft.com/office/drawing/2014/main" id="{4EE14A94-7EBB-5941-4E51-2E6083EF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4E638-A897-AC0F-C64D-605653A4CBBF}"/>
              </a:ext>
            </a:extLst>
          </p:cNvPr>
          <p:cNvSpPr>
            <a:spLocks noGrp="1"/>
          </p:cNvSpPr>
          <p:nvPr>
            <p:ph type="sldNum" sz="quarter" idx="12"/>
          </p:nvPr>
        </p:nvSpPr>
        <p:spPr/>
        <p:txBody>
          <a:bodyPr/>
          <a:lstStyle/>
          <a:p>
            <a:fld id="{21BB44EF-6DE4-4D85-9DE7-93FB9EC88A65}" type="slidenum">
              <a:rPr lang="en-US" smtClean="0"/>
              <a:t>‹#›</a:t>
            </a:fld>
            <a:endParaRPr lang="en-US"/>
          </a:p>
        </p:txBody>
      </p:sp>
    </p:spTree>
    <p:extLst>
      <p:ext uri="{BB962C8B-B14F-4D97-AF65-F5344CB8AC3E}">
        <p14:creationId xmlns:p14="http://schemas.microsoft.com/office/powerpoint/2010/main" val="4240976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 name="Google Shape;10;p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00000"/>
              </a:lnSpc>
              <a:spcBef>
                <a:spcPts val="0"/>
              </a:spcBef>
              <a:spcAft>
                <a:spcPts val="0"/>
              </a:spcAft>
              <a:buSzPts val="1400"/>
              <a:buChar char="●"/>
              <a:defRPr/>
            </a:lvl1pPr>
            <a:lvl2pPr marL="1219170" lvl="1" indent="-423323" algn="l">
              <a:lnSpc>
                <a:spcPct val="100000"/>
              </a:lnSpc>
              <a:spcBef>
                <a:spcPts val="0"/>
              </a:spcBef>
              <a:spcAft>
                <a:spcPts val="0"/>
              </a:spcAft>
              <a:buSzPts val="1400"/>
              <a:buChar char="○"/>
              <a:defRPr/>
            </a:lvl2pPr>
            <a:lvl3pPr marL="1828754" lvl="2" indent="-423323" algn="l">
              <a:lnSpc>
                <a:spcPct val="100000"/>
              </a:lnSpc>
              <a:spcBef>
                <a:spcPts val="0"/>
              </a:spcBef>
              <a:spcAft>
                <a:spcPts val="0"/>
              </a:spcAft>
              <a:buSzPts val="1400"/>
              <a:buChar char="■"/>
              <a:defRPr/>
            </a:lvl3pPr>
            <a:lvl4pPr marL="2438339" lvl="3" indent="-423323" algn="l">
              <a:lnSpc>
                <a:spcPct val="100000"/>
              </a:lnSpc>
              <a:spcBef>
                <a:spcPts val="0"/>
              </a:spcBef>
              <a:spcAft>
                <a:spcPts val="0"/>
              </a:spcAft>
              <a:buSzPts val="1400"/>
              <a:buChar char="●"/>
              <a:defRPr/>
            </a:lvl4pPr>
            <a:lvl5pPr marL="3047924" lvl="4" indent="-423323" algn="l">
              <a:lnSpc>
                <a:spcPct val="100000"/>
              </a:lnSpc>
              <a:spcBef>
                <a:spcPts val="0"/>
              </a:spcBef>
              <a:spcAft>
                <a:spcPts val="0"/>
              </a:spcAft>
              <a:buSzPts val="1400"/>
              <a:buChar char="○"/>
              <a:defRPr/>
            </a:lvl5pPr>
            <a:lvl6pPr marL="3657509" lvl="5" indent="-423323" algn="l">
              <a:lnSpc>
                <a:spcPct val="100000"/>
              </a:lnSpc>
              <a:spcBef>
                <a:spcPts val="0"/>
              </a:spcBef>
              <a:spcAft>
                <a:spcPts val="0"/>
              </a:spcAft>
              <a:buSzPts val="1400"/>
              <a:buChar char="■"/>
              <a:defRPr/>
            </a:lvl6pPr>
            <a:lvl7pPr marL="4267093" lvl="6" indent="-423323" algn="l">
              <a:lnSpc>
                <a:spcPct val="100000"/>
              </a:lnSpc>
              <a:spcBef>
                <a:spcPts val="0"/>
              </a:spcBef>
              <a:spcAft>
                <a:spcPts val="0"/>
              </a:spcAft>
              <a:buSzPts val="1400"/>
              <a:buChar char="●"/>
              <a:defRPr/>
            </a:lvl7pPr>
            <a:lvl8pPr marL="4876678" lvl="7" indent="-423323" algn="l">
              <a:lnSpc>
                <a:spcPct val="100000"/>
              </a:lnSpc>
              <a:spcBef>
                <a:spcPts val="0"/>
              </a:spcBef>
              <a:spcAft>
                <a:spcPts val="0"/>
              </a:spcAft>
              <a:buSzPts val="1400"/>
              <a:buChar char="○"/>
              <a:defRPr/>
            </a:lvl8pPr>
            <a:lvl9pPr marL="5486263" lvl="8" indent="-423323" algn="l">
              <a:lnSpc>
                <a:spcPct val="100000"/>
              </a:lnSpc>
              <a:spcBef>
                <a:spcPts val="0"/>
              </a:spcBef>
              <a:spcAft>
                <a:spcPts val="0"/>
              </a:spcAft>
              <a:buSzPts val="1400"/>
              <a:buChar char="■"/>
              <a:defRPr/>
            </a:lvl9pPr>
          </a:lstStyle>
          <a:p>
            <a:endParaRPr/>
          </a:p>
        </p:txBody>
      </p:sp>
      <p:sp>
        <p:nvSpPr>
          <p:cNvPr id="11" name="Google Shape;11;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l" smtClean="0"/>
              <a:pPr/>
              <a:t>‹#›</a:t>
            </a:fld>
            <a:endParaRPr lang="el"/>
          </a:p>
        </p:txBody>
      </p:sp>
    </p:spTree>
    <p:extLst>
      <p:ext uri="{BB962C8B-B14F-4D97-AF65-F5344CB8AC3E}">
        <p14:creationId xmlns:p14="http://schemas.microsoft.com/office/powerpoint/2010/main" val="1576752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6432D-CD9F-7B47-E7DB-9C5E29A9A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98EDE0-6D78-F9A0-BEC6-4243631A59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A47BE-AC52-39CC-D6ED-FF2527C85424}"/>
              </a:ext>
            </a:extLst>
          </p:cNvPr>
          <p:cNvSpPr>
            <a:spLocks noGrp="1"/>
          </p:cNvSpPr>
          <p:nvPr>
            <p:ph type="dt" sz="half" idx="10"/>
          </p:nvPr>
        </p:nvSpPr>
        <p:spPr/>
        <p:txBody>
          <a:bodyPr/>
          <a:lstStyle/>
          <a:p>
            <a:fld id="{5AA4FD5C-6C0D-40A9-9C39-1EC0ACD59BA6}" type="datetimeFigureOut">
              <a:rPr lang="en-US" smtClean="0"/>
              <a:t>3/22/2025</a:t>
            </a:fld>
            <a:endParaRPr lang="en-US"/>
          </a:p>
        </p:txBody>
      </p:sp>
      <p:sp>
        <p:nvSpPr>
          <p:cNvPr id="5" name="Footer Placeholder 4">
            <a:extLst>
              <a:ext uri="{FF2B5EF4-FFF2-40B4-BE49-F238E27FC236}">
                <a16:creationId xmlns:a16="http://schemas.microsoft.com/office/drawing/2014/main" id="{138B1884-3DDA-E210-2E70-31320A82CA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E48A8-D947-A5B6-AFA3-32CD69585320}"/>
              </a:ext>
            </a:extLst>
          </p:cNvPr>
          <p:cNvSpPr>
            <a:spLocks noGrp="1"/>
          </p:cNvSpPr>
          <p:nvPr>
            <p:ph type="sldNum" sz="quarter" idx="12"/>
          </p:nvPr>
        </p:nvSpPr>
        <p:spPr/>
        <p:txBody>
          <a:bodyPr/>
          <a:lstStyle/>
          <a:p>
            <a:fld id="{21BB44EF-6DE4-4D85-9DE7-93FB9EC88A65}" type="slidenum">
              <a:rPr lang="en-US" smtClean="0"/>
              <a:t>‹#›</a:t>
            </a:fld>
            <a:endParaRPr lang="en-US"/>
          </a:p>
        </p:txBody>
      </p:sp>
    </p:spTree>
    <p:extLst>
      <p:ext uri="{BB962C8B-B14F-4D97-AF65-F5344CB8AC3E}">
        <p14:creationId xmlns:p14="http://schemas.microsoft.com/office/powerpoint/2010/main" val="32016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DE3DE-AB09-6E84-F3C0-19DACFD755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8E9E43-9050-9B25-6263-85AA317858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D818B-0B84-3883-0F78-6CCCB5FE8FA9}"/>
              </a:ext>
            </a:extLst>
          </p:cNvPr>
          <p:cNvSpPr>
            <a:spLocks noGrp="1"/>
          </p:cNvSpPr>
          <p:nvPr>
            <p:ph type="dt" sz="half" idx="10"/>
          </p:nvPr>
        </p:nvSpPr>
        <p:spPr/>
        <p:txBody>
          <a:bodyPr/>
          <a:lstStyle/>
          <a:p>
            <a:fld id="{5AA4FD5C-6C0D-40A9-9C39-1EC0ACD59BA6}" type="datetimeFigureOut">
              <a:rPr lang="en-US" smtClean="0"/>
              <a:t>3/22/2025</a:t>
            </a:fld>
            <a:endParaRPr lang="en-US"/>
          </a:p>
        </p:txBody>
      </p:sp>
      <p:sp>
        <p:nvSpPr>
          <p:cNvPr id="5" name="Footer Placeholder 4">
            <a:extLst>
              <a:ext uri="{FF2B5EF4-FFF2-40B4-BE49-F238E27FC236}">
                <a16:creationId xmlns:a16="http://schemas.microsoft.com/office/drawing/2014/main" id="{3EF5E734-DDED-50D5-F885-2AD7CB2C4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F1DD9-731C-9D5D-8B0F-2AB35E8B067E}"/>
              </a:ext>
            </a:extLst>
          </p:cNvPr>
          <p:cNvSpPr>
            <a:spLocks noGrp="1"/>
          </p:cNvSpPr>
          <p:nvPr>
            <p:ph type="sldNum" sz="quarter" idx="12"/>
          </p:nvPr>
        </p:nvSpPr>
        <p:spPr/>
        <p:txBody>
          <a:bodyPr/>
          <a:lstStyle/>
          <a:p>
            <a:fld id="{21BB44EF-6DE4-4D85-9DE7-93FB9EC88A65}" type="slidenum">
              <a:rPr lang="en-US" smtClean="0"/>
              <a:t>‹#›</a:t>
            </a:fld>
            <a:endParaRPr lang="en-US"/>
          </a:p>
        </p:txBody>
      </p:sp>
    </p:spTree>
    <p:extLst>
      <p:ext uri="{BB962C8B-B14F-4D97-AF65-F5344CB8AC3E}">
        <p14:creationId xmlns:p14="http://schemas.microsoft.com/office/powerpoint/2010/main" val="4264534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91F2-2DCB-345E-DA49-509187452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22396C-58A3-04ED-4EEB-5DC4B9C20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11978B-60CE-5BF9-5EEC-73DC0296B1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5339AB-8EE5-BF73-1F16-455A39CE0ED1}"/>
              </a:ext>
            </a:extLst>
          </p:cNvPr>
          <p:cNvSpPr>
            <a:spLocks noGrp="1"/>
          </p:cNvSpPr>
          <p:nvPr>
            <p:ph type="dt" sz="half" idx="10"/>
          </p:nvPr>
        </p:nvSpPr>
        <p:spPr/>
        <p:txBody>
          <a:bodyPr/>
          <a:lstStyle/>
          <a:p>
            <a:fld id="{5AA4FD5C-6C0D-40A9-9C39-1EC0ACD59BA6}" type="datetimeFigureOut">
              <a:rPr lang="en-US" smtClean="0"/>
              <a:t>3/22/2025</a:t>
            </a:fld>
            <a:endParaRPr lang="en-US"/>
          </a:p>
        </p:txBody>
      </p:sp>
      <p:sp>
        <p:nvSpPr>
          <p:cNvPr id="6" name="Footer Placeholder 5">
            <a:extLst>
              <a:ext uri="{FF2B5EF4-FFF2-40B4-BE49-F238E27FC236}">
                <a16:creationId xmlns:a16="http://schemas.microsoft.com/office/drawing/2014/main" id="{463BCC8A-2701-7C29-FD38-A27F22B552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FC0A3B-4FDA-076E-3865-BD655D5D8673}"/>
              </a:ext>
            </a:extLst>
          </p:cNvPr>
          <p:cNvSpPr>
            <a:spLocks noGrp="1"/>
          </p:cNvSpPr>
          <p:nvPr>
            <p:ph type="sldNum" sz="quarter" idx="12"/>
          </p:nvPr>
        </p:nvSpPr>
        <p:spPr/>
        <p:txBody>
          <a:bodyPr/>
          <a:lstStyle/>
          <a:p>
            <a:fld id="{21BB44EF-6DE4-4D85-9DE7-93FB9EC88A65}" type="slidenum">
              <a:rPr lang="en-US" smtClean="0"/>
              <a:t>‹#›</a:t>
            </a:fld>
            <a:endParaRPr lang="en-US"/>
          </a:p>
        </p:txBody>
      </p:sp>
    </p:spTree>
    <p:extLst>
      <p:ext uri="{BB962C8B-B14F-4D97-AF65-F5344CB8AC3E}">
        <p14:creationId xmlns:p14="http://schemas.microsoft.com/office/powerpoint/2010/main" val="2141946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E39F-7FE1-DB0E-68EB-11668B4B1E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476BB9-65E3-9C3E-D88F-182878397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657AB1-6DF9-AF8F-8FFA-CD1ECCB73D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0A52E7-CDB0-9D29-9D54-6170697BF5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2DE917-F823-5097-884C-390DA6AFD8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15C0F6-C34F-3DBA-4E4A-CFAD2CDEE8CE}"/>
              </a:ext>
            </a:extLst>
          </p:cNvPr>
          <p:cNvSpPr>
            <a:spLocks noGrp="1"/>
          </p:cNvSpPr>
          <p:nvPr>
            <p:ph type="dt" sz="half" idx="10"/>
          </p:nvPr>
        </p:nvSpPr>
        <p:spPr/>
        <p:txBody>
          <a:bodyPr/>
          <a:lstStyle/>
          <a:p>
            <a:fld id="{5AA4FD5C-6C0D-40A9-9C39-1EC0ACD59BA6}" type="datetimeFigureOut">
              <a:rPr lang="en-US" smtClean="0"/>
              <a:t>3/22/2025</a:t>
            </a:fld>
            <a:endParaRPr lang="en-US"/>
          </a:p>
        </p:txBody>
      </p:sp>
      <p:sp>
        <p:nvSpPr>
          <p:cNvPr id="8" name="Footer Placeholder 7">
            <a:extLst>
              <a:ext uri="{FF2B5EF4-FFF2-40B4-BE49-F238E27FC236}">
                <a16:creationId xmlns:a16="http://schemas.microsoft.com/office/drawing/2014/main" id="{FB60D31E-110F-75E4-A2EB-919D3F70E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ADEF1C-E595-5F30-5B34-3936818C65CC}"/>
              </a:ext>
            </a:extLst>
          </p:cNvPr>
          <p:cNvSpPr>
            <a:spLocks noGrp="1"/>
          </p:cNvSpPr>
          <p:nvPr>
            <p:ph type="sldNum" sz="quarter" idx="12"/>
          </p:nvPr>
        </p:nvSpPr>
        <p:spPr/>
        <p:txBody>
          <a:bodyPr/>
          <a:lstStyle/>
          <a:p>
            <a:fld id="{21BB44EF-6DE4-4D85-9DE7-93FB9EC88A65}" type="slidenum">
              <a:rPr lang="en-US" smtClean="0"/>
              <a:t>‹#›</a:t>
            </a:fld>
            <a:endParaRPr lang="en-US"/>
          </a:p>
        </p:txBody>
      </p:sp>
    </p:spTree>
    <p:extLst>
      <p:ext uri="{BB962C8B-B14F-4D97-AF65-F5344CB8AC3E}">
        <p14:creationId xmlns:p14="http://schemas.microsoft.com/office/powerpoint/2010/main" val="75381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3C254-BEE8-7841-653C-BA67926F40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FB9993-46D3-203E-E174-27D37323A224}"/>
              </a:ext>
            </a:extLst>
          </p:cNvPr>
          <p:cNvSpPr>
            <a:spLocks noGrp="1"/>
          </p:cNvSpPr>
          <p:nvPr>
            <p:ph type="dt" sz="half" idx="10"/>
          </p:nvPr>
        </p:nvSpPr>
        <p:spPr/>
        <p:txBody>
          <a:bodyPr/>
          <a:lstStyle/>
          <a:p>
            <a:fld id="{5AA4FD5C-6C0D-40A9-9C39-1EC0ACD59BA6}" type="datetimeFigureOut">
              <a:rPr lang="en-US" smtClean="0"/>
              <a:t>3/22/2025</a:t>
            </a:fld>
            <a:endParaRPr lang="en-US"/>
          </a:p>
        </p:txBody>
      </p:sp>
      <p:sp>
        <p:nvSpPr>
          <p:cNvPr id="4" name="Footer Placeholder 3">
            <a:extLst>
              <a:ext uri="{FF2B5EF4-FFF2-40B4-BE49-F238E27FC236}">
                <a16:creationId xmlns:a16="http://schemas.microsoft.com/office/drawing/2014/main" id="{6DCEC1E8-918F-4C58-EA2D-134D722606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875E4F-63D7-12EE-625B-CD923D11C557}"/>
              </a:ext>
            </a:extLst>
          </p:cNvPr>
          <p:cNvSpPr>
            <a:spLocks noGrp="1"/>
          </p:cNvSpPr>
          <p:nvPr>
            <p:ph type="sldNum" sz="quarter" idx="12"/>
          </p:nvPr>
        </p:nvSpPr>
        <p:spPr/>
        <p:txBody>
          <a:bodyPr/>
          <a:lstStyle/>
          <a:p>
            <a:fld id="{21BB44EF-6DE4-4D85-9DE7-93FB9EC88A65}" type="slidenum">
              <a:rPr lang="en-US" smtClean="0"/>
              <a:t>‹#›</a:t>
            </a:fld>
            <a:endParaRPr lang="en-US"/>
          </a:p>
        </p:txBody>
      </p:sp>
    </p:spTree>
    <p:extLst>
      <p:ext uri="{BB962C8B-B14F-4D97-AF65-F5344CB8AC3E}">
        <p14:creationId xmlns:p14="http://schemas.microsoft.com/office/powerpoint/2010/main" val="2384883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44BE59-11B9-EA9B-4288-7F091E981EC2}"/>
              </a:ext>
            </a:extLst>
          </p:cNvPr>
          <p:cNvSpPr>
            <a:spLocks noGrp="1"/>
          </p:cNvSpPr>
          <p:nvPr>
            <p:ph type="dt" sz="half" idx="10"/>
          </p:nvPr>
        </p:nvSpPr>
        <p:spPr/>
        <p:txBody>
          <a:bodyPr/>
          <a:lstStyle/>
          <a:p>
            <a:fld id="{5AA4FD5C-6C0D-40A9-9C39-1EC0ACD59BA6}" type="datetimeFigureOut">
              <a:rPr lang="en-US" smtClean="0"/>
              <a:t>3/22/2025</a:t>
            </a:fld>
            <a:endParaRPr lang="en-US"/>
          </a:p>
        </p:txBody>
      </p:sp>
      <p:sp>
        <p:nvSpPr>
          <p:cNvPr id="3" name="Footer Placeholder 2">
            <a:extLst>
              <a:ext uri="{FF2B5EF4-FFF2-40B4-BE49-F238E27FC236}">
                <a16:creationId xmlns:a16="http://schemas.microsoft.com/office/drawing/2014/main" id="{62333AE1-121E-B4E6-4651-6BC28AC092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CB6ED6-2C1D-0C52-621C-62D9B7F3A747}"/>
              </a:ext>
            </a:extLst>
          </p:cNvPr>
          <p:cNvSpPr>
            <a:spLocks noGrp="1"/>
          </p:cNvSpPr>
          <p:nvPr>
            <p:ph type="sldNum" sz="quarter" idx="12"/>
          </p:nvPr>
        </p:nvSpPr>
        <p:spPr/>
        <p:txBody>
          <a:bodyPr/>
          <a:lstStyle/>
          <a:p>
            <a:fld id="{21BB44EF-6DE4-4D85-9DE7-93FB9EC88A65}" type="slidenum">
              <a:rPr lang="en-US" smtClean="0"/>
              <a:t>‹#›</a:t>
            </a:fld>
            <a:endParaRPr lang="en-US"/>
          </a:p>
        </p:txBody>
      </p:sp>
    </p:spTree>
    <p:extLst>
      <p:ext uri="{BB962C8B-B14F-4D97-AF65-F5344CB8AC3E}">
        <p14:creationId xmlns:p14="http://schemas.microsoft.com/office/powerpoint/2010/main" val="1071967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7F3B9-07B9-564C-3D16-9EC57C2F0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417A6-8D54-94F2-FFDB-F30F3AF89E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B174C2-B4C1-7FE7-AEA5-22D0B7D8FC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BCD54-8EBC-1539-747C-974B1C5DA195}"/>
              </a:ext>
            </a:extLst>
          </p:cNvPr>
          <p:cNvSpPr>
            <a:spLocks noGrp="1"/>
          </p:cNvSpPr>
          <p:nvPr>
            <p:ph type="dt" sz="half" idx="10"/>
          </p:nvPr>
        </p:nvSpPr>
        <p:spPr/>
        <p:txBody>
          <a:bodyPr/>
          <a:lstStyle/>
          <a:p>
            <a:fld id="{5AA4FD5C-6C0D-40A9-9C39-1EC0ACD59BA6}" type="datetimeFigureOut">
              <a:rPr lang="en-US" smtClean="0"/>
              <a:t>3/22/2025</a:t>
            </a:fld>
            <a:endParaRPr lang="en-US"/>
          </a:p>
        </p:txBody>
      </p:sp>
      <p:sp>
        <p:nvSpPr>
          <p:cNvPr id="6" name="Footer Placeholder 5">
            <a:extLst>
              <a:ext uri="{FF2B5EF4-FFF2-40B4-BE49-F238E27FC236}">
                <a16:creationId xmlns:a16="http://schemas.microsoft.com/office/drawing/2014/main" id="{FFD86C7D-2AD5-D244-DFDF-E83434BA2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8B941A-AE47-095F-7823-CA22533FCCC2}"/>
              </a:ext>
            </a:extLst>
          </p:cNvPr>
          <p:cNvSpPr>
            <a:spLocks noGrp="1"/>
          </p:cNvSpPr>
          <p:nvPr>
            <p:ph type="sldNum" sz="quarter" idx="12"/>
          </p:nvPr>
        </p:nvSpPr>
        <p:spPr/>
        <p:txBody>
          <a:bodyPr/>
          <a:lstStyle/>
          <a:p>
            <a:fld id="{21BB44EF-6DE4-4D85-9DE7-93FB9EC88A65}" type="slidenum">
              <a:rPr lang="en-US" smtClean="0"/>
              <a:t>‹#›</a:t>
            </a:fld>
            <a:endParaRPr lang="en-US"/>
          </a:p>
        </p:txBody>
      </p:sp>
    </p:spTree>
    <p:extLst>
      <p:ext uri="{BB962C8B-B14F-4D97-AF65-F5344CB8AC3E}">
        <p14:creationId xmlns:p14="http://schemas.microsoft.com/office/powerpoint/2010/main" val="178393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320E4-B11F-A429-689E-9486EEB8D2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1A6A34-86A6-BF7F-371D-B94230BBB1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5BC473-004E-EF8E-FED7-357D635BD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612A1-D8E2-50BB-7DA9-695492B846A9}"/>
              </a:ext>
            </a:extLst>
          </p:cNvPr>
          <p:cNvSpPr>
            <a:spLocks noGrp="1"/>
          </p:cNvSpPr>
          <p:nvPr>
            <p:ph type="dt" sz="half" idx="10"/>
          </p:nvPr>
        </p:nvSpPr>
        <p:spPr/>
        <p:txBody>
          <a:bodyPr/>
          <a:lstStyle/>
          <a:p>
            <a:fld id="{5AA4FD5C-6C0D-40A9-9C39-1EC0ACD59BA6}" type="datetimeFigureOut">
              <a:rPr lang="en-US" smtClean="0"/>
              <a:t>3/22/2025</a:t>
            </a:fld>
            <a:endParaRPr lang="en-US"/>
          </a:p>
        </p:txBody>
      </p:sp>
      <p:sp>
        <p:nvSpPr>
          <p:cNvPr id="6" name="Footer Placeholder 5">
            <a:extLst>
              <a:ext uri="{FF2B5EF4-FFF2-40B4-BE49-F238E27FC236}">
                <a16:creationId xmlns:a16="http://schemas.microsoft.com/office/drawing/2014/main" id="{97AF01F6-FAAB-34B2-1F7E-F43E66B984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69E56-EF8E-27AA-2984-8B4179F1E34C}"/>
              </a:ext>
            </a:extLst>
          </p:cNvPr>
          <p:cNvSpPr>
            <a:spLocks noGrp="1"/>
          </p:cNvSpPr>
          <p:nvPr>
            <p:ph type="sldNum" sz="quarter" idx="12"/>
          </p:nvPr>
        </p:nvSpPr>
        <p:spPr/>
        <p:txBody>
          <a:bodyPr/>
          <a:lstStyle/>
          <a:p>
            <a:fld id="{21BB44EF-6DE4-4D85-9DE7-93FB9EC88A65}" type="slidenum">
              <a:rPr lang="en-US" smtClean="0"/>
              <a:t>‹#›</a:t>
            </a:fld>
            <a:endParaRPr lang="en-US"/>
          </a:p>
        </p:txBody>
      </p:sp>
    </p:spTree>
    <p:extLst>
      <p:ext uri="{BB962C8B-B14F-4D97-AF65-F5344CB8AC3E}">
        <p14:creationId xmlns:p14="http://schemas.microsoft.com/office/powerpoint/2010/main" val="128616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F5A26E-565B-FD34-2B1E-7DB47A11F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3D7250-9201-1040-B99E-CC0BB1B705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20EB4-B84E-1345-2011-6866B3865B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A4FD5C-6C0D-40A9-9C39-1EC0ACD59BA6}" type="datetimeFigureOut">
              <a:rPr lang="en-US" smtClean="0"/>
              <a:t>3/22/2025</a:t>
            </a:fld>
            <a:endParaRPr lang="en-US"/>
          </a:p>
        </p:txBody>
      </p:sp>
      <p:sp>
        <p:nvSpPr>
          <p:cNvPr id="5" name="Footer Placeholder 4">
            <a:extLst>
              <a:ext uri="{FF2B5EF4-FFF2-40B4-BE49-F238E27FC236}">
                <a16:creationId xmlns:a16="http://schemas.microsoft.com/office/drawing/2014/main" id="{937557B0-835E-0F34-C529-29A01EC0CD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2453704-CFB5-0189-EB3B-C5EB39510E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BB44EF-6DE4-4D85-9DE7-93FB9EC88A65}" type="slidenum">
              <a:rPr lang="en-US" smtClean="0"/>
              <a:t>‹#›</a:t>
            </a:fld>
            <a:endParaRPr lang="en-US"/>
          </a:p>
        </p:txBody>
      </p:sp>
    </p:spTree>
    <p:extLst>
      <p:ext uri="{BB962C8B-B14F-4D97-AF65-F5344CB8AC3E}">
        <p14:creationId xmlns:p14="http://schemas.microsoft.com/office/powerpoint/2010/main" val="552034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video" Target="../media/media1.mp4"/><Relationship Id="rId7" Type="http://schemas.openxmlformats.org/officeDocument/2006/relationships/diagramLayout" Target="../diagrams/layout1.xml"/><Relationship Id="rId2" Type="http://schemas.microsoft.com/office/2007/relationships/media" Target="../media/media1.mp4"/><Relationship Id="rId1" Type="http://schemas.openxmlformats.org/officeDocument/2006/relationships/themeOverride" Target="../theme/themeOverride1.xml"/><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notesSlide" Target="../notesSlides/notesSlide2.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EA0215-1CB2-3338-0621-826ED6B776C6}"/>
              </a:ext>
            </a:extLst>
          </p:cNvPr>
          <p:cNvSpPr txBox="1"/>
          <p:nvPr/>
        </p:nvSpPr>
        <p:spPr>
          <a:xfrm>
            <a:off x="6501762" y="2591432"/>
            <a:ext cx="4805996" cy="129711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2800" b="0" i="0" kern="1200" dirty="0">
                <a:solidFill>
                  <a:schemeClr val="tx2"/>
                </a:solidFill>
                <a:effectLst/>
                <a:latin typeface="Segoe UI" panose="020B0502040204020203" pitchFamily="34" charset="0"/>
                <a:ea typeface="+mj-ea"/>
                <a:cs typeface="Segoe UI" panose="020B0502040204020203" pitchFamily="34" charset="0"/>
              </a:rPr>
              <a:t>Τεχνητή Νοημοσύνη: Χρήσεις, Μηχανισμοί, </a:t>
            </a:r>
            <a:r>
              <a:rPr lang="en-US" sz="2800" b="0" i="0" kern="1200" dirty="0" err="1">
                <a:solidFill>
                  <a:schemeClr val="bg2">
                    <a:lumMod val="75000"/>
                  </a:schemeClr>
                </a:solidFill>
                <a:effectLst/>
                <a:latin typeface="Segoe UI" panose="020B0502040204020203" pitchFamily="34" charset="0"/>
                <a:ea typeface="+mj-ea"/>
                <a:cs typeface="Segoe UI" panose="020B0502040204020203" pitchFamily="34" charset="0"/>
              </a:rPr>
              <a:t>Νομοθετική</a:t>
            </a:r>
            <a:r>
              <a:rPr lang="en-US" sz="2800" b="0" i="0" kern="1200" dirty="0">
                <a:solidFill>
                  <a:schemeClr val="bg2">
                    <a:lumMod val="75000"/>
                  </a:schemeClr>
                </a:solidFill>
                <a:effectLst/>
                <a:latin typeface="Segoe UI" panose="020B0502040204020203" pitchFamily="34" charset="0"/>
                <a:ea typeface="+mj-ea"/>
                <a:cs typeface="Segoe UI" panose="020B0502040204020203" pitchFamily="34" charset="0"/>
              </a:rPr>
              <a:t> </a:t>
            </a:r>
            <a:r>
              <a:rPr lang="en-US" sz="2800" b="0" i="0" kern="1200" dirty="0" err="1">
                <a:solidFill>
                  <a:schemeClr val="bg2">
                    <a:lumMod val="75000"/>
                  </a:schemeClr>
                </a:solidFill>
                <a:effectLst/>
                <a:latin typeface="Segoe UI" panose="020B0502040204020203" pitchFamily="34" charset="0"/>
                <a:ea typeface="+mj-ea"/>
                <a:cs typeface="Segoe UI" panose="020B0502040204020203" pitchFamily="34" charset="0"/>
              </a:rPr>
              <a:t>Ρύθμιση</a:t>
            </a:r>
            <a:endParaRPr lang="en-US" sz="2800" b="0" i="0" kern="1200" dirty="0">
              <a:solidFill>
                <a:schemeClr val="bg2">
                  <a:lumMod val="75000"/>
                </a:schemeClr>
              </a:solidFill>
              <a:effectLst/>
              <a:latin typeface="Segoe UI" panose="020B0502040204020203" pitchFamily="34" charset="0"/>
              <a:ea typeface="+mj-ea"/>
              <a:cs typeface="Segoe UI" panose="020B0502040204020203" pitchFamily="34" charset="0"/>
            </a:endParaRPr>
          </a:p>
          <a:p>
            <a:pPr>
              <a:lnSpc>
                <a:spcPct val="90000"/>
              </a:lnSpc>
              <a:spcBef>
                <a:spcPct val="0"/>
              </a:spcBef>
              <a:spcAft>
                <a:spcPts val="600"/>
              </a:spcAft>
            </a:pPr>
            <a:endParaRPr lang="en-US" sz="2800" kern="1200" dirty="0">
              <a:solidFill>
                <a:schemeClr val="tx2"/>
              </a:solidFill>
              <a:latin typeface="Segoe UI" panose="020B0502040204020203" pitchFamily="34" charset="0"/>
              <a:ea typeface="+mj-ea"/>
              <a:cs typeface="Segoe UI" panose="020B0502040204020203" pitchFamily="34" charset="0"/>
            </a:endParaRPr>
          </a:p>
          <a:p>
            <a:pPr>
              <a:lnSpc>
                <a:spcPct val="90000"/>
              </a:lnSpc>
              <a:spcBef>
                <a:spcPct val="0"/>
              </a:spcBef>
              <a:spcAft>
                <a:spcPts val="600"/>
              </a:spcAft>
            </a:pPr>
            <a:r>
              <a:rPr lang="en-US" kern="1200" dirty="0">
                <a:solidFill>
                  <a:schemeClr val="tx2"/>
                </a:solidFill>
                <a:latin typeface="Segoe UI" panose="020B0502040204020203" pitchFamily="34" charset="0"/>
                <a:ea typeface="+mj-ea"/>
                <a:cs typeface="Segoe UI" panose="020B0502040204020203" pitchFamily="34" charset="0"/>
              </a:rPr>
              <a:t>Παπα</a:t>
            </a:r>
            <a:r>
              <a:rPr lang="en-US" kern="1200" dirty="0" err="1">
                <a:solidFill>
                  <a:schemeClr val="tx2"/>
                </a:solidFill>
                <a:latin typeface="Segoe UI" panose="020B0502040204020203" pitchFamily="34" charset="0"/>
                <a:ea typeface="+mj-ea"/>
                <a:cs typeface="Segoe UI" panose="020B0502040204020203" pitchFamily="34" charset="0"/>
              </a:rPr>
              <a:t>δουράκης</a:t>
            </a:r>
            <a:r>
              <a:rPr lang="en-US" kern="1200" dirty="0">
                <a:solidFill>
                  <a:schemeClr val="tx2"/>
                </a:solidFill>
                <a:latin typeface="Segoe UI" panose="020B0502040204020203" pitchFamily="34" charset="0"/>
                <a:ea typeface="+mj-ea"/>
                <a:cs typeface="Segoe UI" panose="020B0502040204020203" pitchFamily="34" charset="0"/>
              </a:rPr>
              <a:t> Βα</a:t>
            </a:r>
            <a:r>
              <a:rPr lang="en-US" kern="1200" dirty="0" err="1">
                <a:solidFill>
                  <a:schemeClr val="tx2"/>
                </a:solidFill>
                <a:latin typeface="Segoe UI" panose="020B0502040204020203" pitchFamily="34" charset="0"/>
                <a:ea typeface="+mj-ea"/>
                <a:cs typeface="Segoe UI" panose="020B0502040204020203" pitchFamily="34" charset="0"/>
              </a:rPr>
              <a:t>σίλειος</a:t>
            </a:r>
            <a:r>
              <a:rPr lang="en-US" kern="1200" dirty="0">
                <a:solidFill>
                  <a:schemeClr val="tx2"/>
                </a:solidFill>
                <a:latin typeface="Segoe UI" panose="020B0502040204020203" pitchFamily="34" charset="0"/>
                <a:ea typeface="+mj-ea"/>
                <a:cs typeface="Segoe UI" panose="020B0502040204020203" pitchFamily="34" charset="0"/>
              </a:rPr>
              <a:t>, Μα</a:t>
            </a:r>
            <a:r>
              <a:rPr lang="en-US" kern="1200" dirty="0" err="1">
                <a:solidFill>
                  <a:schemeClr val="tx2"/>
                </a:solidFill>
                <a:latin typeface="Segoe UI" panose="020B0502040204020203" pitchFamily="34" charset="0"/>
                <a:ea typeface="+mj-ea"/>
                <a:cs typeface="Segoe UI" panose="020B0502040204020203" pitchFamily="34" charset="0"/>
              </a:rPr>
              <a:t>θημ</a:t>
            </a:r>
            <a:r>
              <a:rPr lang="en-US" kern="1200" dirty="0">
                <a:solidFill>
                  <a:schemeClr val="tx2"/>
                </a:solidFill>
                <a:latin typeface="Segoe UI" panose="020B0502040204020203" pitchFamily="34" charset="0"/>
                <a:ea typeface="+mj-ea"/>
                <a:cs typeface="Segoe UI" panose="020B0502040204020203" pitchFamily="34" charset="0"/>
              </a:rPr>
              <a:t>ατικός</a:t>
            </a:r>
          </a:p>
        </p:txBody>
      </p:sp>
      <p:pic>
        <p:nvPicPr>
          <p:cNvPr id="7" name="Picture 6" descr="A blue background with yellow symbols and stars&#10;&#10;AI-generated content may be incorrect.">
            <a:extLst>
              <a:ext uri="{FF2B5EF4-FFF2-40B4-BE49-F238E27FC236}">
                <a16:creationId xmlns:a16="http://schemas.microsoft.com/office/drawing/2014/main" id="{B9084BEB-2249-BEA3-9954-7C667C3DA1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977" y="5472920"/>
            <a:ext cx="1132730" cy="113273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35" name="Group 34">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36" name="Freeform: Shape 35">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062124C3-1A8C-41FB-3C45-3C394033171A}"/>
              </a:ext>
            </a:extLst>
          </p:cNvPr>
          <p:cNvSpPr txBox="1"/>
          <p:nvPr/>
        </p:nvSpPr>
        <p:spPr>
          <a:xfrm>
            <a:off x="5625157" y="6128185"/>
            <a:ext cx="7988938" cy="571240"/>
          </a:xfrm>
          <a:prstGeom prst="rect">
            <a:avLst/>
          </a:prstGeom>
        </p:spPr>
        <p:txBody>
          <a:bodyPr vert="horz" lIns="91440" tIns="45720" rIns="91440" bIns="45720" rtlCol="0" anchor="t">
            <a:noAutofit/>
          </a:bodyPr>
          <a:lstStyle/>
          <a:p>
            <a:pPr>
              <a:lnSpc>
                <a:spcPct val="90000"/>
              </a:lnSpc>
              <a:spcBef>
                <a:spcPct val="0"/>
              </a:spcBef>
              <a:spcAft>
                <a:spcPts val="600"/>
              </a:spcAft>
            </a:pPr>
            <a:r>
              <a:rPr lang="el-GR" sz="2000" i="1" dirty="0">
                <a:solidFill>
                  <a:schemeClr val="tx2"/>
                </a:solidFill>
                <a:latin typeface="Segoe UI" panose="020B0502040204020203" pitchFamily="34" charset="0"/>
                <a:ea typeface="+mj-ea"/>
                <a:cs typeface="Segoe UI" panose="020B0502040204020203" pitchFamily="34" charset="0"/>
              </a:rPr>
              <a:t>Τι κοινό έχει η Μαρί Κιουρί με την Τεχνητή Νοημοσύνη;</a:t>
            </a:r>
            <a:endParaRPr lang="en-US" sz="2000" b="0" i="1" kern="1200" dirty="0">
              <a:solidFill>
                <a:schemeClr val="tx2"/>
              </a:solidFill>
              <a:effectLst/>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401111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70"/>
          <p:cNvSpPr txBox="1">
            <a:spLocks noGrp="1"/>
          </p:cNvSpPr>
          <p:nvPr>
            <p:ph type="title"/>
          </p:nvPr>
        </p:nvSpPr>
        <p:spPr>
          <a:xfrm>
            <a:off x="358433" y="336200"/>
            <a:ext cx="11360800" cy="763600"/>
          </a:xfrm>
          <a:prstGeom prst="rect">
            <a:avLst/>
          </a:prstGeom>
          <a:noFill/>
          <a:ln>
            <a:noFill/>
          </a:ln>
        </p:spPr>
        <p:txBody>
          <a:bodyPr spcFirstLastPara="1" vert="horz" wrap="square" lIns="121900" tIns="121900" rIns="121900" bIns="121900" rtlCol="0" anchor="ctr" anchorCtr="0">
            <a:noAutofit/>
          </a:bodyPr>
          <a:lstStyle/>
          <a:p>
            <a:pPr marL="137157">
              <a:buSzPts val="2200"/>
            </a:pPr>
            <a:r>
              <a:rPr lang="el-GR" sz="2400" dirty="0">
                <a:solidFill>
                  <a:srgbClr val="000000"/>
                </a:solidFill>
                <a:latin typeface="Segoe UI" panose="020B0502040204020203" pitchFamily="34" charset="0"/>
                <a:ea typeface="Roboto"/>
                <a:cs typeface="Segoe UI" panose="020B0502040204020203" pitchFamily="34" charset="0"/>
                <a:sym typeface="Roboto"/>
              </a:rPr>
              <a:t>Γλωσσικά Μοντέλα: το </a:t>
            </a:r>
            <a:r>
              <a:rPr lang="el-GR" sz="2400" dirty="0">
                <a:solidFill>
                  <a:schemeClr val="dk1"/>
                </a:solidFill>
                <a:latin typeface="Segoe UI" panose="020B0502040204020203" pitchFamily="34" charset="0"/>
                <a:ea typeface="Roboto"/>
                <a:cs typeface="Segoe UI" panose="020B0502040204020203" pitchFamily="34" charset="0"/>
                <a:sym typeface="Roboto"/>
              </a:rPr>
              <a:t>πρόβλημα πρόβλεψης της επόμενης λέξης!</a:t>
            </a:r>
            <a:br>
              <a:rPr lang="el-GR" sz="2400" dirty="0">
                <a:solidFill>
                  <a:schemeClr val="dk1"/>
                </a:solidFill>
                <a:latin typeface="Segoe UI" panose="020B0502040204020203" pitchFamily="34" charset="0"/>
                <a:ea typeface="Roboto"/>
                <a:cs typeface="Segoe UI" panose="020B0502040204020203" pitchFamily="34" charset="0"/>
                <a:sym typeface="Roboto"/>
              </a:rPr>
            </a:br>
            <a:endParaRPr sz="2400" dirty="0">
              <a:latin typeface="Segoe UI" panose="020B0502040204020203" pitchFamily="34" charset="0"/>
              <a:cs typeface="Segoe UI" panose="020B0502040204020203" pitchFamily="34" charset="0"/>
            </a:endParaRPr>
          </a:p>
        </p:txBody>
      </p:sp>
      <p:sp>
        <p:nvSpPr>
          <p:cNvPr id="843" name="Google Shape;843;p70"/>
          <p:cNvSpPr txBox="1"/>
          <p:nvPr/>
        </p:nvSpPr>
        <p:spPr>
          <a:xfrm>
            <a:off x="1531900" y="1985433"/>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dirty="0">
                <a:solidFill>
                  <a:srgbClr val="000000"/>
                </a:solidFill>
                <a:latin typeface="Segoe UI" panose="020B0502040204020203" pitchFamily="34" charset="0"/>
                <a:ea typeface="Roboto"/>
                <a:cs typeface="Segoe UI" panose="020B0502040204020203" pitchFamily="34" charset="0"/>
                <a:sym typeface="Roboto"/>
              </a:rPr>
              <a:t>Καλημέρα </a:t>
            </a:r>
            <a:endParaRPr sz="1867" dirty="0">
              <a:solidFill>
                <a:srgbClr val="000000"/>
              </a:solidFill>
              <a:latin typeface="Segoe UI" panose="020B0502040204020203" pitchFamily="34" charset="0"/>
              <a:ea typeface="Roboto"/>
              <a:cs typeface="Segoe UI" panose="020B0502040204020203" pitchFamily="34" charset="0"/>
              <a:sym typeface="Roboto"/>
            </a:endParaRPr>
          </a:p>
        </p:txBody>
      </p:sp>
      <p:sp>
        <p:nvSpPr>
          <p:cNvPr id="844" name="Google Shape;844;p70"/>
          <p:cNvSpPr txBox="1"/>
          <p:nvPr/>
        </p:nvSpPr>
        <p:spPr>
          <a:xfrm>
            <a:off x="3312367" y="1985433"/>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Ελένη</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45" name="Google Shape;845;p70"/>
          <p:cNvSpPr txBox="1"/>
          <p:nvPr/>
        </p:nvSpPr>
        <p:spPr>
          <a:xfrm>
            <a:off x="5092833" y="1985433"/>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τι</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46" name="Google Shape;846;p70"/>
          <p:cNvSpPr txBox="1"/>
          <p:nvPr/>
        </p:nvSpPr>
        <p:spPr>
          <a:xfrm>
            <a:off x="6923133" y="1985433"/>
            <a:ext cx="1593600" cy="4792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47" name="Google Shape;847;p70"/>
          <p:cNvSpPr txBox="1"/>
          <p:nvPr/>
        </p:nvSpPr>
        <p:spPr>
          <a:xfrm>
            <a:off x="920246" y="3024600"/>
            <a:ext cx="8814800" cy="808800"/>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l" sz="1867" dirty="0">
                <a:solidFill>
                  <a:srgbClr val="000000"/>
                </a:solidFill>
                <a:latin typeface="Segoe UI" panose="020B0502040204020203" pitchFamily="34" charset="0"/>
                <a:ea typeface="Roboto"/>
                <a:cs typeface="Segoe UI" panose="020B0502040204020203" pitchFamily="34" charset="0"/>
                <a:sym typeface="Roboto"/>
              </a:rPr>
              <a:t>Βασικός στόχος ενός γλωσσικού μοντέλου είναι να προβλέψει την επόμενη λέξη μετά από μια σειρά από λέξεις.</a:t>
            </a:r>
            <a:endParaRPr sz="1867" dirty="0">
              <a:solidFill>
                <a:srgbClr val="000000"/>
              </a:solidFill>
              <a:latin typeface="Segoe UI" panose="020B0502040204020203" pitchFamily="34" charset="0"/>
              <a:ea typeface="Roboto"/>
              <a:cs typeface="Segoe UI" panose="020B0502040204020203" pitchFamily="34" charset="0"/>
              <a:sym typeface="Roboto"/>
            </a:endParaRPr>
          </a:p>
        </p:txBody>
      </p:sp>
      <p:sp>
        <p:nvSpPr>
          <p:cNvPr id="849" name="Google Shape;849;p70"/>
          <p:cNvSpPr txBox="1"/>
          <p:nvPr/>
        </p:nvSpPr>
        <p:spPr>
          <a:xfrm>
            <a:off x="9786104" y="718000"/>
            <a:ext cx="1593600" cy="4792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καλά</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50" name="Google Shape;850;p70"/>
          <p:cNvSpPr txBox="1"/>
          <p:nvPr/>
        </p:nvSpPr>
        <p:spPr>
          <a:xfrm>
            <a:off x="9786104" y="1762967"/>
            <a:ext cx="1593600" cy="4792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χρώμα</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51" name="Google Shape;851;p70"/>
          <p:cNvSpPr txBox="1"/>
          <p:nvPr/>
        </p:nvSpPr>
        <p:spPr>
          <a:xfrm>
            <a:off x="9786104" y="2638833"/>
            <a:ext cx="1593600" cy="4792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κάνεις</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52" name="Google Shape;852;p70"/>
          <p:cNvSpPr txBox="1"/>
          <p:nvPr/>
        </p:nvSpPr>
        <p:spPr>
          <a:xfrm>
            <a:off x="9786104" y="3650700"/>
            <a:ext cx="1593600" cy="4792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έφαγες</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53" name="Google Shape;853;p70"/>
          <p:cNvSpPr txBox="1"/>
          <p:nvPr/>
        </p:nvSpPr>
        <p:spPr>
          <a:xfrm>
            <a:off x="9786104" y="4699300"/>
            <a:ext cx="1593600" cy="4792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παγωτό</a:t>
            </a:r>
            <a:endParaRPr sz="2400">
              <a:latin typeface="Segoe UI" panose="020B0502040204020203" pitchFamily="34" charset="0"/>
              <a:cs typeface="Segoe UI" panose="020B0502040204020203" pitchFamily="34" charset="0"/>
            </a:endParaRPr>
          </a:p>
        </p:txBody>
      </p:sp>
      <p:sp>
        <p:nvSpPr>
          <p:cNvPr id="854" name="Google Shape;854;p70"/>
          <p:cNvSpPr txBox="1"/>
          <p:nvPr/>
        </p:nvSpPr>
        <p:spPr>
          <a:xfrm>
            <a:off x="9786104" y="5704333"/>
            <a:ext cx="1593600" cy="4792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χαμπάρια</a:t>
            </a:r>
            <a:endParaRPr sz="2400">
              <a:latin typeface="Segoe UI" panose="020B0502040204020203" pitchFamily="34" charset="0"/>
              <a:cs typeface="Segoe UI" panose="020B0502040204020203" pitchFamily="34" charset="0"/>
            </a:endParaRPr>
          </a:p>
        </p:txBody>
      </p:sp>
      <p:sp>
        <p:nvSpPr>
          <p:cNvPr id="2" name="Google Shape;866;p71">
            <a:extLst>
              <a:ext uri="{FF2B5EF4-FFF2-40B4-BE49-F238E27FC236}">
                <a16:creationId xmlns:a16="http://schemas.microsoft.com/office/drawing/2014/main" id="{5864EC21-0687-2C9C-EB5F-87C3B882F0C9}"/>
              </a:ext>
            </a:extLst>
          </p:cNvPr>
          <p:cNvSpPr txBox="1"/>
          <p:nvPr/>
        </p:nvSpPr>
        <p:spPr>
          <a:xfrm>
            <a:off x="1726132" y="6070498"/>
            <a:ext cx="9317569" cy="451302"/>
          </a:xfrm>
          <a:prstGeom prst="rect">
            <a:avLst/>
          </a:prstGeom>
          <a:noFill/>
          <a:ln>
            <a:noFill/>
          </a:ln>
        </p:spPr>
        <p:txBody>
          <a:bodyPr spcFirstLastPara="1" wrap="square" lIns="121900" tIns="121900" rIns="121900" bIns="121900" anchor="t" anchorCtr="0">
            <a:spAutoFit/>
          </a:bodyPr>
          <a:lstStyle/>
          <a:p>
            <a:r>
              <a:rPr lang="el" sz="1333" dirty="0">
                <a:solidFill>
                  <a:srgbClr val="000000"/>
                </a:solidFill>
                <a:latin typeface="Segoe UI" panose="020B0502040204020203" pitchFamily="34" charset="0"/>
                <a:ea typeface="Arial"/>
                <a:cs typeface="Segoe UI" panose="020B0502040204020203" pitchFamily="34" charset="0"/>
                <a:sym typeface="Arial"/>
              </a:rPr>
              <a:t>Πηγή: https://www.youtube.com/watch?v=ejcH2l4nZag&amp;t=616s&amp;ab_channel=TechtomeAboutit</a:t>
            </a:r>
            <a:endParaRPr sz="1333" dirty="0">
              <a:solidFill>
                <a:srgbClr val="000000"/>
              </a:solidFill>
              <a:latin typeface="Segoe UI" panose="020B0502040204020203" pitchFamily="34" charset="0"/>
              <a:ea typeface="Arial"/>
              <a:cs typeface="Segoe UI" panose="020B0502040204020203" pitchFamily="34" charset="0"/>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B8D3BCE-5609-C08B-9508-5A51E04EF581}"/>
                  </a:ext>
                </a:extLst>
              </p:cNvPr>
              <p:cNvSpPr txBox="1"/>
              <p:nvPr/>
            </p:nvSpPr>
            <p:spPr>
              <a:xfrm>
                <a:off x="438150" y="4442788"/>
                <a:ext cx="9029700" cy="871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dirty="0" smtClean="0">
                          <a:latin typeface="Cambria Math" panose="02040503050406030204" pitchFamily="18" charset="0"/>
                        </a:rPr>
                        <m:t>𝑷</m:t>
                      </m:r>
                      <m:d>
                        <m:dPr>
                          <m:sepChr m:val="∣"/>
                          <m:ctrlPr>
                            <a:rPr lang="en-US" sz="2400" b="1" i="1" dirty="0" smtClean="0">
                              <a:latin typeface="Cambria Math" panose="02040503050406030204" pitchFamily="18" charset="0"/>
                            </a:rPr>
                          </m:ctrlPr>
                        </m:dPr>
                        <m:e>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𝒘</m:t>
                              </m:r>
                            </m:e>
                            <m:sub>
                              <m:r>
                                <a:rPr lang="en-US" sz="2400" b="1" i="1" dirty="0" smtClean="0">
                                  <a:latin typeface="Cambria Math" panose="02040503050406030204" pitchFamily="18" charset="0"/>
                                </a:rPr>
                                <m:t>𝒏</m:t>
                              </m:r>
                              <m:r>
                                <a:rPr lang="en-US" sz="2400" b="1" i="1" dirty="0" smtClean="0">
                                  <a:latin typeface="Cambria Math" panose="02040503050406030204" pitchFamily="18" charset="0"/>
                                </a:rPr>
                                <m:t>+</m:t>
                              </m:r>
                              <m:r>
                                <a:rPr lang="en-US" sz="2400" b="1" i="1" dirty="0" smtClean="0">
                                  <a:latin typeface="Cambria Math" panose="02040503050406030204" pitchFamily="18" charset="0"/>
                                </a:rPr>
                                <m:t>𝟏</m:t>
                              </m:r>
                            </m:sub>
                          </m:sSub>
                          <m:r>
                            <a:rPr lang="en-US" sz="2400" b="1" i="1" dirty="0" smtClean="0">
                              <a:latin typeface="Cambria Math" panose="02040503050406030204" pitchFamily="18" charset="0"/>
                            </a:rPr>
                            <m:t>​</m:t>
                          </m:r>
                        </m:e>
                        <m:e>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𝒘</m:t>
                              </m:r>
                            </m:e>
                            <m:sub>
                              <m:r>
                                <a:rPr lang="en-US" sz="2400" b="1" i="1" dirty="0" smtClean="0">
                                  <a:latin typeface="Cambria Math" panose="02040503050406030204" pitchFamily="18" charset="0"/>
                                </a:rPr>
                                <m:t>𝟏</m:t>
                              </m:r>
                            </m:sub>
                          </m:sSub>
                          <m:r>
                            <a:rPr lang="en-US" sz="2400" b="1" i="1" dirty="0" smtClean="0">
                              <a:latin typeface="Cambria Math" panose="02040503050406030204" pitchFamily="18" charset="0"/>
                            </a:rPr>
                            <m:t>​,</m:t>
                          </m:r>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𝒘</m:t>
                              </m:r>
                            </m:e>
                            <m:sub>
                              <m:r>
                                <a:rPr lang="en-US" sz="2400" b="1" i="1" dirty="0" smtClean="0">
                                  <a:latin typeface="Cambria Math" panose="02040503050406030204" pitchFamily="18" charset="0"/>
                                </a:rPr>
                                <m:t>𝟐</m:t>
                              </m:r>
                            </m:sub>
                          </m:sSub>
                          <m:r>
                            <a:rPr lang="en-US" sz="2400" b="1" i="1" dirty="0" smtClean="0">
                              <a:latin typeface="Cambria Math" panose="02040503050406030204" pitchFamily="18" charset="0"/>
                            </a:rPr>
                            <m:t>​,…,</m:t>
                          </m:r>
                          <m:sSub>
                            <m:sSubPr>
                              <m:ctrlPr>
                                <a:rPr lang="en-US" sz="2400" b="1" i="1" dirty="0" smtClean="0">
                                  <a:latin typeface="Cambria Math" panose="02040503050406030204" pitchFamily="18" charset="0"/>
                                </a:rPr>
                              </m:ctrlPr>
                            </m:sSubPr>
                            <m:e>
                              <m:r>
                                <a:rPr lang="en-US" sz="2400" b="1" i="1" dirty="0" err="1">
                                  <a:latin typeface="Cambria Math" panose="02040503050406030204" pitchFamily="18" charset="0"/>
                                </a:rPr>
                                <m:t>𝒘</m:t>
                              </m:r>
                            </m:e>
                            <m:sub>
                              <m:r>
                                <a:rPr lang="en-US" sz="2400" b="1" i="1" dirty="0" smtClean="0">
                                  <a:latin typeface="Cambria Math" panose="02040503050406030204" pitchFamily="18" charset="0"/>
                                </a:rPr>
                                <m:t>𝒏</m:t>
                              </m:r>
                            </m:sub>
                          </m:sSub>
                          <m:r>
                            <a:rPr lang="en-US" sz="2400" b="1" i="1" dirty="0">
                              <a:latin typeface="Cambria Math" panose="02040503050406030204" pitchFamily="18" charset="0"/>
                            </a:rPr>
                            <m:t>​</m:t>
                          </m:r>
                        </m:e>
                      </m:d>
                      <m:r>
                        <a:rPr lang="en-US" sz="2400" b="1" i="1" dirty="0">
                          <a:latin typeface="Cambria Math" panose="02040503050406030204" pitchFamily="18" charset="0"/>
                        </a:rPr>
                        <m:t>≈</m:t>
                      </m:r>
                      <m:r>
                        <a:rPr lang="en-US" sz="2400" b="1" i="1" dirty="0">
                          <a:latin typeface="Cambria Math" panose="02040503050406030204" pitchFamily="18" charset="0"/>
                        </a:rPr>
                        <m:t>𝑷</m:t>
                      </m:r>
                      <m:d>
                        <m:dPr>
                          <m:sepChr m:val="∣"/>
                          <m:ctrlPr>
                            <a:rPr lang="en-US" sz="2400" b="1" i="1" dirty="0">
                              <a:latin typeface="Cambria Math" panose="02040503050406030204" pitchFamily="18" charset="0"/>
                            </a:rPr>
                          </m:ctrlPr>
                        </m:dPr>
                        <m:e>
                          <m:sSub>
                            <m:sSubPr>
                              <m:ctrlPr>
                                <a:rPr lang="en-US" sz="2400" b="1" i="1" dirty="0" smtClean="0">
                                  <a:latin typeface="Cambria Math" panose="02040503050406030204" pitchFamily="18" charset="0"/>
                                </a:rPr>
                              </m:ctrlPr>
                            </m:sSubPr>
                            <m:e>
                              <m:r>
                                <a:rPr lang="en-US" sz="2400" b="1" i="1" dirty="0">
                                  <a:latin typeface="Cambria Math" panose="02040503050406030204" pitchFamily="18" charset="0"/>
                                </a:rPr>
                                <m:t>𝒘</m:t>
                              </m:r>
                            </m:e>
                            <m:sub>
                              <m:r>
                                <a:rPr lang="en-US" sz="2400" b="1" i="1" dirty="0" smtClean="0">
                                  <a:latin typeface="Cambria Math" panose="02040503050406030204" pitchFamily="18" charset="0"/>
                                </a:rPr>
                                <m:t>𝒏</m:t>
                              </m:r>
                              <m:r>
                                <a:rPr lang="en-US" sz="2400" b="1" i="1" dirty="0" smtClean="0">
                                  <a:latin typeface="Cambria Math" panose="02040503050406030204" pitchFamily="18" charset="0"/>
                                </a:rPr>
                                <m:t>+</m:t>
                              </m:r>
                              <m:r>
                                <a:rPr lang="en-US" sz="2400" b="1" i="1" dirty="0" smtClean="0">
                                  <a:latin typeface="Cambria Math" panose="02040503050406030204" pitchFamily="18" charset="0"/>
                                </a:rPr>
                                <m:t>𝟏</m:t>
                              </m:r>
                            </m:sub>
                          </m:sSub>
                          <m:r>
                            <a:rPr lang="en-US" sz="2400" b="1" i="1" dirty="0">
                              <a:latin typeface="Cambria Math" panose="02040503050406030204" pitchFamily="18" charset="0"/>
                            </a:rPr>
                            <m:t>​</m:t>
                          </m:r>
                        </m:e>
                        <m:e>
                          <m:sSub>
                            <m:sSubPr>
                              <m:ctrlPr>
                                <a:rPr lang="en-US" sz="2400" b="1" i="1" dirty="0" smtClean="0">
                                  <a:latin typeface="Cambria Math" panose="02040503050406030204" pitchFamily="18" charset="0"/>
                                </a:rPr>
                              </m:ctrlPr>
                            </m:sSubPr>
                            <m:e>
                              <m:r>
                                <a:rPr lang="en-US" sz="2400" b="1" i="1" dirty="0">
                                  <a:latin typeface="Cambria Math" panose="02040503050406030204" pitchFamily="18" charset="0"/>
                                </a:rPr>
                                <m:t>𝒘</m:t>
                              </m:r>
                            </m:e>
                            <m:sub>
                              <m:r>
                                <a:rPr lang="en-US" sz="2400" b="1" i="1" dirty="0" smtClean="0">
                                  <a:latin typeface="Cambria Math" panose="02040503050406030204" pitchFamily="18" charset="0"/>
                                </a:rPr>
                                <m:t>𝒏</m:t>
                              </m:r>
                            </m:sub>
                          </m:sSub>
                          <m:r>
                            <a:rPr lang="en-US" sz="2400" b="1" i="1" dirty="0">
                              <a:latin typeface="Cambria Math" panose="02040503050406030204" pitchFamily="18" charset="0"/>
                            </a:rPr>
                            <m:t>​</m:t>
                          </m:r>
                          <m:r>
                            <a:rPr lang="en-US" sz="2400" b="1" i="1" dirty="0" smtClean="0">
                              <a:latin typeface="Cambria Math" panose="02040503050406030204" pitchFamily="18" charset="0"/>
                            </a:rPr>
                            <m:t> </m:t>
                          </m:r>
                          <m:r>
                            <a:rPr lang="en-US" sz="2400" b="1" i="1" dirty="0">
                              <a:latin typeface="Cambria Math" panose="02040503050406030204" pitchFamily="18" charset="0"/>
                            </a:rPr>
                            <m:t>​</m:t>
                          </m:r>
                        </m:e>
                      </m:d>
                      <m:r>
                        <a:rPr lang="en-US" sz="2400" b="1" i="1" dirty="0">
                          <a:latin typeface="Cambria Math" panose="02040503050406030204" pitchFamily="18" charset="0"/>
                        </a:rPr>
                        <m:t>≈</m:t>
                      </m:r>
                      <m:f>
                        <m:fPr>
                          <m:ctrlPr>
                            <a:rPr lang="en-US" sz="2400" b="1" i="1" dirty="0" smtClean="0">
                              <a:latin typeface="Cambria Math" panose="02040503050406030204" pitchFamily="18" charset="0"/>
                            </a:rPr>
                          </m:ctrlPr>
                        </m:fPr>
                        <m:num>
                          <m:r>
                            <a:rPr lang="en-US" sz="2400" b="1" i="1" dirty="0" smtClean="0">
                              <a:latin typeface="Cambria Math" panose="02040503050406030204" pitchFamily="18" charset="0"/>
                            </a:rPr>
                            <m:t>𝒄𝒐𝒖𝒏𝒕</m:t>
                          </m:r>
                          <m:d>
                            <m:dPr>
                              <m:ctrlPr>
                                <a:rPr lang="en-US" sz="2400" b="1" i="1" dirty="0" smtClean="0">
                                  <a:latin typeface="Cambria Math" panose="02040503050406030204" pitchFamily="18" charset="0"/>
                                </a:rPr>
                              </m:ctrlPr>
                            </m:dPr>
                            <m:e>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𝒘</m:t>
                                  </m:r>
                                </m:e>
                                <m:sub>
                                  <m:r>
                                    <a:rPr lang="en-US" sz="2400" b="1" i="1" dirty="0" smtClean="0">
                                      <a:latin typeface="Cambria Math" panose="02040503050406030204" pitchFamily="18" charset="0"/>
                                    </a:rPr>
                                    <m:t>𝒏</m:t>
                                  </m:r>
                                </m:sub>
                              </m:sSub>
                              <m:r>
                                <a:rPr lang="en-US" sz="2400" b="1" i="1" dirty="0" smtClean="0">
                                  <a:latin typeface="Cambria Math" panose="02040503050406030204" pitchFamily="18" charset="0"/>
                                </a:rPr>
                                <m:t>,</m:t>
                              </m:r>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𝒘</m:t>
                                  </m:r>
                                </m:e>
                                <m:sub>
                                  <m:r>
                                    <a:rPr lang="en-US" sz="2400" b="1" i="1" dirty="0" smtClean="0">
                                      <a:latin typeface="Cambria Math" panose="02040503050406030204" pitchFamily="18" charset="0"/>
                                    </a:rPr>
                                    <m:t>𝒏</m:t>
                                  </m:r>
                                  <m:r>
                                    <a:rPr lang="en-US" sz="2400" b="1" i="1" dirty="0" smtClean="0">
                                      <a:latin typeface="Cambria Math" panose="02040503050406030204" pitchFamily="18" charset="0"/>
                                    </a:rPr>
                                    <m:t>+</m:t>
                                  </m:r>
                                  <m:r>
                                    <a:rPr lang="en-US" sz="2400" b="1" i="1" dirty="0" smtClean="0">
                                      <a:latin typeface="Cambria Math" panose="02040503050406030204" pitchFamily="18" charset="0"/>
                                    </a:rPr>
                                    <m:t>𝟏</m:t>
                                  </m:r>
                                </m:sub>
                              </m:sSub>
                            </m:e>
                          </m:d>
                        </m:num>
                        <m:den>
                          <m:r>
                            <a:rPr lang="en-US" sz="2400" b="1" i="1" dirty="0" smtClean="0">
                              <a:latin typeface="Cambria Math" panose="02040503050406030204" pitchFamily="18" charset="0"/>
                            </a:rPr>
                            <m:t>𝒄𝒐𝒖𝒏𝒕</m:t>
                          </m:r>
                          <m:d>
                            <m:dPr>
                              <m:ctrlPr>
                                <a:rPr lang="en-US" sz="2400" b="1" i="1" dirty="0" smtClean="0">
                                  <a:latin typeface="Cambria Math" panose="02040503050406030204" pitchFamily="18" charset="0"/>
                                </a:rPr>
                              </m:ctrlPr>
                            </m:dPr>
                            <m:e>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𝒘</m:t>
                                  </m:r>
                                </m:e>
                                <m:sub>
                                  <m:r>
                                    <a:rPr lang="en-US" sz="2400" b="1" i="1" dirty="0" smtClean="0">
                                      <a:latin typeface="Cambria Math" panose="02040503050406030204" pitchFamily="18" charset="0"/>
                                    </a:rPr>
                                    <m:t>𝒏</m:t>
                                  </m:r>
                                </m:sub>
                              </m:sSub>
                            </m:e>
                          </m:d>
                        </m:den>
                      </m:f>
                    </m:oMath>
                  </m:oMathPara>
                </a14:m>
                <a:endParaRPr lang="en-US" sz="2400" b="1" dirty="0">
                  <a:latin typeface="Segoe UI" panose="020B0502040204020203" pitchFamily="34" charset="0"/>
                  <a:cs typeface="Segoe UI" panose="020B0502040204020203" pitchFamily="34" charset="0"/>
                </a:endParaRPr>
              </a:p>
            </p:txBody>
          </p:sp>
        </mc:Choice>
        <mc:Fallback xmlns="">
          <p:sp>
            <p:nvSpPr>
              <p:cNvPr id="4" name="TextBox 3">
                <a:extLst>
                  <a:ext uri="{FF2B5EF4-FFF2-40B4-BE49-F238E27FC236}">
                    <a16:creationId xmlns:a16="http://schemas.microsoft.com/office/drawing/2014/main" id="{2B8D3BCE-5609-C08B-9508-5A51E04EF581}"/>
                  </a:ext>
                </a:extLst>
              </p:cNvPr>
              <p:cNvSpPr txBox="1">
                <a:spLocks noRot="1" noChangeAspect="1" noMove="1" noResize="1" noEditPoints="1" noAdjustHandles="1" noChangeArrowheads="1" noChangeShapeType="1" noTextEdit="1"/>
              </p:cNvSpPr>
              <p:nvPr/>
            </p:nvSpPr>
            <p:spPr>
              <a:xfrm>
                <a:off x="438150" y="4442788"/>
                <a:ext cx="9029700" cy="871264"/>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72"/>
          <p:cNvSpPr txBox="1"/>
          <p:nvPr/>
        </p:nvSpPr>
        <p:spPr>
          <a:xfrm>
            <a:off x="816367" y="388733"/>
            <a:ext cx="9984800" cy="3201413"/>
          </a:xfrm>
          <a:prstGeom prst="rect">
            <a:avLst/>
          </a:prstGeom>
          <a:noFill/>
          <a:ln>
            <a:noFill/>
          </a:ln>
        </p:spPr>
        <p:txBody>
          <a:bodyPr spcFirstLastPara="1" wrap="square" lIns="121900" tIns="121900" rIns="121900" bIns="121900" anchor="t" anchorCtr="0">
            <a:spAutoFit/>
          </a:bodyPr>
          <a:lstStyle/>
          <a:p>
            <a:r>
              <a:rPr lang="el" sz="1867" dirty="0">
                <a:solidFill>
                  <a:schemeClr val="dk1"/>
                </a:solidFill>
                <a:latin typeface="Segoe UI" panose="020B0502040204020203" pitchFamily="34" charset="0"/>
                <a:ea typeface="Roboto"/>
                <a:cs typeface="Segoe UI" panose="020B0502040204020203" pitchFamily="34" charset="0"/>
                <a:sym typeface="Roboto"/>
              </a:rPr>
              <a:t>Το μοντέλο θα θεωρήσει πολύ πιθανό πως η επόμενη λέξη είναι το &lt;&lt;κάνεις&gt;&gt;. </a:t>
            </a:r>
            <a:endParaRPr sz="1867" dirty="0">
              <a:solidFill>
                <a:schemeClr val="dk1"/>
              </a:solidFill>
              <a:latin typeface="Segoe UI" panose="020B0502040204020203" pitchFamily="34" charset="0"/>
              <a:ea typeface="Roboto"/>
              <a:cs typeface="Segoe UI" panose="020B0502040204020203" pitchFamily="34" charset="0"/>
              <a:sym typeface="Roboto"/>
            </a:endParaRPr>
          </a:p>
          <a:p>
            <a:pPr>
              <a:buClr>
                <a:srgbClr val="000000"/>
              </a:buClr>
              <a:buSzPts val="1400"/>
            </a:pPr>
            <a:endParaRPr sz="1867" dirty="0">
              <a:solidFill>
                <a:schemeClr val="dk1"/>
              </a:solidFill>
              <a:latin typeface="Segoe UI" panose="020B0502040204020203" pitchFamily="34" charset="0"/>
              <a:ea typeface="Roboto"/>
              <a:cs typeface="Segoe UI" panose="020B0502040204020203" pitchFamily="34" charset="0"/>
              <a:sym typeface="Roboto"/>
            </a:endParaRPr>
          </a:p>
          <a:p>
            <a:pPr>
              <a:buClr>
                <a:srgbClr val="000000"/>
              </a:buClr>
              <a:buSzPts val="1400"/>
            </a:pPr>
            <a:endParaRPr sz="1867" dirty="0">
              <a:solidFill>
                <a:schemeClr val="dk1"/>
              </a:solidFill>
              <a:latin typeface="Segoe UI" panose="020B0502040204020203" pitchFamily="34" charset="0"/>
              <a:ea typeface="Roboto"/>
              <a:cs typeface="Segoe UI" panose="020B0502040204020203" pitchFamily="34" charset="0"/>
              <a:sym typeface="Roboto"/>
            </a:endParaRPr>
          </a:p>
          <a:p>
            <a:pPr>
              <a:buClr>
                <a:srgbClr val="000000"/>
              </a:buClr>
              <a:buSzPts val="1400"/>
            </a:pPr>
            <a:endParaRPr sz="1867" dirty="0">
              <a:solidFill>
                <a:schemeClr val="dk1"/>
              </a:solidFill>
              <a:latin typeface="Segoe UI" panose="020B0502040204020203" pitchFamily="34" charset="0"/>
              <a:ea typeface="Roboto"/>
              <a:cs typeface="Segoe UI" panose="020B0502040204020203" pitchFamily="34" charset="0"/>
              <a:sym typeface="Roboto"/>
            </a:endParaRPr>
          </a:p>
          <a:p>
            <a:pPr>
              <a:buClr>
                <a:srgbClr val="000000"/>
              </a:buClr>
              <a:buSzPts val="1400"/>
            </a:pPr>
            <a:endParaRPr sz="1867" dirty="0">
              <a:solidFill>
                <a:schemeClr val="dk1"/>
              </a:solidFill>
              <a:latin typeface="Segoe UI" panose="020B0502040204020203" pitchFamily="34" charset="0"/>
              <a:ea typeface="Roboto"/>
              <a:cs typeface="Segoe UI" panose="020B0502040204020203" pitchFamily="34" charset="0"/>
              <a:sym typeface="Roboto"/>
            </a:endParaRPr>
          </a:p>
          <a:p>
            <a:pPr>
              <a:buClr>
                <a:srgbClr val="000000"/>
              </a:buClr>
              <a:buSzPts val="1400"/>
            </a:pPr>
            <a:endParaRPr sz="1867" dirty="0">
              <a:solidFill>
                <a:schemeClr val="dk1"/>
              </a:solidFill>
              <a:latin typeface="Segoe UI" panose="020B0502040204020203" pitchFamily="34" charset="0"/>
              <a:ea typeface="Roboto"/>
              <a:cs typeface="Segoe UI" panose="020B0502040204020203" pitchFamily="34" charset="0"/>
              <a:sym typeface="Roboto"/>
            </a:endParaRPr>
          </a:p>
          <a:p>
            <a:pPr>
              <a:buClr>
                <a:srgbClr val="000000"/>
              </a:buClr>
              <a:buSzPts val="1400"/>
            </a:pPr>
            <a:endParaRPr sz="1867" dirty="0">
              <a:solidFill>
                <a:schemeClr val="dk1"/>
              </a:solidFill>
              <a:latin typeface="Segoe UI" panose="020B0502040204020203" pitchFamily="34" charset="0"/>
              <a:ea typeface="Roboto"/>
              <a:cs typeface="Segoe UI" panose="020B0502040204020203" pitchFamily="34" charset="0"/>
              <a:sym typeface="Roboto"/>
            </a:endParaRPr>
          </a:p>
          <a:p>
            <a:r>
              <a:rPr lang="el" sz="1867" dirty="0">
                <a:solidFill>
                  <a:schemeClr val="dk1"/>
                </a:solidFill>
                <a:latin typeface="Segoe UI" panose="020B0502040204020203" pitchFamily="34" charset="0"/>
                <a:ea typeface="Roboto"/>
                <a:cs typeface="Segoe UI" panose="020B0502040204020203" pitchFamily="34" charset="0"/>
                <a:sym typeface="Roboto"/>
              </a:rPr>
              <a:t>Αν τώρα επιστρέψουμε τη φράση: «Καλημέρα Ελένη τι κάνεις;» πίσω στο μοντέλο και επαναλάβουμε τη διαδικασία, το μοντέλο θα επιστρέψει άλλη μία πιθανή λέξη, όπως το </a:t>
            </a:r>
            <a:r>
              <a:rPr lang="el" sz="2400" dirty="0">
                <a:solidFill>
                  <a:schemeClr val="dk1"/>
                </a:solidFill>
                <a:latin typeface="Segoe UI" panose="020B0502040204020203" pitchFamily="34" charset="0"/>
                <a:ea typeface="Roboto"/>
                <a:cs typeface="Segoe UI" panose="020B0502040204020203" pitchFamily="34" charset="0"/>
                <a:sym typeface="Roboto"/>
              </a:rPr>
              <a:t>«</a:t>
            </a:r>
            <a:r>
              <a:rPr lang="el" sz="1867" dirty="0">
                <a:solidFill>
                  <a:schemeClr val="dk1"/>
                </a:solidFill>
                <a:latin typeface="Segoe UI" panose="020B0502040204020203" pitchFamily="34" charset="0"/>
                <a:ea typeface="Roboto"/>
                <a:cs typeface="Segoe UI" panose="020B0502040204020203" pitchFamily="34" charset="0"/>
                <a:sym typeface="Roboto"/>
              </a:rPr>
              <a:t>καλά». </a:t>
            </a:r>
            <a:endParaRPr sz="1867" dirty="0">
              <a:solidFill>
                <a:schemeClr val="dk1"/>
              </a:solidFill>
              <a:latin typeface="Segoe UI" panose="020B0502040204020203" pitchFamily="34" charset="0"/>
              <a:ea typeface="Roboto"/>
              <a:cs typeface="Segoe UI" panose="020B0502040204020203" pitchFamily="34" charset="0"/>
              <a:sym typeface="Roboto"/>
            </a:endParaRPr>
          </a:p>
        </p:txBody>
      </p:sp>
      <p:sp>
        <p:nvSpPr>
          <p:cNvPr id="878" name="Google Shape;878;p72"/>
          <p:cNvSpPr txBox="1"/>
          <p:nvPr/>
        </p:nvSpPr>
        <p:spPr>
          <a:xfrm>
            <a:off x="2125395" y="1434900"/>
            <a:ext cx="17352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Καλημέρα </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79" name="Google Shape;879;p72"/>
          <p:cNvSpPr txBox="1"/>
          <p:nvPr/>
        </p:nvSpPr>
        <p:spPr>
          <a:xfrm>
            <a:off x="4063967" y="1434900"/>
            <a:ext cx="17352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Ελένη</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80" name="Google Shape;880;p72"/>
          <p:cNvSpPr txBox="1"/>
          <p:nvPr/>
        </p:nvSpPr>
        <p:spPr>
          <a:xfrm>
            <a:off x="6002540" y="1434900"/>
            <a:ext cx="17352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τι</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81" name="Google Shape;881;p72"/>
          <p:cNvSpPr txBox="1"/>
          <p:nvPr/>
        </p:nvSpPr>
        <p:spPr>
          <a:xfrm>
            <a:off x="1904151" y="3758467"/>
            <a:ext cx="17352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Καλημέρα </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82" name="Google Shape;882;p72"/>
          <p:cNvSpPr txBox="1"/>
          <p:nvPr/>
        </p:nvSpPr>
        <p:spPr>
          <a:xfrm>
            <a:off x="3842723" y="3758467"/>
            <a:ext cx="17352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Ελένη</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83" name="Google Shape;883;p72"/>
          <p:cNvSpPr txBox="1"/>
          <p:nvPr/>
        </p:nvSpPr>
        <p:spPr>
          <a:xfrm>
            <a:off x="5781296" y="3758467"/>
            <a:ext cx="17352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τι</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84" name="Google Shape;884;p72"/>
          <p:cNvSpPr txBox="1"/>
          <p:nvPr/>
        </p:nvSpPr>
        <p:spPr>
          <a:xfrm>
            <a:off x="7774127" y="3758467"/>
            <a:ext cx="17352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κάνεις;</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85" name="Google Shape;885;p72"/>
          <p:cNvSpPr txBox="1"/>
          <p:nvPr/>
        </p:nvSpPr>
        <p:spPr>
          <a:xfrm>
            <a:off x="1904151" y="4747933"/>
            <a:ext cx="1735200" cy="4792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Καλά.</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88" name="Google Shape;888;p72"/>
          <p:cNvSpPr txBox="1"/>
          <p:nvPr/>
        </p:nvSpPr>
        <p:spPr>
          <a:xfrm>
            <a:off x="7941113" y="1434900"/>
            <a:ext cx="17352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κάνεις;</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73"/>
          <p:cNvSpPr txBox="1"/>
          <p:nvPr/>
        </p:nvSpPr>
        <p:spPr>
          <a:xfrm>
            <a:off x="1122733" y="1960333"/>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Καλημέρα </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94" name="Google Shape;894;p73"/>
          <p:cNvSpPr txBox="1"/>
          <p:nvPr/>
        </p:nvSpPr>
        <p:spPr>
          <a:xfrm>
            <a:off x="2903200" y="1960333"/>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Ελένη</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95" name="Google Shape;895;p73"/>
          <p:cNvSpPr txBox="1"/>
          <p:nvPr/>
        </p:nvSpPr>
        <p:spPr>
          <a:xfrm>
            <a:off x="4683667" y="1960333"/>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τι</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96" name="Google Shape;896;p73"/>
          <p:cNvSpPr txBox="1"/>
          <p:nvPr/>
        </p:nvSpPr>
        <p:spPr>
          <a:xfrm>
            <a:off x="6513967" y="1960333"/>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κάνεις;</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97" name="Google Shape;897;p73"/>
          <p:cNvSpPr txBox="1"/>
          <p:nvPr/>
        </p:nvSpPr>
        <p:spPr>
          <a:xfrm>
            <a:off x="1122733" y="2949800"/>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Καλά.</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898" name="Google Shape;898;p73"/>
          <p:cNvSpPr txBox="1"/>
          <p:nvPr/>
        </p:nvSpPr>
        <p:spPr>
          <a:xfrm>
            <a:off x="683667" y="685134"/>
            <a:ext cx="9706000" cy="820825"/>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l" sz="1867">
                <a:solidFill>
                  <a:schemeClr val="dk1"/>
                </a:solidFill>
                <a:latin typeface="Segoe UI" panose="020B0502040204020203" pitchFamily="34" charset="0"/>
                <a:ea typeface="Roboto"/>
                <a:cs typeface="Segoe UI" panose="020B0502040204020203" pitchFamily="34" charset="0"/>
                <a:sym typeface="Roboto"/>
              </a:rPr>
              <a:t>Αφήνοντας αυτή τη διαδικασία να τρέξει σε επανάληψη για λίγη ώρα, θα δούμε έναν υποθετικό διάλογο.</a:t>
            </a:r>
            <a:endParaRPr sz="1867">
              <a:solidFill>
                <a:schemeClr val="dk1"/>
              </a:solidFill>
              <a:latin typeface="Segoe UI" panose="020B0502040204020203" pitchFamily="34" charset="0"/>
              <a:ea typeface="Roboto"/>
              <a:cs typeface="Segoe UI" panose="020B0502040204020203" pitchFamily="34" charset="0"/>
              <a:sym typeface="Roboto"/>
            </a:endParaRPr>
          </a:p>
        </p:txBody>
      </p:sp>
      <p:sp>
        <p:nvSpPr>
          <p:cNvPr id="899" name="Google Shape;899;p73"/>
          <p:cNvSpPr txBox="1"/>
          <p:nvPr/>
        </p:nvSpPr>
        <p:spPr>
          <a:xfrm>
            <a:off x="1219900" y="4054200"/>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Θα </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900" name="Google Shape;900;p73"/>
          <p:cNvSpPr txBox="1"/>
          <p:nvPr/>
        </p:nvSpPr>
        <p:spPr>
          <a:xfrm>
            <a:off x="3000367" y="4054200"/>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βγούμε</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901" name="Google Shape;901;p73"/>
          <p:cNvSpPr txBox="1"/>
          <p:nvPr/>
        </p:nvSpPr>
        <p:spPr>
          <a:xfrm>
            <a:off x="4780833" y="4054200"/>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για</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902" name="Google Shape;902;p73"/>
          <p:cNvSpPr txBox="1"/>
          <p:nvPr/>
        </p:nvSpPr>
        <p:spPr>
          <a:xfrm>
            <a:off x="6611133" y="4054200"/>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καφέ</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903" name="Google Shape;903;p73"/>
          <p:cNvSpPr txBox="1"/>
          <p:nvPr/>
        </p:nvSpPr>
        <p:spPr>
          <a:xfrm>
            <a:off x="8441433" y="4054200"/>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σήμερα;</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904" name="Google Shape;904;p73"/>
          <p:cNvSpPr txBox="1"/>
          <p:nvPr/>
        </p:nvSpPr>
        <p:spPr>
          <a:xfrm>
            <a:off x="1122733" y="5158600"/>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Δεν</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905" name="Google Shape;905;p73"/>
          <p:cNvSpPr txBox="1"/>
          <p:nvPr/>
        </p:nvSpPr>
        <p:spPr>
          <a:xfrm>
            <a:off x="3000367" y="5158600"/>
            <a:ext cx="1593600" cy="4792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μπορώ.</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74"/>
          <p:cNvSpPr txBox="1">
            <a:spLocks noGrp="1"/>
          </p:cNvSpPr>
          <p:nvPr>
            <p:ph type="body" idx="1"/>
          </p:nvPr>
        </p:nvSpPr>
        <p:spPr>
          <a:xfrm>
            <a:off x="407250" y="216616"/>
            <a:ext cx="11096400" cy="1196800"/>
          </a:xfrm>
          <a:prstGeom prst="rect">
            <a:avLst/>
          </a:prstGeom>
          <a:noFill/>
          <a:ln>
            <a:noFill/>
          </a:ln>
        </p:spPr>
        <p:txBody>
          <a:bodyPr spcFirstLastPara="1" vert="horz" wrap="square" lIns="121900" tIns="121900" rIns="121900" bIns="121900" rtlCol="0" anchor="t" anchorCtr="0">
            <a:normAutofit fontScale="92500" lnSpcReduction="20000"/>
          </a:bodyPr>
          <a:lstStyle/>
          <a:p>
            <a:pPr marL="0" indent="0">
              <a:buSzPts val="1100"/>
              <a:buNone/>
            </a:pPr>
            <a:r>
              <a:rPr lang="el" dirty="0">
                <a:latin typeface="Segoe UI" panose="020B0502040204020203" pitchFamily="34" charset="0"/>
                <a:cs typeface="Segoe UI" panose="020B0502040204020203" pitchFamily="34" charset="0"/>
              </a:rPr>
              <a:t>Με αυτόν τον απλό στόχο της πρόβλεψης της επόμενης λέξης σε μία φράση, </a:t>
            </a:r>
            <a:r>
              <a:rPr lang="el" b="1" dirty="0">
                <a:latin typeface="Segoe UI" panose="020B0502040204020203" pitchFamily="34" charset="0"/>
                <a:cs typeface="Segoe UI" panose="020B0502040204020203" pitchFamily="34" charset="0"/>
              </a:rPr>
              <a:t>αναδύονται</a:t>
            </a:r>
            <a:r>
              <a:rPr lang="el" dirty="0">
                <a:latin typeface="Segoe UI" panose="020B0502040204020203" pitchFamily="34" charset="0"/>
                <a:cs typeface="Segoe UI" panose="020B0502040204020203" pitchFamily="34" charset="0"/>
              </a:rPr>
              <a:t> αρκετές από τις εντυπωσιακές δυνατότητες που βλέπουμε σε αυτά τα γλωσσικά μοντέλα.</a:t>
            </a:r>
            <a:endParaRPr dirty="0">
              <a:latin typeface="Segoe UI" panose="020B0502040204020203" pitchFamily="34" charset="0"/>
              <a:cs typeface="Segoe UI" panose="020B0502040204020203" pitchFamily="34" charset="0"/>
            </a:endParaRPr>
          </a:p>
        </p:txBody>
      </p:sp>
      <p:sp>
        <p:nvSpPr>
          <p:cNvPr id="913" name="Google Shape;913;p74"/>
          <p:cNvSpPr txBox="1"/>
          <p:nvPr/>
        </p:nvSpPr>
        <p:spPr>
          <a:xfrm>
            <a:off x="1068100" y="1653809"/>
            <a:ext cx="9253600" cy="1018400"/>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l" sz="1867" b="1" dirty="0">
                <a:solidFill>
                  <a:srgbClr val="000000"/>
                </a:solidFill>
                <a:latin typeface="Segoe UI" panose="020B0502040204020203" pitchFamily="34" charset="0"/>
                <a:ea typeface="Roboto"/>
                <a:cs typeface="Segoe UI" panose="020B0502040204020203" pitchFamily="34" charset="0"/>
                <a:sym typeface="Roboto"/>
              </a:rPr>
              <a:t>Μέγεθος του γλωσσικού μοντέλου: Δυνατότητα επεξεργασίας λέξεων</a:t>
            </a:r>
            <a:endParaRPr sz="1867" dirty="0">
              <a:solidFill>
                <a:srgbClr val="000000"/>
              </a:solidFill>
              <a:latin typeface="Segoe UI" panose="020B0502040204020203" pitchFamily="34" charset="0"/>
              <a:ea typeface="Roboto"/>
              <a:cs typeface="Segoe UI" panose="020B0502040204020203" pitchFamily="34" charset="0"/>
              <a:sym typeface="Roboto"/>
            </a:endParaRPr>
          </a:p>
          <a:p>
            <a:pPr>
              <a:buClr>
                <a:srgbClr val="000000"/>
              </a:buClr>
              <a:buSzPts val="1400"/>
            </a:pPr>
            <a:r>
              <a:rPr lang="el" sz="1867" dirty="0">
                <a:solidFill>
                  <a:srgbClr val="000000"/>
                </a:solidFill>
                <a:latin typeface="Segoe UI" panose="020B0502040204020203" pitchFamily="34" charset="0"/>
                <a:ea typeface="Roboto"/>
                <a:cs typeface="Segoe UI" panose="020B0502040204020203" pitchFamily="34" charset="0"/>
                <a:sym typeface="Roboto"/>
              </a:rPr>
              <a:t>Για παράδειγμα, αν μέγεθος = </a:t>
            </a:r>
            <a:r>
              <a:rPr lang="en-US" sz="1867" dirty="0">
                <a:solidFill>
                  <a:srgbClr val="000000"/>
                </a:solidFill>
                <a:latin typeface="Segoe UI" panose="020B0502040204020203" pitchFamily="34" charset="0"/>
                <a:ea typeface="Roboto"/>
                <a:cs typeface="Segoe UI" panose="020B0502040204020203" pitchFamily="34" charset="0"/>
                <a:sym typeface="Roboto"/>
              </a:rPr>
              <a:t>3</a:t>
            </a:r>
            <a:r>
              <a:rPr lang="el" sz="1867" dirty="0">
                <a:solidFill>
                  <a:srgbClr val="000000"/>
                </a:solidFill>
                <a:latin typeface="Segoe UI" panose="020B0502040204020203" pitchFamily="34" charset="0"/>
                <a:ea typeface="Roboto"/>
                <a:cs typeface="Segoe UI" panose="020B0502040204020203" pitchFamily="34" charset="0"/>
                <a:sym typeface="Roboto"/>
              </a:rPr>
              <a:t>:</a:t>
            </a:r>
            <a:endParaRPr sz="1867" dirty="0">
              <a:solidFill>
                <a:srgbClr val="000000"/>
              </a:solidFill>
              <a:latin typeface="Segoe UI" panose="020B0502040204020203" pitchFamily="34" charset="0"/>
              <a:ea typeface="Roboto"/>
              <a:cs typeface="Segoe UI" panose="020B0502040204020203" pitchFamily="34" charset="0"/>
              <a:sym typeface="Roboto"/>
            </a:endParaRPr>
          </a:p>
        </p:txBody>
      </p:sp>
      <p:sp>
        <p:nvSpPr>
          <p:cNvPr id="914" name="Google Shape;914;p74"/>
          <p:cNvSpPr txBox="1"/>
          <p:nvPr/>
        </p:nvSpPr>
        <p:spPr>
          <a:xfrm>
            <a:off x="1876667" y="2773533"/>
            <a:ext cx="1593600" cy="479200"/>
          </a:xfrm>
          <a:prstGeom prst="rect">
            <a:avLst/>
          </a:prstGeom>
          <a:solidFill>
            <a:schemeClr val="bg1">
              <a:lumMod val="95000"/>
            </a:schemeClr>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Καλημέρα </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915" name="Google Shape;915;p74"/>
          <p:cNvSpPr txBox="1"/>
          <p:nvPr/>
        </p:nvSpPr>
        <p:spPr>
          <a:xfrm>
            <a:off x="3657133" y="2773533"/>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dirty="0">
                <a:solidFill>
                  <a:srgbClr val="000000"/>
                </a:solidFill>
                <a:latin typeface="Segoe UI" panose="020B0502040204020203" pitchFamily="34" charset="0"/>
                <a:ea typeface="Roboto"/>
                <a:cs typeface="Segoe UI" panose="020B0502040204020203" pitchFamily="34" charset="0"/>
                <a:sym typeface="Roboto"/>
              </a:rPr>
              <a:t>Ελένη</a:t>
            </a:r>
            <a:endParaRPr sz="1867" dirty="0">
              <a:solidFill>
                <a:srgbClr val="000000"/>
              </a:solidFill>
              <a:latin typeface="Segoe UI" panose="020B0502040204020203" pitchFamily="34" charset="0"/>
              <a:ea typeface="Roboto"/>
              <a:cs typeface="Segoe UI" panose="020B0502040204020203" pitchFamily="34" charset="0"/>
              <a:sym typeface="Roboto"/>
            </a:endParaRPr>
          </a:p>
        </p:txBody>
      </p:sp>
      <p:sp>
        <p:nvSpPr>
          <p:cNvPr id="916" name="Google Shape;916;p74"/>
          <p:cNvSpPr txBox="1"/>
          <p:nvPr/>
        </p:nvSpPr>
        <p:spPr>
          <a:xfrm>
            <a:off x="5437600" y="2773567"/>
            <a:ext cx="1593600" cy="479200"/>
          </a:xfrm>
          <a:prstGeom prst="rect">
            <a:avLst/>
          </a:prstGeom>
          <a:solidFill>
            <a:srgbClr val="D0E0E3"/>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τι</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917" name="Google Shape;917;p74"/>
          <p:cNvSpPr txBox="1"/>
          <p:nvPr/>
        </p:nvSpPr>
        <p:spPr>
          <a:xfrm>
            <a:off x="7267900" y="2773567"/>
            <a:ext cx="1593600" cy="4792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l" sz="1867">
                <a:solidFill>
                  <a:srgbClr val="000000"/>
                </a:solidFill>
                <a:latin typeface="Segoe UI" panose="020B0502040204020203" pitchFamily="34" charset="0"/>
                <a:ea typeface="Roboto"/>
                <a:cs typeface="Segoe UI" panose="020B0502040204020203" pitchFamily="34" charset="0"/>
                <a:sym typeface="Roboto"/>
              </a:rPr>
              <a:t>………..;</a:t>
            </a:r>
            <a:endParaRPr sz="1867">
              <a:solidFill>
                <a:srgbClr val="000000"/>
              </a:solidFill>
              <a:latin typeface="Segoe UI" panose="020B0502040204020203" pitchFamily="34" charset="0"/>
              <a:ea typeface="Roboto"/>
              <a:cs typeface="Segoe UI" panose="020B0502040204020203" pitchFamily="34" charset="0"/>
              <a:sym typeface="Roboto"/>
            </a:endParaRPr>
          </a:p>
        </p:txBody>
      </p:sp>
      <p:sp>
        <p:nvSpPr>
          <p:cNvPr id="918" name="Google Shape;918;p74"/>
          <p:cNvSpPr txBox="1"/>
          <p:nvPr/>
        </p:nvSpPr>
        <p:spPr>
          <a:xfrm>
            <a:off x="1021700" y="3693218"/>
            <a:ext cx="9253600" cy="820825"/>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l" sz="1867" dirty="0">
                <a:solidFill>
                  <a:schemeClr val="dk1"/>
                </a:solidFill>
                <a:latin typeface="Segoe UI" panose="020B0502040204020203" pitchFamily="34" charset="0"/>
                <a:ea typeface="Roboto"/>
                <a:cs typeface="Segoe UI" panose="020B0502040204020203" pitchFamily="34" charset="0"/>
                <a:sym typeface="Roboto"/>
              </a:rPr>
              <a:t>Μπορεί να χρησιμοποιήσει μόνο τις λέξεις </a:t>
            </a:r>
            <a:r>
              <a:rPr lang="el-GR" sz="1867" dirty="0">
                <a:solidFill>
                  <a:schemeClr val="dk1"/>
                </a:solidFill>
                <a:latin typeface="Segoe UI" panose="020B0502040204020203" pitchFamily="34" charset="0"/>
                <a:ea typeface="Roboto"/>
                <a:cs typeface="Segoe UI" panose="020B0502040204020203" pitchFamily="34" charset="0"/>
                <a:sym typeface="Roboto"/>
              </a:rPr>
              <a:t>«Ελένη», «τι» για την πρόβλεψη. </a:t>
            </a:r>
          </a:p>
          <a:p>
            <a:pPr>
              <a:buClr>
                <a:srgbClr val="000000"/>
              </a:buClr>
              <a:buSzPts val="1400"/>
            </a:pPr>
            <a:r>
              <a:rPr lang="el-GR" sz="1867" dirty="0">
                <a:solidFill>
                  <a:schemeClr val="dk1"/>
                </a:solidFill>
                <a:latin typeface="Segoe UI" panose="020B0502040204020203" pitchFamily="34" charset="0"/>
                <a:ea typeface="Roboto"/>
                <a:cs typeface="Segoe UI" panose="020B0502040204020203" pitchFamily="34" charset="0"/>
                <a:sym typeface="Roboto"/>
              </a:rPr>
              <a:t>Είναι πιθανό να προτιμήσει κάτι λάθος όπως «ώρα» -&gt; «είναι»</a:t>
            </a:r>
            <a:endParaRPr sz="1867" dirty="0">
              <a:solidFill>
                <a:schemeClr val="dk1"/>
              </a:solidFill>
              <a:latin typeface="Segoe UI" panose="020B0502040204020203" pitchFamily="34" charset="0"/>
              <a:ea typeface="Roboto"/>
              <a:cs typeface="Segoe UI" panose="020B0502040204020203" pitchFamily="34" charset="0"/>
              <a:sym typeface="Roboto"/>
            </a:endParaRPr>
          </a:p>
        </p:txBody>
      </p:sp>
      <p:sp>
        <p:nvSpPr>
          <p:cNvPr id="919" name="Google Shape;919;p74"/>
          <p:cNvSpPr txBox="1"/>
          <p:nvPr/>
        </p:nvSpPr>
        <p:spPr>
          <a:xfrm>
            <a:off x="1068100" y="4851517"/>
            <a:ext cx="10158800" cy="820825"/>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l" sz="1867" dirty="0">
                <a:solidFill>
                  <a:schemeClr val="dk1"/>
                </a:solidFill>
                <a:latin typeface="Segoe UI" panose="020B0502040204020203" pitchFamily="34" charset="0"/>
                <a:ea typeface="Roboto"/>
                <a:cs typeface="Segoe UI" panose="020B0502040204020203" pitchFamily="34" charset="0"/>
                <a:sym typeface="Roboto"/>
              </a:rPr>
              <a:t>Το chatGPT μπορεί να επεξεργαστεί ταυτόχρονα πάνω από 25.000 λέξεις. Κάνει συσχετισμούς ανάμεσα σε λέξεις, ακόμα κι αν έχουν μεγάλη απόσταση μεταξύ τους.</a:t>
            </a:r>
            <a:endParaRPr sz="1867" dirty="0">
              <a:solidFill>
                <a:schemeClr val="dk1"/>
              </a:solidFill>
              <a:latin typeface="Segoe UI" panose="020B0502040204020203" pitchFamily="34" charset="0"/>
              <a:ea typeface="Roboto"/>
              <a:cs typeface="Segoe UI" panose="020B0502040204020203" pitchFamily="34" charset="0"/>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BCF22-1E5D-C9C1-12BC-14C24A88A80F}"/>
              </a:ext>
            </a:extLst>
          </p:cNvPr>
          <p:cNvSpPr>
            <a:spLocks noGrp="1"/>
          </p:cNvSpPr>
          <p:nvPr>
            <p:ph type="title"/>
          </p:nvPr>
        </p:nvSpPr>
        <p:spPr>
          <a:xfrm>
            <a:off x="250500" y="336376"/>
            <a:ext cx="11360800" cy="763600"/>
          </a:xfrm>
        </p:spPr>
        <p:txBody>
          <a:bodyPr>
            <a:normAutofit fontScale="90000"/>
          </a:bodyPr>
          <a:lstStyle/>
          <a:p>
            <a:r>
              <a:rPr lang="el-GR" dirty="0">
                <a:latin typeface="Segoe UI" panose="020B0502040204020203" pitchFamily="34" charset="0"/>
                <a:cs typeface="Segoe UI" panose="020B0502040204020203" pitchFamily="34" charset="0"/>
              </a:rPr>
              <a:t>Τεχνητά νευρωνικά δίκτυα </a:t>
            </a:r>
            <a:endParaRPr lang="en-US" dirty="0">
              <a:latin typeface="Segoe UI" panose="020B0502040204020203" pitchFamily="34" charset="0"/>
              <a:cs typeface="Segoe UI" panose="020B0502040204020203" pitchFamily="34" charset="0"/>
            </a:endParaRPr>
          </a:p>
        </p:txBody>
      </p:sp>
      <p:sp>
        <p:nvSpPr>
          <p:cNvPr id="4" name="Θέση περιεχομένου 2">
            <a:extLst>
              <a:ext uri="{FF2B5EF4-FFF2-40B4-BE49-F238E27FC236}">
                <a16:creationId xmlns:a16="http://schemas.microsoft.com/office/drawing/2014/main" id="{D3D14DA1-5717-EF6E-A989-1C28D1B39EB1}"/>
              </a:ext>
            </a:extLst>
          </p:cNvPr>
          <p:cNvSpPr>
            <a:spLocks noGrp="1"/>
          </p:cNvSpPr>
          <p:nvPr/>
        </p:nvSpPr>
        <p:spPr>
          <a:xfrm>
            <a:off x="838200" y="1123360"/>
            <a:ext cx="10515600" cy="1425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l-GR" b="1" dirty="0">
                <a:latin typeface="Segoe UI" panose="020B0502040204020203" pitchFamily="34" charset="0"/>
                <a:cs typeface="Segoe UI" panose="020B0502040204020203" pitchFamily="34" charset="0"/>
              </a:rPr>
              <a:t>έμπνευση</a:t>
            </a:r>
            <a:r>
              <a:rPr lang="el-GR" dirty="0">
                <a:latin typeface="Segoe UI" panose="020B0502040204020203" pitchFamily="34" charset="0"/>
                <a:cs typeface="Segoe UI" panose="020B0502040204020203" pitchFamily="34" charset="0"/>
              </a:rPr>
              <a:t> από τον εγκέφαλο, όχι προσπάθεια ακριβούς αντιγραφής</a:t>
            </a:r>
          </a:p>
          <a:p>
            <a:pPr>
              <a:buFont typeface="Arial" panose="020B0604020202020204" pitchFamily="34" charset="0"/>
              <a:buChar char="•"/>
            </a:pPr>
            <a:r>
              <a:rPr lang="el-GR" dirty="0">
                <a:latin typeface="Segoe UI" panose="020B0502040204020203" pitchFamily="34" charset="0"/>
                <a:cs typeface="Segoe UI" panose="020B0502040204020203" pitchFamily="34" charset="0"/>
              </a:rPr>
              <a:t>αναλογία με την σχέση ανάμεσα σε </a:t>
            </a:r>
            <a:r>
              <a:rPr lang="el-GR" b="1" dirty="0">
                <a:latin typeface="Segoe UI" panose="020B0502040204020203" pitchFamily="34" charset="0"/>
                <a:cs typeface="Segoe UI" panose="020B0502040204020203" pitchFamily="34" charset="0"/>
              </a:rPr>
              <a:t>αεροπλάνα</a:t>
            </a:r>
            <a:r>
              <a:rPr lang="el-GR" dirty="0">
                <a:latin typeface="Segoe UI" panose="020B0502040204020203" pitchFamily="34" charset="0"/>
                <a:cs typeface="Segoe UI" panose="020B0502040204020203" pitchFamily="34" charset="0"/>
              </a:rPr>
              <a:t> &amp; </a:t>
            </a:r>
            <a:r>
              <a:rPr lang="el-GR" b="1" dirty="0">
                <a:latin typeface="Segoe UI" panose="020B0502040204020203" pitchFamily="34" charset="0"/>
                <a:cs typeface="Segoe UI" panose="020B0502040204020203" pitchFamily="34" charset="0"/>
              </a:rPr>
              <a:t>πουλιά</a:t>
            </a:r>
            <a:endParaRPr lang="en-GB" b="1" dirty="0">
              <a:latin typeface="Segoe UI" panose="020B0502040204020203" pitchFamily="34" charset="0"/>
              <a:cs typeface="Segoe UI" panose="020B0502040204020203" pitchFamily="34" charset="0"/>
            </a:endParaRPr>
          </a:p>
        </p:txBody>
      </p:sp>
      <p:grpSp>
        <p:nvGrpSpPr>
          <p:cNvPr id="5" name="Ομάδα 15">
            <a:extLst>
              <a:ext uri="{FF2B5EF4-FFF2-40B4-BE49-F238E27FC236}">
                <a16:creationId xmlns:a16="http://schemas.microsoft.com/office/drawing/2014/main" id="{F41C6F63-F262-C87F-150C-15B7BA2E4895}"/>
              </a:ext>
            </a:extLst>
          </p:cNvPr>
          <p:cNvGrpSpPr/>
          <p:nvPr/>
        </p:nvGrpSpPr>
        <p:grpSpPr>
          <a:xfrm>
            <a:off x="3652443" y="2654032"/>
            <a:ext cx="4887113" cy="3310068"/>
            <a:chOff x="3619753" y="2701185"/>
            <a:chExt cx="4887113" cy="3310068"/>
          </a:xfrm>
        </p:grpSpPr>
        <p:pic>
          <p:nvPicPr>
            <p:cNvPr id="6" name="Picture 5">
              <a:extLst>
                <a:ext uri="{FF2B5EF4-FFF2-40B4-BE49-F238E27FC236}">
                  <a16:creationId xmlns:a16="http://schemas.microsoft.com/office/drawing/2014/main" id="{6FA4FDC5-997D-D749-E46E-9DDB212374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521" r="49117"/>
            <a:stretch/>
          </p:blipFill>
          <p:spPr bwMode="auto">
            <a:xfrm>
              <a:off x="3619753" y="4236720"/>
              <a:ext cx="2323847" cy="17712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Ομάδα 14">
              <a:extLst>
                <a:ext uri="{FF2B5EF4-FFF2-40B4-BE49-F238E27FC236}">
                  <a16:creationId xmlns:a16="http://schemas.microsoft.com/office/drawing/2014/main" id="{E0ADD258-EE3D-B398-37A8-38FB141F3BBF}"/>
                </a:ext>
              </a:extLst>
            </p:cNvPr>
            <p:cNvGrpSpPr/>
            <p:nvPr/>
          </p:nvGrpSpPr>
          <p:grpSpPr>
            <a:xfrm>
              <a:off x="3758709" y="2701185"/>
              <a:ext cx="4748157" cy="3310068"/>
              <a:chOff x="3758709" y="2701185"/>
              <a:chExt cx="4748157" cy="3310068"/>
            </a:xfrm>
          </p:grpSpPr>
          <p:grpSp>
            <p:nvGrpSpPr>
              <p:cNvPr id="8" name="Ομάδα 6">
                <a:extLst>
                  <a:ext uri="{FF2B5EF4-FFF2-40B4-BE49-F238E27FC236}">
                    <a16:creationId xmlns:a16="http://schemas.microsoft.com/office/drawing/2014/main" id="{E7137D85-36C1-DBF2-C9EF-BFC5FFE1C3BB}"/>
                  </a:ext>
                </a:extLst>
              </p:cNvPr>
              <p:cNvGrpSpPr>
                <a:grpSpLocks noChangeAspect="1"/>
              </p:cNvGrpSpPr>
              <p:nvPr/>
            </p:nvGrpSpPr>
            <p:grpSpPr>
              <a:xfrm>
                <a:off x="3758709" y="2819443"/>
                <a:ext cx="2045933" cy="1241103"/>
                <a:chOff x="2426677" y="1437175"/>
                <a:chExt cx="6339253" cy="3845513"/>
              </a:xfrm>
            </p:grpSpPr>
            <p:pic>
              <p:nvPicPr>
                <p:cNvPr id="11" name="Εικόνα 7">
                  <a:extLst>
                    <a:ext uri="{FF2B5EF4-FFF2-40B4-BE49-F238E27FC236}">
                      <a16:creationId xmlns:a16="http://schemas.microsoft.com/office/drawing/2014/main" id="{6A4EC4FA-F963-430E-35B0-FBC443A113B4}"/>
                    </a:ext>
                  </a:extLst>
                </p:cNvPr>
                <p:cNvPicPr>
                  <a:picLocks noChangeAspect="1"/>
                </p:cNvPicPr>
                <p:nvPr/>
              </p:nvPicPr>
              <p:blipFill>
                <a:blip r:embed="rId4"/>
                <a:stretch>
                  <a:fillRect/>
                </a:stretch>
              </p:blipFill>
              <p:spPr>
                <a:xfrm>
                  <a:off x="2508738" y="1437175"/>
                  <a:ext cx="6257192" cy="3723355"/>
                </a:xfrm>
                <a:prstGeom prst="rect">
                  <a:avLst/>
                </a:prstGeom>
              </p:spPr>
            </p:pic>
            <p:sp>
              <p:nvSpPr>
                <p:cNvPr id="12" name="Ορθογώνιο 8">
                  <a:extLst>
                    <a:ext uri="{FF2B5EF4-FFF2-40B4-BE49-F238E27FC236}">
                      <a16:creationId xmlns:a16="http://schemas.microsoft.com/office/drawing/2014/main" id="{006A8994-8F17-E80C-3B5A-B19FF1821A80}"/>
                    </a:ext>
                  </a:extLst>
                </p:cNvPr>
                <p:cNvSpPr/>
                <p:nvPr/>
              </p:nvSpPr>
              <p:spPr>
                <a:xfrm>
                  <a:off x="2426677" y="4589337"/>
                  <a:ext cx="826477" cy="244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Segoe UI" panose="020B0502040204020203" pitchFamily="34" charset="0"/>
                    <a:cs typeface="Segoe UI" panose="020B0502040204020203" pitchFamily="34" charset="0"/>
                  </a:endParaRPr>
                </a:p>
              </p:txBody>
            </p:sp>
            <p:sp>
              <p:nvSpPr>
                <p:cNvPr id="13" name="Ορθογώνιο 9">
                  <a:extLst>
                    <a:ext uri="{FF2B5EF4-FFF2-40B4-BE49-F238E27FC236}">
                      <a16:creationId xmlns:a16="http://schemas.microsoft.com/office/drawing/2014/main" id="{3ED9F9F7-02AD-D6F2-29C7-A90428A59F07}"/>
                    </a:ext>
                  </a:extLst>
                </p:cNvPr>
                <p:cNvSpPr/>
                <p:nvPr/>
              </p:nvSpPr>
              <p:spPr>
                <a:xfrm>
                  <a:off x="3297116" y="4721598"/>
                  <a:ext cx="826477" cy="244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Segoe UI" panose="020B0502040204020203" pitchFamily="34" charset="0"/>
                    <a:cs typeface="Segoe UI" panose="020B0502040204020203" pitchFamily="34" charset="0"/>
                  </a:endParaRPr>
                </a:p>
              </p:txBody>
            </p:sp>
            <p:sp>
              <p:nvSpPr>
                <p:cNvPr id="14" name="Ορθογώνιο 10">
                  <a:extLst>
                    <a:ext uri="{FF2B5EF4-FFF2-40B4-BE49-F238E27FC236}">
                      <a16:creationId xmlns:a16="http://schemas.microsoft.com/office/drawing/2014/main" id="{E15E2CFC-3CBC-CC59-ECA7-DD84AD305DEB}"/>
                    </a:ext>
                  </a:extLst>
                </p:cNvPr>
                <p:cNvSpPr/>
                <p:nvPr/>
              </p:nvSpPr>
              <p:spPr>
                <a:xfrm>
                  <a:off x="4038600" y="5038371"/>
                  <a:ext cx="826477" cy="244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Segoe UI" panose="020B0502040204020203" pitchFamily="34" charset="0"/>
                    <a:cs typeface="Segoe UI" panose="020B0502040204020203" pitchFamily="34" charset="0"/>
                  </a:endParaRPr>
                </a:p>
              </p:txBody>
            </p:sp>
            <p:sp>
              <p:nvSpPr>
                <p:cNvPr id="15" name="Ορθογώνιο 11">
                  <a:extLst>
                    <a:ext uri="{FF2B5EF4-FFF2-40B4-BE49-F238E27FC236}">
                      <a16:creationId xmlns:a16="http://schemas.microsoft.com/office/drawing/2014/main" id="{29B9211D-8074-4A85-C8AC-EC00F44DB5D5}"/>
                    </a:ext>
                  </a:extLst>
                </p:cNvPr>
                <p:cNvSpPr/>
                <p:nvPr/>
              </p:nvSpPr>
              <p:spPr>
                <a:xfrm>
                  <a:off x="5866920" y="5038371"/>
                  <a:ext cx="1070211" cy="244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Segoe UI" panose="020B0502040204020203" pitchFamily="34" charset="0"/>
                    <a:cs typeface="Segoe UI" panose="020B0502040204020203" pitchFamily="34" charset="0"/>
                  </a:endParaRPr>
                </a:p>
              </p:txBody>
            </p:sp>
            <p:sp>
              <p:nvSpPr>
                <p:cNvPr id="16" name="Ορθογώνιο 12">
                  <a:extLst>
                    <a:ext uri="{FF2B5EF4-FFF2-40B4-BE49-F238E27FC236}">
                      <a16:creationId xmlns:a16="http://schemas.microsoft.com/office/drawing/2014/main" id="{2DF42C50-D32B-08BE-4733-4204BCCEE197}"/>
                    </a:ext>
                  </a:extLst>
                </p:cNvPr>
                <p:cNvSpPr/>
                <p:nvPr/>
              </p:nvSpPr>
              <p:spPr>
                <a:xfrm>
                  <a:off x="6937131" y="4721598"/>
                  <a:ext cx="940777" cy="244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Segoe UI" panose="020B0502040204020203" pitchFamily="34" charset="0"/>
                    <a:cs typeface="Segoe UI" panose="020B0502040204020203" pitchFamily="34" charset="0"/>
                  </a:endParaRPr>
                </a:p>
              </p:txBody>
            </p:sp>
            <p:sp>
              <p:nvSpPr>
                <p:cNvPr id="17" name="Ορθογώνιο 13">
                  <a:extLst>
                    <a:ext uri="{FF2B5EF4-FFF2-40B4-BE49-F238E27FC236}">
                      <a16:creationId xmlns:a16="http://schemas.microsoft.com/office/drawing/2014/main" id="{F91CC6C6-9262-A204-C582-DBEA57A7D0A3}"/>
                    </a:ext>
                  </a:extLst>
                </p:cNvPr>
                <p:cNvSpPr/>
                <p:nvPr/>
              </p:nvSpPr>
              <p:spPr>
                <a:xfrm>
                  <a:off x="7939453" y="4599439"/>
                  <a:ext cx="826477" cy="244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Segoe UI" panose="020B0502040204020203" pitchFamily="34" charset="0"/>
                    <a:cs typeface="Segoe UI" panose="020B0502040204020203" pitchFamily="34" charset="0"/>
                  </a:endParaRPr>
                </a:p>
              </p:txBody>
            </p:sp>
          </p:grpSp>
          <p:pic>
            <p:nvPicPr>
              <p:cNvPr id="9" name="Picture 8">
                <a:extLst>
                  <a:ext uri="{FF2B5EF4-FFF2-40B4-BE49-F238E27FC236}">
                    <a16:creationId xmlns:a16="http://schemas.microsoft.com/office/drawing/2014/main" id="{E891B4EC-9376-FE24-58F0-8ADFA8A0BD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6980" y="2701185"/>
                <a:ext cx="1847025" cy="14776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66D5155-621B-125D-47E3-48A55EBFCA3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550" t="51521"/>
              <a:stretch/>
            </p:blipFill>
            <p:spPr bwMode="auto">
              <a:xfrm>
                <a:off x="6294120" y="4239980"/>
                <a:ext cx="2212746" cy="1771273"/>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020685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24AB0-3287-BBAE-916F-310B7C61C242}"/>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960EF08F-26CC-EAA2-C43A-5BFC3BCE8242}"/>
              </a:ext>
            </a:extLst>
          </p:cNvPr>
          <p:cNvPicPr>
            <a:picLocks noChangeAspect="1"/>
          </p:cNvPicPr>
          <p:nvPr/>
        </p:nvPicPr>
        <p:blipFill>
          <a:blip r:embed="rId2"/>
          <a:stretch>
            <a:fillRect/>
          </a:stretch>
        </p:blipFill>
        <p:spPr>
          <a:xfrm rot="4440369">
            <a:off x="3475373" y="2292336"/>
            <a:ext cx="2458454" cy="1324637"/>
          </a:xfrm>
          <a:prstGeom prst="rect">
            <a:avLst/>
          </a:prstGeom>
        </p:spPr>
      </p:pic>
      <p:pic>
        <p:nvPicPr>
          <p:cNvPr id="3" name="Picture 2">
            <a:extLst>
              <a:ext uri="{FF2B5EF4-FFF2-40B4-BE49-F238E27FC236}">
                <a16:creationId xmlns:a16="http://schemas.microsoft.com/office/drawing/2014/main" id="{5FA5B092-89E6-BBE1-FE43-08E94A4F1C3C}"/>
              </a:ext>
            </a:extLst>
          </p:cNvPr>
          <p:cNvPicPr>
            <a:picLocks noChangeAspect="1"/>
          </p:cNvPicPr>
          <p:nvPr/>
        </p:nvPicPr>
        <p:blipFill>
          <a:blip r:embed="rId2"/>
          <a:stretch>
            <a:fillRect/>
          </a:stretch>
        </p:blipFill>
        <p:spPr>
          <a:xfrm>
            <a:off x="923920" y="1518828"/>
            <a:ext cx="3042508" cy="1639330"/>
          </a:xfrm>
          <a:prstGeom prst="rect">
            <a:avLst/>
          </a:prstGeom>
        </p:spPr>
      </p:pic>
      <p:sp>
        <p:nvSpPr>
          <p:cNvPr id="19" name="TextBox 18">
            <a:extLst>
              <a:ext uri="{FF2B5EF4-FFF2-40B4-BE49-F238E27FC236}">
                <a16:creationId xmlns:a16="http://schemas.microsoft.com/office/drawing/2014/main" id="{90292AE7-3D4A-8FA8-59C0-DB1BB1EFB5DA}"/>
              </a:ext>
            </a:extLst>
          </p:cNvPr>
          <p:cNvSpPr txBox="1"/>
          <p:nvPr/>
        </p:nvSpPr>
        <p:spPr>
          <a:xfrm>
            <a:off x="923920" y="3472469"/>
            <a:ext cx="1167307" cy="369332"/>
          </a:xfrm>
          <a:prstGeom prst="rect">
            <a:avLst/>
          </a:prstGeom>
          <a:noFill/>
        </p:spPr>
        <p:txBody>
          <a:bodyPr wrap="none" rtlCol="0">
            <a:spAutoFit/>
          </a:bodyPr>
          <a:lstStyle/>
          <a:p>
            <a:r>
              <a:rPr lang="el-GR" dirty="0">
                <a:solidFill>
                  <a:schemeClr val="accent2"/>
                </a:solidFill>
              </a:rPr>
              <a:t>Δενδρίτες</a:t>
            </a:r>
            <a:endParaRPr lang="en-US" dirty="0">
              <a:solidFill>
                <a:schemeClr val="accent2"/>
              </a:solidFill>
            </a:endParaRPr>
          </a:p>
        </p:txBody>
      </p:sp>
      <p:sp>
        <p:nvSpPr>
          <p:cNvPr id="20" name="TextBox 19">
            <a:extLst>
              <a:ext uri="{FF2B5EF4-FFF2-40B4-BE49-F238E27FC236}">
                <a16:creationId xmlns:a16="http://schemas.microsoft.com/office/drawing/2014/main" id="{900B5014-28E3-DA68-AA1A-F615CCA56021}"/>
              </a:ext>
            </a:extLst>
          </p:cNvPr>
          <p:cNvSpPr txBox="1"/>
          <p:nvPr/>
        </p:nvSpPr>
        <p:spPr>
          <a:xfrm>
            <a:off x="2297306" y="1405851"/>
            <a:ext cx="744114" cy="369332"/>
          </a:xfrm>
          <a:prstGeom prst="rect">
            <a:avLst/>
          </a:prstGeom>
          <a:noFill/>
          <a:ln>
            <a:noFill/>
          </a:ln>
        </p:spPr>
        <p:txBody>
          <a:bodyPr wrap="none" rtlCol="0">
            <a:spAutoFit/>
          </a:bodyPr>
          <a:lstStyle/>
          <a:p>
            <a:r>
              <a:rPr lang="el-GR" dirty="0">
                <a:solidFill>
                  <a:srgbClr val="7030A0"/>
                </a:solidFill>
              </a:rPr>
              <a:t>Σώμα</a:t>
            </a:r>
            <a:endParaRPr lang="en-US" dirty="0">
              <a:solidFill>
                <a:srgbClr val="7030A0"/>
              </a:solidFill>
            </a:endParaRPr>
          </a:p>
        </p:txBody>
      </p:sp>
      <p:sp>
        <p:nvSpPr>
          <p:cNvPr id="21" name="TextBox 20">
            <a:extLst>
              <a:ext uri="{FF2B5EF4-FFF2-40B4-BE49-F238E27FC236}">
                <a16:creationId xmlns:a16="http://schemas.microsoft.com/office/drawing/2014/main" id="{18251F7A-89E2-B377-7FC5-E2D70262A043}"/>
              </a:ext>
            </a:extLst>
          </p:cNvPr>
          <p:cNvSpPr txBox="1"/>
          <p:nvPr/>
        </p:nvSpPr>
        <p:spPr>
          <a:xfrm>
            <a:off x="2338139" y="2536614"/>
            <a:ext cx="877163" cy="369332"/>
          </a:xfrm>
          <a:prstGeom prst="rect">
            <a:avLst/>
          </a:prstGeom>
          <a:noFill/>
        </p:spPr>
        <p:txBody>
          <a:bodyPr wrap="none" rtlCol="0">
            <a:spAutoFit/>
          </a:bodyPr>
          <a:lstStyle/>
          <a:p>
            <a:r>
              <a:rPr lang="el-GR" dirty="0">
                <a:solidFill>
                  <a:srgbClr val="00B050"/>
                </a:solidFill>
              </a:rPr>
              <a:t>Άξονας</a:t>
            </a:r>
            <a:endParaRPr lang="en-US" dirty="0">
              <a:solidFill>
                <a:srgbClr val="00B050"/>
              </a:solidFill>
            </a:endParaRPr>
          </a:p>
        </p:txBody>
      </p:sp>
      <p:sp>
        <p:nvSpPr>
          <p:cNvPr id="22" name="TextBox 21">
            <a:extLst>
              <a:ext uri="{FF2B5EF4-FFF2-40B4-BE49-F238E27FC236}">
                <a16:creationId xmlns:a16="http://schemas.microsoft.com/office/drawing/2014/main" id="{6A8C8AE8-D437-CA4A-4590-6FE5A5602DF3}"/>
              </a:ext>
            </a:extLst>
          </p:cNvPr>
          <p:cNvSpPr txBox="1"/>
          <p:nvPr/>
        </p:nvSpPr>
        <p:spPr>
          <a:xfrm>
            <a:off x="3332956" y="3022376"/>
            <a:ext cx="1099981" cy="369332"/>
          </a:xfrm>
          <a:prstGeom prst="rect">
            <a:avLst/>
          </a:prstGeom>
          <a:noFill/>
        </p:spPr>
        <p:txBody>
          <a:bodyPr wrap="none" rtlCol="0">
            <a:spAutoFit/>
          </a:bodyPr>
          <a:lstStyle/>
          <a:p>
            <a:r>
              <a:rPr lang="el-GR" dirty="0">
                <a:solidFill>
                  <a:srgbClr val="C00000"/>
                </a:solidFill>
              </a:rPr>
              <a:t>Συνάψεις</a:t>
            </a:r>
            <a:endParaRPr lang="en-US" dirty="0">
              <a:solidFill>
                <a:srgbClr val="C00000"/>
              </a:solidFill>
            </a:endParaRPr>
          </a:p>
        </p:txBody>
      </p:sp>
      <p:pic>
        <p:nvPicPr>
          <p:cNvPr id="23" name="Picture 22">
            <a:extLst>
              <a:ext uri="{FF2B5EF4-FFF2-40B4-BE49-F238E27FC236}">
                <a16:creationId xmlns:a16="http://schemas.microsoft.com/office/drawing/2014/main" id="{AE4414BF-86F5-4ED7-C451-4A5827CCF81D}"/>
              </a:ext>
            </a:extLst>
          </p:cNvPr>
          <p:cNvPicPr>
            <a:picLocks noChangeAspect="1"/>
          </p:cNvPicPr>
          <p:nvPr/>
        </p:nvPicPr>
        <p:blipFill>
          <a:blip r:embed="rId2"/>
          <a:stretch>
            <a:fillRect/>
          </a:stretch>
        </p:blipFill>
        <p:spPr>
          <a:xfrm rot="17159631" flipH="1">
            <a:off x="3203709" y="4469963"/>
            <a:ext cx="2458454" cy="1324637"/>
          </a:xfrm>
          <a:prstGeom prst="rect">
            <a:avLst/>
          </a:prstGeom>
        </p:spPr>
      </p:pic>
      <p:pic>
        <p:nvPicPr>
          <p:cNvPr id="25" name="Picture 24">
            <a:extLst>
              <a:ext uri="{FF2B5EF4-FFF2-40B4-BE49-F238E27FC236}">
                <a16:creationId xmlns:a16="http://schemas.microsoft.com/office/drawing/2014/main" id="{4B0F657B-0842-3654-189D-A01377BFD04F}"/>
              </a:ext>
            </a:extLst>
          </p:cNvPr>
          <p:cNvPicPr>
            <a:picLocks noChangeAspect="1"/>
          </p:cNvPicPr>
          <p:nvPr/>
        </p:nvPicPr>
        <p:blipFill>
          <a:blip r:embed="rId3"/>
          <a:stretch>
            <a:fillRect/>
          </a:stretch>
        </p:blipFill>
        <p:spPr>
          <a:xfrm>
            <a:off x="6096000" y="1178905"/>
            <a:ext cx="5517530" cy="3178227"/>
          </a:xfrm>
          <a:prstGeom prst="rect">
            <a:avLst/>
          </a:prstGeom>
        </p:spPr>
      </p:pic>
      <p:cxnSp>
        <p:nvCxnSpPr>
          <p:cNvPr id="27" name="Straight Connector 26">
            <a:extLst>
              <a:ext uri="{FF2B5EF4-FFF2-40B4-BE49-F238E27FC236}">
                <a16:creationId xmlns:a16="http://schemas.microsoft.com/office/drawing/2014/main" id="{AA9B9280-4221-018D-CA7C-1FC7EE24E80F}"/>
              </a:ext>
            </a:extLst>
          </p:cNvPr>
          <p:cNvCxnSpPr>
            <a:cxnSpLocks/>
            <a:endCxn id="21" idx="0"/>
          </p:cNvCxnSpPr>
          <p:nvPr/>
        </p:nvCxnSpPr>
        <p:spPr>
          <a:xfrm>
            <a:off x="2724150" y="2338493"/>
            <a:ext cx="52571" cy="198121"/>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F98AE8A-71FC-F252-1A40-24B18AC856B7}"/>
              </a:ext>
            </a:extLst>
          </p:cNvPr>
          <p:cNvCxnSpPr>
            <a:cxnSpLocks/>
            <a:stCxn id="19" idx="0"/>
          </p:cNvCxnSpPr>
          <p:nvPr/>
        </p:nvCxnSpPr>
        <p:spPr>
          <a:xfrm flipH="1" flipV="1">
            <a:off x="1426633" y="3081867"/>
            <a:ext cx="80941" cy="39060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2793FFD-AA5C-91AC-EABF-24AB1F92902A}"/>
              </a:ext>
            </a:extLst>
          </p:cNvPr>
          <p:cNvCxnSpPr>
            <a:cxnSpLocks/>
          </p:cNvCxnSpPr>
          <p:nvPr/>
        </p:nvCxnSpPr>
        <p:spPr>
          <a:xfrm flipV="1">
            <a:off x="1663568" y="3158158"/>
            <a:ext cx="115670" cy="34182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FB92456-BD78-0CCF-CB1D-8DAFE672A627}"/>
              </a:ext>
            </a:extLst>
          </p:cNvPr>
          <p:cNvCxnSpPr>
            <a:cxnSpLocks/>
          </p:cNvCxnSpPr>
          <p:nvPr/>
        </p:nvCxnSpPr>
        <p:spPr>
          <a:xfrm flipV="1">
            <a:off x="1830797" y="1627250"/>
            <a:ext cx="524344" cy="491148"/>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15763B7F-C1D4-2342-CD09-E97572A44532}"/>
              </a:ext>
            </a:extLst>
          </p:cNvPr>
          <p:cNvCxnSpPr>
            <a:cxnSpLocks/>
            <a:stCxn id="22" idx="0"/>
          </p:cNvCxnSpPr>
          <p:nvPr/>
        </p:nvCxnSpPr>
        <p:spPr>
          <a:xfrm flipH="1" flipV="1">
            <a:off x="3882946" y="2433757"/>
            <a:ext cx="1" cy="588619"/>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1986E5D-A187-4F1E-9F9F-4E60CE47BC0E}"/>
                  </a:ext>
                </a:extLst>
              </p:cNvPr>
              <p:cNvSpPr txBox="1"/>
              <p:nvPr/>
            </p:nvSpPr>
            <p:spPr>
              <a:xfrm>
                <a:off x="5338653" y="4188095"/>
                <a:ext cx="7032223" cy="2308324"/>
              </a:xfrm>
              <a:prstGeom prst="rect">
                <a:avLst/>
              </a:prstGeom>
              <a:noFill/>
            </p:spPr>
            <p:txBody>
              <a:bodyPr wrap="square" rtlCol="0">
                <a:spAutoFit/>
              </a:bodyPr>
              <a:lstStyle/>
              <a:p>
                <a:r>
                  <a:rPr lang="el-GR" b="1" dirty="0">
                    <a:latin typeface="Segoe UI" panose="020B0502040204020203" pitchFamily="34" charset="0"/>
                    <a:cs typeface="Segoe UI" panose="020B0502040204020203" pitchFamily="34" charset="0"/>
                  </a:rPr>
                  <a:t>Παράδειγμα:</a:t>
                </a:r>
              </a:p>
              <a:p>
                <a:r>
                  <a:rPr lang="el-GR" dirty="0">
                    <a:latin typeface="Segoe UI" panose="020B0502040204020203" pitchFamily="34" charset="0"/>
                    <a:cs typeface="Segoe UI" panose="020B0502040204020203" pitchFamily="34" charset="0"/>
                  </a:rPr>
                  <a:t>Είσοδος: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Sub>
                    <m:r>
                      <a:rPr lang="en-US" i="1" dirty="0" smtClean="0">
                        <a:latin typeface="Cambria Math" panose="02040503050406030204" pitchFamily="18" charset="0"/>
                      </a:rPr>
                      <m:t> = 1, </m:t>
                    </m:r>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𝑥</m:t>
                        </m:r>
                      </m:e>
                      <m:sub>
                        <m:r>
                          <a:rPr lang="en-US" b="0" i="1" dirty="0" smtClean="0">
                            <a:latin typeface="Cambria Math" panose="02040503050406030204" pitchFamily="18" charset="0"/>
                          </a:rPr>
                          <m:t>1</m:t>
                        </m:r>
                      </m:sub>
                    </m:sSub>
                    <m:r>
                      <a:rPr lang="en-US" i="1" dirty="0" smtClean="0">
                        <a:latin typeface="Cambria Math" panose="02040503050406030204" pitchFamily="18" charset="0"/>
                      </a:rPr>
                      <m:t>=0, </m:t>
                    </m:r>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𝑥</m:t>
                        </m:r>
                      </m:e>
                      <m:sub>
                        <m:r>
                          <a:rPr lang="en-US" b="0" i="1" dirty="0" smtClean="0">
                            <a:latin typeface="Cambria Math" panose="02040503050406030204" pitchFamily="18" charset="0"/>
                          </a:rPr>
                          <m:t>2</m:t>
                        </m:r>
                      </m:sub>
                    </m:sSub>
                    <m:r>
                      <a:rPr lang="en-US" i="1" dirty="0" smtClean="0">
                        <a:latin typeface="Cambria Math" panose="02040503050406030204" pitchFamily="18" charset="0"/>
                      </a:rPr>
                      <m:t>=1</m:t>
                    </m:r>
                  </m:oMath>
                </a14:m>
                <a:endParaRPr lang="el-GR" dirty="0">
                  <a:latin typeface="Segoe UI" panose="020B0502040204020203" pitchFamily="34" charset="0"/>
                  <a:cs typeface="Segoe UI" panose="020B0502040204020203" pitchFamily="34" charset="0"/>
                </a:endParaRPr>
              </a:p>
              <a:p>
                <a:r>
                  <a:rPr lang="el-GR" b="0" dirty="0">
                    <a:latin typeface="Segoe UI" panose="020B0502040204020203" pitchFamily="34" charset="0"/>
                    <a:cs typeface="Segoe UI" panose="020B0502040204020203" pitchFamily="34" charset="0"/>
                  </a:rPr>
                  <a:t>Βάρη: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𝑤</m:t>
                        </m:r>
                      </m:e>
                      <m:sub>
                        <m:r>
                          <a:rPr lang="en-US" b="0" i="1" dirty="0" smtClean="0">
                            <a:latin typeface="Cambria Math" panose="02040503050406030204" pitchFamily="18" charset="0"/>
                          </a:rPr>
                          <m:t>0</m:t>
                        </m:r>
                      </m:sub>
                    </m:sSub>
                    <m:r>
                      <a:rPr lang="en-US" i="1" dirty="0" smtClean="0">
                        <a:latin typeface="Cambria Math" panose="02040503050406030204" pitchFamily="18" charset="0"/>
                      </a:rPr>
                      <m:t>=0.5</m:t>
                    </m:r>
                    <m:r>
                      <a:rPr lang="en-US" b="0" i="1" dirty="0" smtClean="0">
                        <a:latin typeface="Cambria Math" panose="02040503050406030204" pitchFamily="18" charset="0"/>
                      </a:rPr>
                      <m:t>, </m:t>
                    </m:r>
                    <m:r>
                      <a:rPr lang="en-US"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𝑤</m:t>
                        </m:r>
                      </m:e>
                      <m:sub>
                        <m:r>
                          <a:rPr lang="en-US" b="0" i="1" dirty="0" smtClean="0">
                            <a:latin typeface="Cambria Math" panose="02040503050406030204" pitchFamily="18" charset="0"/>
                          </a:rPr>
                          <m:t>1</m:t>
                        </m:r>
                      </m:sub>
                    </m:sSub>
                    <m:r>
                      <a:rPr lang="en-US" i="1" dirty="0" smtClean="0">
                        <a:latin typeface="Cambria Math" panose="02040503050406030204" pitchFamily="18" charset="0"/>
                      </a:rPr>
                      <m:t>=0.2</m:t>
                    </m:r>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𝑤</m:t>
                        </m:r>
                      </m:e>
                      <m:sub>
                        <m:r>
                          <a:rPr lang="en-US" b="0" i="1" dirty="0" smtClean="0">
                            <a:latin typeface="Cambria Math" panose="02040503050406030204" pitchFamily="18" charset="0"/>
                          </a:rPr>
                          <m:t>2</m:t>
                        </m:r>
                      </m:sub>
                    </m:sSub>
                    <m:r>
                      <a:rPr lang="en-US" i="1" dirty="0" smtClean="0">
                        <a:latin typeface="Cambria Math" panose="02040503050406030204" pitchFamily="18" charset="0"/>
                      </a:rPr>
                      <m:t>=0.1</m:t>
                    </m:r>
                  </m:oMath>
                </a14:m>
                <a:endParaRPr lang="en-US" dirty="0">
                  <a:latin typeface="Segoe UI" panose="020B0502040204020203" pitchFamily="34" charset="0"/>
                  <a:cs typeface="Segoe UI" panose="020B0502040204020203" pitchFamily="34" charset="0"/>
                </a:endParaRPr>
              </a:p>
              <a:p>
                <a:endParaRPr lang="el-GR" dirty="0">
                  <a:latin typeface="Segoe UI" panose="020B0502040204020203" pitchFamily="34" charset="0"/>
                  <a:cs typeface="Segoe UI" panose="020B0502040204020203" pitchFamily="34" charset="0"/>
                </a:endParaRPr>
              </a:p>
              <a:p>
                <a:r>
                  <a:rPr lang="el-GR" dirty="0">
                    <a:latin typeface="Segoe UI" panose="020B0502040204020203" pitchFamily="34" charset="0"/>
                    <a:cs typeface="Segoe UI" panose="020B0502040204020203" pitchFamily="34" charset="0"/>
                  </a:rPr>
                  <a:t>Ενεργοποίηση:</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  </m:t>
                        </m:r>
                        <m:r>
                          <a:rPr lang="en-US" i="1" dirty="0">
                            <a:latin typeface="Cambria Math" panose="02040503050406030204" pitchFamily="18" charset="0"/>
                          </a:rPr>
                          <m:t>𝑥</m:t>
                        </m:r>
                      </m:e>
                      <m:sub>
                        <m:r>
                          <a:rPr lang="en-US" i="1" dirty="0">
                            <a:latin typeface="Cambria Math" panose="02040503050406030204" pitchFamily="18" charset="0"/>
                          </a:rPr>
                          <m:t>0</m:t>
                        </m:r>
                      </m:sub>
                    </m:sSub>
                    <m:r>
                      <a:rPr lang="el-GR"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𝑤</m:t>
                        </m:r>
                      </m:e>
                      <m:sub>
                        <m:r>
                          <a:rPr lang="en-US" i="1" dirty="0">
                            <a:latin typeface="Cambria Math" panose="02040503050406030204" pitchFamily="18" charset="0"/>
                          </a:rPr>
                          <m:t>0</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b="0" i="1" dirty="0" smtClean="0">
                            <a:latin typeface="Cambria Math" panose="02040503050406030204" pitchFamily="18" charset="0"/>
                          </a:rPr>
                          <m:t>1</m:t>
                        </m:r>
                      </m:sub>
                    </m:sSub>
                    <m:r>
                      <a:rPr lang="el-GR" i="1" dirty="0"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b="0" i="1" dirty="0" smtClean="0">
                            <a:latin typeface="Cambria Math" panose="02040503050406030204" pitchFamily="18" charset="0"/>
                          </a:rPr>
                          <m:t>2</m:t>
                        </m:r>
                      </m:sub>
                    </m:sSub>
                    <m:r>
                      <a:rPr lang="el-GR"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2</m:t>
                        </m:r>
                      </m:sub>
                    </m:sSub>
                    <m:r>
                      <a:rPr lang="el-GR" i="1" dirty="0" smtClean="0">
                        <a:latin typeface="Cambria Math" panose="02040503050406030204" pitchFamily="18" charset="0"/>
                      </a:rPr>
                      <m:t>= 0.5+</m:t>
                    </m:r>
                    <m:r>
                      <a:rPr lang="en-US" b="0" i="1" dirty="0" smtClean="0">
                        <a:latin typeface="Cambria Math" panose="02040503050406030204" pitchFamily="18" charset="0"/>
                      </a:rPr>
                      <m:t>0+ </m:t>
                    </m:r>
                    <m:r>
                      <a:rPr lang="el-GR" i="1" dirty="0" smtClean="0">
                        <a:latin typeface="Cambria Math" panose="02040503050406030204" pitchFamily="18" charset="0"/>
                      </a:rPr>
                      <m:t>0.1 = 0.6</m:t>
                    </m:r>
                  </m:oMath>
                </a14:m>
                <a:endParaRPr lang="el-GR"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r>
                  <a:rPr lang="el-GR" dirty="0">
                    <a:latin typeface="Segoe UI" panose="020B0502040204020203" pitchFamily="34" charset="0"/>
                    <a:cs typeface="Segoe UI" panose="020B0502040204020203" pitchFamily="34" charset="0"/>
                  </a:rPr>
                  <a:t>Αν η ενεργοποίηση είναι </a:t>
                </a:r>
                <a14:m>
                  <m:oMath xmlns:m="http://schemas.openxmlformats.org/officeDocument/2006/math">
                    <m:r>
                      <a:rPr lang="el-GR" i="1" dirty="0" smtClean="0">
                        <a:latin typeface="Cambria Math" panose="02040503050406030204" pitchFamily="18" charset="0"/>
                      </a:rPr>
                      <m:t>&gt;0.5</m:t>
                    </m:r>
                  </m:oMath>
                </a14:m>
                <a:r>
                  <a:rPr lang="el-GR" dirty="0">
                    <a:latin typeface="Segoe UI" panose="020B0502040204020203" pitchFamily="34" charset="0"/>
                    <a:cs typeface="Segoe UI" panose="020B0502040204020203" pitchFamily="34" charset="0"/>
                  </a:rPr>
                  <a:t>, ο νευρώνας ‘πυροδοτεί» και στέλνει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=1</m:t>
                    </m:r>
                  </m:oMath>
                </a14:m>
                <a:r>
                  <a:rPr lang="en-US" dirty="0">
                    <a:latin typeface="Segoe UI" panose="020B0502040204020203" pitchFamily="34" charset="0"/>
                    <a:cs typeface="Segoe UI" panose="020B0502040204020203" pitchFamily="34" charset="0"/>
                  </a:rPr>
                  <a:t> </a:t>
                </a:r>
                <a:r>
                  <a:rPr lang="el-GR" dirty="0">
                    <a:latin typeface="Segoe UI" panose="020B0502040204020203" pitchFamily="34" charset="0"/>
                    <a:cs typeface="Segoe UI" panose="020B0502040204020203" pitchFamily="34" charset="0"/>
                  </a:rPr>
                  <a:t>στον επόμενο. </a:t>
                </a:r>
                <a:endParaRPr lang="en-US" dirty="0">
                  <a:latin typeface="Segoe UI" panose="020B0502040204020203" pitchFamily="34" charset="0"/>
                  <a:cs typeface="Segoe UI" panose="020B0502040204020203" pitchFamily="34" charset="0"/>
                </a:endParaRPr>
              </a:p>
            </p:txBody>
          </p:sp>
        </mc:Choice>
        <mc:Fallback xmlns="">
          <p:sp>
            <p:nvSpPr>
              <p:cNvPr id="42" name="TextBox 41">
                <a:extLst>
                  <a:ext uri="{FF2B5EF4-FFF2-40B4-BE49-F238E27FC236}">
                    <a16:creationId xmlns:a16="http://schemas.microsoft.com/office/drawing/2014/main" id="{A1986E5D-A187-4F1E-9F9F-4E60CE47BC0E}"/>
                  </a:ext>
                </a:extLst>
              </p:cNvPr>
              <p:cNvSpPr txBox="1">
                <a:spLocks noRot="1" noChangeAspect="1" noMove="1" noResize="1" noEditPoints="1" noAdjustHandles="1" noChangeArrowheads="1" noChangeShapeType="1" noTextEdit="1"/>
              </p:cNvSpPr>
              <p:nvPr/>
            </p:nvSpPr>
            <p:spPr>
              <a:xfrm>
                <a:off x="5338653" y="4188095"/>
                <a:ext cx="7032223" cy="2308324"/>
              </a:xfrm>
              <a:prstGeom prst="rect">
                <a:avLst/>
              </a:prstGeom>
              <a:blipFill>
                <a:blip r:embed="rId4"/>
                <a:stretch>
                  <a:fillRect l="-781" t="-1055" b="-3430"/>
                </a:stretch>
              </a:blipFill>
            </p:spPr>
            <p:txBody>
              <a:bodyPr/>
              <a:lstStyle/>
              <a:p>
                <a:r>
                  <a:rPr lang="en-US">
                    <a:noFill/>
                  </a:rPr>
                  <a:t> </a:t>
                </a:r>
              </a:p>
            </p:txBody>
          </p:sp>
        </mc:Fallback>
      </mc:AlternateContent>
      <p:sp>
        <p:nvSpPr>
          <p:cNvPr id="43" name="Title 1">
            <a:extLst>
              <a:ext uri="{FF2B5EF4-FFF2-40B4-BE49-F238E27FC236}">
                <a16:creationId xmlns:a16="http://schemas.microsoft.com/office/drawing/2014/main" id="{A58C9492-DFC1-5650-E1F8-58564C48F159}"/>
              </a:ext>
            </a:extLst>
          </p:cNvPr>
          <p:cNvSpPr txBox="1">
            <a:spLocks/>
          </p:cNvSpPr>
          <p:nvPr/>
        </p:nvSpPr>
        <p:spPr>
          <a:xfrm>
            <a:off x="250500" y="336376"/>
            <a:ext cx="11360800" cy="763600"/>
          </a:xfrm>
          <a:prstGeom prst="rect">
            <a:avLst/>
          </a:prstGeom>
          <a:noFill/>
          <a:ln>
            <a:noFill/>
          </a:ln>
        </p:spPr>
        <p:txBody>
          <a:bodyPr spcFirstLastPara="1" vert="horz" wrap="square" lIns="91425" tIns="91425" rIns="91425" bIns="91425" rtlCol="0" anchor="ctr" anchorCtr="0">
            <a:normAutofit fontScale="90000" lnSpcReduction="10000"/>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l-GR">
                <a:latin typeface="Segoe UI" panose="020B0502040204020203" pitchFamily="34" charset="0"/>
                <a:cs typeface="Segoe UI" panose="020B0502040204020203" pitchFamily="34" charset="0"/>
              </a:rPr>
              <a:t>Τεχνητά νευρωνικά δίκτυα </a:t>
            </a:r>
            <a:endParaRPr lang="en-US" dirty="0">
              <a:latin typeface="Segoe UI" panose="020B0502040204020203" pitchFamily="34" charset="0"/>
              <a:cs typeface="Segoe UI" panose="020B0502040204020203" pitchFamily="34" charset="0"/>
            </a:endParaRPr>
          </a:p>
        </p:txBody>
      </p:sp>
      <p:cxnSp>
        <p:nvCxnSpPr>
          <p:cNvPr id="46" name="Straight Connector 45">
            <a:extLst>
              <a:ext uri="{FF2B5EF4-FFF2-40B4-BE49-F238E27FC236}">
                <a16:creationId xmlns:a16="http://schemas.microsoft.com/office/drawing/2014/main" id="{98A05F6B-ECF6-0655-B84C-CBEB231B751D}"/>
              </a:ext>
            </a:extLst>
          </p:cNvPr>
          <p:cNvCxnSpPr>
            <a:cxnSpLocks/>
            <a:endCxn id="22" idx="2"/>
          </p:cNvCxnSpPr>
          <p:nvPr/>
        </p:nvCxnSpPr>
        <p:spPr>
          <a:xfrm flipH="1" flipV="1">
            <a:off x="3882947" y="3391708"/>
            <a:ext cx="650953" cy="52624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3757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C8DF2-F1DE-7044-5F6F-72DB4C26D033}"/>
              </a:ext>
            </a:extLst>
          </p:cNvPr>
          <p:cNvSpPr>
            <a:spLocks noGrp="1"/>
          </p:cNvSpPr>
          <p:nvPr>
            <p:ph type="title"/>
          </p:nvPr>
        </p:nvSpPr>
        <p:spPr>
          <a:xfrm>
            <a:off x="469786" y="484993"/>
            <a:ext cx="11360800" cy="763600"/>
          </a:xfrm>
        </p:spPr>
        <p:txBody>
          <a:bodyPr>
            <a:normAutofit fontScale="90000"/>
          </a:bodyPr>
          <a:lstStyle/>
          <a:p>
            <a:r>
              <a:rPr lang="el-GR" sz="2800" dirty="0">
                <a:latin typeface="Segoe UI" panose="020B0502040204020203" pitchFamily="34" charset="0"/>
                <a:cs typeface="Segoe UI" panose="020B0502040204020203" pitchFamily="34" charset="0"/>
              </a:rPr>
              <a:t>Ένα τεχνητό νευρωνικό δίκτυο που βρίσκει την επόμενη λέξη</a:t>
            </a:r>
            <a:br>
              <a:rPr lang="el-GR" sz="2800" dirty="0">
                <a:latin typeface="Segoe UI" panose="020B0502040204020203" pitchFamily="34" charset="0"/>
                <a:cs typeface="Segoe UI" panose="020B0502040204020203" pitchFamily="34" charset="0"/>
              </a:rPr>
            </a:br>
            <a:r>
              <a:rPr lang="el-GR" sz="2800" dirty="0">
                <a:latin typeface="Segoe UI" panose="020B0502040204020203" pitchFamily="34" charset="0"/>
                <a:cs typeface="Segoe UI" panose="020B0502040204020203" pitchFamily="34" charset="0"/>
              </a:rPr>
              <a:t>Πρόβλεψη (</a:t>
            </a:r>
            <a:r>
              <a:rPr lang="en-US" sz="2800" dirty="0">
                <a:latin typeface="Segoe UI" panose="020B0502040204020203" pitchFamily="34" charset="0"/>
                <a:cs typeface="Segoe UI" panose="020B0502040204020203" pitchFamily="34" charset="0"/>
              </a:rPr>
              <a:t>inference)</a:t>
            </a:r>
          </a:p>
        </p:txBody>
      </p:sp>
      <p:sp>
        <p:nvSpPr>
          <p:cNvPr id="6" name="TextBox 5">
            <a:extLst>
              <a:ext uri="{FF2B5EF4-FFF2-40B4-BE49-F238E27FC236}">
                <a16:creationId xmlns:a16="http://schemas.microsoft.com/office/drawing/2014/main" id="{15797E79-6AB8-B17D-B98E-A69E4E69DDBC}"/>
              </a:ext>
            </a:extLst>
          </p:cNvPr>
          <p:cNvSpPr txBox="1"/>
          <p:nvPr/>
        </p:nvSpPr>
        <p:spPr>
          <a:xfrm>
            <a:off x="560945" y="2036371"/>
            <a:ext cx="7143174" cy="369332"/>
          </a:xfrm>
          <a:prstGeom prst="rect">
            <a:avLst/>
          </a:prstGeom>
          <a:noFill/>
        </p:spPr>
        <p:txBody>
          <a:bodyPr wrap="none" rtlCol="0">
            <a:spAutoFit/>
          </a:bodyPr>
          <a:lstStyle/>
          <a:p>
            <a:r>
              <a:rPr lang="el-GR" dirty="0">
                <a:latin typeface="Segoe UI" panose="020B0502040204020203" pitchFamily="34" charset="0"/>
                <a:cs typeface="Segoe UI" panose="020B0502040204020203" pitchFamily="34" charset="0"/>
              </a:rPr>
              <a:t>Λεξιλόγιο: «Καλημέρα», «Ελένη», «τι», «κάνεις», «χαμπάρια», «μωβ»</a:t>
            </a:r>
            <a:endParaRPr lang="en-US" dirty="0">
              <a:latin typeface="Segoe UI" panose="020B0502040204020203" pitchFamily="34" charset="0"/>
              <a:cs typeface="Segoe UI" panose="020B0502040204020203" pitchFamily="34" charset="0"/>
            </a:endParaRPr>
          </a:p>
        </p:txBody>
      </p:sp>
      <p:graphicFrame>
        <p:nvGraphicFramePr>
          <p:cNvPr id="7" name="Table 6">
            <a:extLst>
              <a:ext uri="{FF2B5EF4-FFF2-40B4-BE49-F238E27FC236}">
                <a16:creationId xmlns:a16="http://schemas.microsoft.com/office/drawing/2014/main" id="{D2F1CF0A-4FE0-5C29-BEDF-8BEE089F1CB7}"/>
              </a:ext>
            </a:extLst>
          </p:cNvPr>
          <p:cNvGraphicFramePr>
            <a:graphicFrameLocks noGrp="1"/>
          </p:cNvGraphicFramePr>
          <p:nvPr>
            <p:extLst>
              <p:ext uri="{D42A27DB-BD31-4B8C-83A1-F6EECF244321}">
                <p14:modId xmlns:p14="http://schemas.microsoft.com/office/powerpoint/2010/main" val="3951559062"/>
              </p:ext>
            </p:extLst>
          </p:nvPr>
        </p:nvGraphicFramePr>
        <p:xfrm>
          <a:off x="322241" y="2951316"/>
          <a:ext cx="2101554" cy="2628498"/>
        </p:xfrm>
        <a:graphic>
          <a:graphicData uri="http://schemas.openxmlformats.org/drawingml/2006/table">
            <a:tbl>
              <a:tblPr firstRow="1" bandRow="1">
                <a:tableStyleId>{5940675A-B579-460E-94D1-54222C63F5DA}</a:tableStyleId>
              </a:tblPr>
              <a:tblGrid>
                <a:gridCol w="1411605">
                  <a:extLst>
                    <a:ext uri="{9D8B030D-6E8A-4147-A177-3AD203B41FA5}">
                      <a16:colId xmlns:a16="http://schemas.microsoft.com/office/drawing/2014/main" val="3643990368"/>
                    </a:ext>
                  </a:extLst>
                </a:gridCol>
                <a:gridCol w="689949">
                  <a:extLst>
                    <a:ext uri="{9D8B030D-6E8A-4147-A177-3AD203B41FA5}">
                      <a16:colId xmlns:a16="http://schemas.microsoft.com/office/drawing/2014/main" val="2086548122"/>
                    </a:ext>
                  </a:extLst>
                </a:gridCol>
              </a:tblGrid>
              <a:tr h="438083">
                <a:tc>
                  <a:txBody>
                    <a:bodyPr/>
                    <a:lstStyle/>
                    <a:p>
                      <a:r>
                        <a:rPr lang="el-GR" dirty="0"/>
                        <a:t>καλημέρα</a:t>
                      </a:r>
                    </a:p>
                  </a:txBody>
                  <a:tcPr/>
                </a:tc>
                <a:tc>
                  <a:txBody>
                    <a:bodyPr/>
                    <a:lstStyle/>
                    <a:p>
                      <a:r>
                        <a:rPr lang="el-GR" dirty="0"/>
                        <a:t>0</a:t>
                      </a:r>
                      <a:endParaRPr lang="en-US" dirty="0"/>
                    </a:p>
                  </a:txBody>
                  <a:tcPr/>
                </a:tc>
                <a:extLst>
                  <a:ext uri="{0D108BD9-81ED-4DB2-BD59-A6C34878D82A}">
                    <a16:rowId xmlns:a16="http://schemas.microsoft.com/office/drawing/2014/main" val="760708659"/>
                  </a:ext>
                </a:extLst>
              </a:tr>
              <a:tr h="438083">
                <a:tc>
                  <a:txBody>
                    <a:bodyPr/>
                    <a:lstStyle/>
                    <a:p>
                      <a:r>
                        <a:rPr lang="el-GR" dirty="0"/>
                        <a:t>Ελένη</a:t>
                      </a:r>
                      <a:endParaRPr lang="en-US" dirty="0"/>
                    </a:p>
                  </a:txBody>
                  <a:tcPr/>
                </a:tc>
                <a:tc>
                  <a:txBody>
                    <a:bodyPr/>
                    <a:lstStyle/>
                    <a:p>
                      <a:r>
                        <a:rPr lang="el-GR" dirty="0"/>
                        <a:t>1</a:t>
                      </a:r>
                      <a:endParaRPr lang="en-US" dirty="0"/>
                    </a:p>
                  </a:txBody>
                  <a:tcPr/>
                </a:tc>
                <a:extLst>
                  <a:ext uri="{0D108BD9-81ED-4DB2-BD59-A6C34878D82A}">
                    <a16:rowId xmlns:a16="http://schemas.microsoft.com/office/drawing/2014/main" val="3281402161"/>
                  </a:ext>
                </a:extLst>
              </a:tr>
              <a:tr h="438083">
                <a:tc>
                  <a:txBody>
                    <a:bodyPr/>
                    <a:lstStyle/>
                    <a:p>
                      <a:r>
                        <a:rPr lang="el-GR" dirty="0"/>
                        <a:t>τι</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79128565"/>
                  </a:ext>
                </a:extLst>
              </a:tr>
              <a:tr h="438083">
                <a:tc>
                  <a:txBody>
                    <a:bodyPr/>
                    <a:lstStyle/>
                    <a:p>
                      <a:r>
                        <a:rPr lang="el-GR" dirty="0"/>
                        <a:t>κάνεις</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4132645218"/>
                  </a:ext>
                </a:extLst>
              </a:tr>
              <a:tr h="438083">
                <a:tc>
                  <a:txBody>
                    <a:bodyPr/>
                    <a:lstStyle/>
                    <a:p>
                      <a:r>
                        <a:rPr lang="el-GR" dirty="0"/>
                        <a:t>χαμπάρια</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3743673949"/>
                  </a:ext>
                </a:extLst>
              </a:tr>
              <a:tr h="438083">
                <a:tc>
                  <a:txBody>
                    <a:bodyPr/>
                    <a:lstStyle/>
                    <a:p>
                      <a:r>
                        <a:rPr lang="el-GR" dirty="0"/>
                        <a:t>μωβ</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2348612065"/>
                  </a:ext>
                </a:extLst>
              </a:tr>
            </a:tbl>
          </a:graphicData>
        </a:graphic>
      </p:graphicFrame>
      <p:sp>
        <p:nvSpPr>
          <p:cNvPr id="8" name="Oval 7">
            <a:extLst>
              <a:ext uri="{FF2B5EF4-FFF2-40B4-BE49-F238E27FC236}">
                <a16:creationId xmlns:a16="http://schemas.microsoft.com/office/drawing/2014/main" id="{505C583F-C34D-471D-A285-EEE20F49EA2F}"/>
              </a:ext>
            </a:extLst>
          </p:cNvPr>
          <p:cNvSpPr/>
          <p:nvPr/>
        </p:nvSpPr>
        <p:spPr>
          <a:xfrm>
            <a:off x="2352226" y="2979060"/>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C70455D1-35F9-85B4-8AAF-F11ED96E4099}"/>
              </a:ext>
            </a:extLst>
          </p:cNvPr>
          <p:cNvSpPr/>
          <p:nvPr/>
        </p:nvSpPr>
        <p:spPr>
          <a:xfrm>
            <a:off x="2352226" y="3434656"/>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0" name="Oval 9">
            <a:extLst>
              <a:ext uri="{FF2B5EF4-FFF2-40B4-BE49-F238E27FC236}">
                <a16:creationId xmlns:a16="http://schemas.microsoft.com/office/drawing/2014/main" id="{61B88290-51B1-2330-C6DE-05BCEB8041F5}"/>
              </a:ext>
            </a:extLst>
          </p:cNvPr>
          <p:cNvSpPr/>
          <p:nvPr/>
        </p:nvSpPr>
        <p:spPr>
          <a:xfrm>
            <a:off x="2352225"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1" name="Oval 10">
            <a:extLst>
              <a:ext uri="{FF2B5EF4-FFF2-40B4-BE49-F238E27FC236}">
                <a16:creationId xmlns:a16="http://schemas.microsoft.com/office/drawing/2014/main" id="{20F09CBE-AA20-722F-1D7F-F16DFEC6062D}"/>
              </a:ext>
            </a:extLst>
          </p:cNvPr>
          <p:cNvSpPr/>
          <p:nvPr/>
        </p:nvSpPr>
        <p:spPr>
          <a:xfrm>
            <a:off x="2352225"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FD06A03C-B2CD-991F-DC4F-D65F84C57E4A}"/>
              </a:ext>
            </a:extLst>
          </p:cNvPr>
          <p:cNvSpPr/>
          <p:nvPr/>
        </p:nvSpPr>
        <p:spPr>
          <a:xfrm>
            <a:off x="2352225" y="4790134"/>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3" name="Oval 12">
            <a:extLst>
              <a:ext uri="{FF2B5EF4-FFF2-40B4-BE49-F238E27FC236}">
                <a16:creationId xmlns:a16="http://schemas.microsoft.com/office/drawing/2014/main" id="{403C4E7F-8E09-F180-0DBD-21E89906C0D3}"/>
              </a:ext>
            </a:extLst>
          </p:cNvPr>
          <p:cNvSpPr/>
          <p:nvPr/>
        </p:nvSpPr>
        <p:spPr>
          <a:xfrm>
            <a:off x="2352224" y="5240075"/>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4" name="Oval 13">
            <a:extLst>
              <a:ext uri="{FF2B5EF4-FFF2-40B4-BE49-F238E27FC236}">
                <a16:creationId xmlns:a16="http://schemas.microsoft.com/office/drawing/2014/main" id="{15A0C8D6-D385-FDA7-64CE-3FC810A30A58}"/>
              </a:ext>
            </a:extLst>
          </p:cNvPr>
          <p:cNvSpPr/>
          <p:nvPr/>
        </p:nvSpPr>
        <p:spPr>
          <a:xfrm>
            <a:off x="5077317" y="2984715"/>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5" name="Oval 14">
            <a:extLst>
              <a:ext uri="{FF2B5EF4-FFF2-40B4-BE49-F238E27FC236}">
                <a16:creationId xmlns:a16="http://schemas.microsoft.com/office/drawing/2014/main" id="{9ADA6103-9986-BBDB-89F4-E3F05C33B35A}"/>
              </a:ext>
            </a:extLst>
          </p:cNvPr>
          <p:cNvSpPr/>
          <p:nvPr/>
        </p:nvSpPr>
        <p:spPr>
          <a:xfrm>
            <a:off x="5077319" y="3434656"/>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6" name="Oval 15">
            <a:extLst>
              <a:ext uri="{FF2B5EF4-FFF2-40B4-BE49-F238E27FC236}">
                <a16:creationId xmlns:a16="http://schemas.microsoft.com/office/drawing/2014/main" id="{9507302A-2C8C-C078-86A6-941FF410FF5B}"/>
              </a:ext>
            </a:extLst>
          </p:cNvPr>
          <p:cNvSpPr/>
          <p:nvPr/>
        </p:nvSpPr>
        <p:spPr>
          <a:xfrm>
            <a:off x="5077318"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7" name="Oval 16">
            <a:extLst>
              <a:ext uri="{FF2B5EF4-FFF2-40B4-BE49-F238E27FC236}">
                <a16:creationId xmlns:a16="http://schemas.microsoft.com/office/drawing/2014/main" id="{FE83DD48-8144-E67A-D851-485C0E8EB76C}"/>
              </a:ext>
            </a:extLst>
          </p:cNvPr>
          <p:cNvSpPr/>
          <p:nvPr/>
        </p:nvSpPr>
        <p:spPr>
          <a:xfrm>
            <a:off x="5077318"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8" name="Oval 17">
            <a:extLst>
              <a:ext uri="{FF2B5EF4-FFF2-40B4-BE49-F238E27FC236}">
                <a16:creationId xmlns:a16="http://schemas.microsoft.com/office/drawing/2014/main" id="{6C1D196D-F5CC-78E9-BE59-1BA453FAFA67}"/>
              </a:ext>
            </a:extLst>
          </p:cNvPr>
          <p:cNvSpPr/>
          <p:nvPr/>
        </p:nvSpPr>
        <p:spPr>
          <a:xfrm>
            <a:off x="5077318" y="4790134"/>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9" name="Oval 18">
            <a:extLst>
              <a:ext uri="{FF2B5EF4-FFF2-40B4-BE49-F238E27FC236}">
                <a16:creationId xmlns:a16="http://schemas.microsoft.com/office/drawing/2014/main" id="{8CB4D95F-5480-F4A8-0947-A0C5929C5CE1}"/>
              </a:ext>
            </a:extLst>
          </p:cNvPr>
          <p:cNvSpPr/>
          <p:nvPr/>
        </p:nvSpPr>
        <p:spPr>
          <a:xfrm>
            <a:off x="5077317" y="5240075"/>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1" name="Oval 20">
            <a:extLst>
              <a:ext uri="{FF2B5EF4-FFF2-40B4-BE49-F238E27FC236}">
                <a16:creationId xmlns:a16="http://schemas.microsoft.com/office/drawing/2014/main" id="{6B661657-9C34-FA50-0946-CF43EC055645}"/>
              </a:ext>
            </a:extLst>
          </p:cNvPr>
          <p:cNvSpPr/>
          <p:nvPr/>
        </p:nvSpPr>
        <p:spPr>
          <a:xfrm>
            <a:off x="3260590" y="3434656"/>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2" name="Oval 21">
            <a:extLst>
              <a:ext uri="{FF2B5EF4-FFF2-40B4-BE49-F238E27FC236}">
                <a16:creationId xmlns:a16="http://schemas.microsoft.com/office/drawing/2014/main" id="{7A292809-895B-7DBB-14E7-E1EC23121507}"/>
              </a:ext>
            </a:extLst>
          </p:cNvPr>
          <p:cNvSpPr/>
          <p:nvPr/>
        </p:nvSpPr>
        <p:spPr>
          <a:xfrm>
            <a:off x="3260589"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3" name="Oval 22">
            <a:extLst>
              <a:ext uri="{FF2B5EF4-FFF2-40B4-BE49-F238E27FC236}">
                <a16:creationId xmlns:a16="http://schemas.microsoft.com/office/drawing/2014/main" id="{4B65BE2A-CCB2-DA51-5A9C-F2701B60D49B}"/>
              </a:ext>
            </a:extLst>
          </p:cNvPr>
          <p:cNvSpPr/>
          <p:nvPr/>
        </p:nvSpPr>
        <p:spPr>
          <a:xfrm>
            <a:off x="3260589"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4" name="Oval 23">
            <a:extLst>
              <a:ext uri="{FF2B5EF4-FFF2-40B4-BE49-F238E27FC236}">
                <a16:creationId xmlns:a16="http://schemas.microsoft.com/office/drawing/2014/main" id="{27B84F9A-C520-CCC0-438C-48DBBBC19F89}"/>
              </a:ext>
            </a:extLst>
          </p:cNvPr>
          <p:cNvSpPr/>
          <p:nvPr/>
        </p:nvSpPr>
        <p:spPr>
          <a:xfrm>
            <a:off x="3260589" y="4790134"/>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8" name="Oval 27">
            <a:extLst>
              <a:ext uri="{FF2B5EF4-FFF2-40B4-BE49-F238E27FC236}">
                <a16:creationId xmlns:a16="http://schemas.microsoft.com/office/drawing/2014/main" id="{714E83E6-414B-6885-39FA-293E48B4F223}"/>
              </a:ext>
            </a:extLst>
          </p:cNvPr>
          <p:cNvSpPr/>
          <p:nvPr/>
        </p:nvSpPr>
        <p:spPr>
          <a:xfrm>
            <a:off x="4168953"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9" name="Oval 28">
            <a:extLst>
              <a:ext uri="{FF2B5EF4-FFF2-40B4-BE49-F238E27FC236}">
                <a16:creationId xmlns:a16="http://schemas.microsoft.com/office/drawing/2014/main" id="{4474880D-1A07-8B0C-0283-1A5F1D69D5F8}"/>
              </a:ext>
            </a:extLst>
          </p:cNvPr>
          <p:cNvSpPr/>
          <p:nvPr/>
        </p:nvSpPr>
        <p:spPr>
          <a:xfrm>
            <a:off x="4168953"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32" name="Table 31">
            <a:extLst>
              <a:ext uri="{FF2B5EF4-FFF2-40B4-BE49-F238E27FC236}">
                <a16:creationId xmlns:a16="http://schemas.microsoft.com/office/drawing/2014/main" id="{19406D59-A7D5-BDC6-DB41-3698FDBCEFE6}"/>
              </a:ext>
            </a:extLst>
          </p:cNvPr>
          <p:cNvGraphicFramePr>
            <a:graphicFrameLocks noGrp="1"/>
          </p:cNvGraphicFramePr>
          <p:nvPr>
            <p:extLst>
              <p:ext uri="{D42A27DB-BD31-4B8C-83A1-F6EECF244321}">
                <p14:modId xmlns:p14="http://schemas.microsoft.com/office/powerpoint/2010/main" val="990241583"/>
              </p:ext>
            </p:extLst>
          </p:nvPr>
        </p:nvGraphicFramePr>
        <p:xfrm>
          <a:off x="5579267" y="2984715"/>
          <a:ext cx="2325868" cy="2693555"/>
        </p:xfrm>
        <a:graphic>
          <a:graphicData uri="http://schemas.openxmlformats.org/drawingml/2006/table">
            <a:tbl>
              <a:tblPr firstRow="1" bandRow="1">
                <a:tableStyleId>{5940675A-B579-460E-94D1-54222C63F5DA}</a:tableStyleId>
              </a:tblPr>
              <a:tblGrid>
                <a:gridCol w="853064">
                  <a:extLst>
                    <a:ext uri="{9D8B030D-6E8A-4147-A177-3AD203B41FA5}">
                      <a16:colId xmlns:a16="http://schemas.microsoft.com/office/drawing/2014/main" val="1455234022"/>
                    </a:ext>
                  </a:extLst>
                </a:gridCol>
                <a:gridCol w="1472804">
                  <a:extLst>
                    <a:ext uri="{9D8B030D-6E8A-4147-A177-3AD203B41FA5}">
                      <a16:colId xmlns:a16="http://schemas.microsoft.com/office/drawing/2014/main" val="3643990368"/>
                    </a:ext>
                  </a:extLst>
                </a:gridCol>
              </a:tblGrid>
              <a:tr h="446443">
                <a:tc>
                  <a:txBody>
                    <a:bodyPr/>
                    <a:lstStyle/>
                    <a:p>
                      <a:r>
                        <a:rPr lang="el-GR" dirty="0"/>
                        <a:t>0.1</a:t>
                      </a:r>
                    </a:p>
                  </a:txBody>
                  <a:tcPr/>
                </a:tc>
                <a:tc>
                  <a:txBody>
                    <a:bodyPr/>
                    <a:lstStyle/>
                    <a:p>
                      <a:r>
                        <a:rPr lang="el-GR" dirty="0"/>
                        <a:t>καλημέρα</a:t>
                      </a:r>
                    </a:p>
                  </a:txBody>
                  <a:tcPr/>
                </a:tc>
                <a:extLst>
                  <a:ext uri="{0D108BD9-81ED-4DB2-BD59-A6C34878D82A}">
                    <a16:rowId xmlns:a16="http://schemas.microsoft.com/office/drawing/2014/main" val="760708659"/>
                  </a:ext>
                </a:extLst>
              </a:tr>
              <a:tr h="446443">
                <a:tc>
                  <a:txBody>
                    <a:bodyPr/>
                    <a:lstStyle/>
                    <a:p>
                      <a:r>
                        <a:rPr lang="el-GR" dirty="0"/>
                        <a:t>0.01</a:t>
                      </a:r>
                      <a:endParaRPr lang="en-US" dirty="0"/>
                    </a:p>
                  </a:txBody>
                  <a:tcPr/>
                </a:tc>
                <a:tc>
                  <a:txBody>
                    <a:bodyPr/>
                    <a:lstStyle/>
                    <a:p>
                      <a:r>
                        <a:rPr lang="el-GR" dirty="0"/>
                        <a:t>Ελένη</a:t>
                      </a:r>
                      <a:endParaRPr lang="en-US" dirty="0"/>
                    </a:p>
                  </a:txBody>
                  <a:tcPr/>
                </a:tc>
                <a:extLst>
                  <a:ext uri="{0D108BD9-81ED-4DB2-BD59-A6C34878D82A}">
                    <a16:rowId xmlns:a16="http://schemas.microsoft.com/office/drawing/2014/main" val="3281402161"/>
                  </a:ext>
                </a:extLst>
              </a:tr>
              <a:tr h="461340">
                <a:tc>
                  <a:txBody>
                    <a:bodyPr/>
                    <a:lstStyle/>
                    <a:p>
                      <a:r>
                        <a:rPr lang="el-GR" b="1" dirty="0"/>
                        <a:t>0.7</a:t>
                      </a:r>
                      <a:endParaRPr lang="en-US" b="1" dirty="0"/>
                    </a:p>
                  </a:txBody>
                  <a:tcPr/>
                </a:tc>
                <a:tc>
                  <a:txBody>
                    <a:bodyPr/>
                    <a:lstStyle/>
                    <a:p>
                      <a:r>
                        <a:rPr lang="el-GR" dirty="0"/>
                        <a:t>τι</a:t>
                      </a:r>
                      <a:endParaRPr lang="en-US" dirty="0"/>
                    </a:p>
                  </a:txBody>
                  <a:tcPr/>
                </a:tc>
                <a:extLst>
                  <a:ext uri="{0D108BD9-81ED-4DB2-BD59-A6C34878D82A}">
                    <a16:rowId xmlns:a16="http://schemas.microsoft.com/office/drawing/2014/main" val="79128565"/>
                  </a:ext>
                </a:extLst>
              </a:tr>
              <a:tr h="446443">
                <a:tc>
                  <a:txBody>
                    <a:bodyPr/>
                    <a:lstStyle/>
                    <a:p>
                      <a:r>
                        <a:rPr lang="el-GR" dirty="0"/>
                        <a:t>0.01</a:t>
                      </a:r>
                      <a:endParaRPr lang="en-US" dirty="0"/>
                    </a:p>
                  </a:txBody>
                  <a:tcPr/>
                </a:tc>
                <a:tc>
                  <a:txBody>
                    <a:bodyPr/>
                    <a:lstStyle/>
                    <a:p>
                      <a:r>
                        <a:rPr lang="el-GR" dirty="0"/>
                        <a:t>κάνεις</a:t>
                      </a:r>
                      <a:endParaRPr lang="en-US" dirty="0"/>
                    </a:p>
                  </a:txBody>
                  <a:tcPr/>
                </a:tc>
                <a:extLst>
                  <a:ext uri="{0D108BD9-81ED-4DB2-BD59-A6C34878D82A}">
                    <a16:rowId xmlns:a16="http://schemas.microsoft.com/office/drawing/2014/main" val="4132645218"/>
                  </a:ext>
                </a:extLst>
              </a:tr>
              <a:tr h="446443">
                <a:tc>
                  <a:txBody>
                    <a:bodyPr/>
                    <a:lstStyle/>
                    <a:p>
                      <a:r>
                        <a:rPr lang="el-GR" dirty="0"/>
                        <a:t>0.01</a:t>
                      </a:r>
                      <a:endParaRPr lang="en-US" dirty="0"/>
                    </a:p>
                  </a:txBody>
                  <a:tcPr/>
                </a:tc>
                <a:tc>
                  <a:txBody>
                    <a:bodyPr/>
                    <a:lstStyle/>
                    <a:p>
                      <a:r>
                        <a:rPr lang="el-GR" dirty="0"/>
                        <a:t>χαμπάρια</a:t>
                      </a:r>
                      <a:endParaRPr lang="en-US" dirty="0"/>
                    </a:p>
                  </a:txBody>
                  <a:tcPr/>
                </a:tc>
                <a:extLst>
                  <a:ext uri="{0D108BD9-81ED-4DB2-BD59-A6C34878D82A}">
                    <a16:rowId xmlns:a16="http://schemas.microsoft.com/office/drawing/2014/main" val="3743673949"/>
                  </a:ext>
                </a:extLst>
              </a:tr>
              <a:tr h="446443">
                <a:tc>
                  <a:txBody>
                    <a:bodyPr/>
                    <a:lstStyle/>
                    <a:p>
                      <a:r>
                        <a:rPr lang="el-GR" dirty="0"/>
                        <a:t>0.01</a:t>
                      </a:r>
                      <a:endParaRPr lang="en-US" dirty="0"/>
                    </a:p>
                  </a:txBody>
                  <a:tcPr/>
                </a:tc>
                <a:tc>
                  <a:txBody>
                    <a:bodyPr/>
                    <a:lstStyle/>
                    <a:p>
                      <a:r>
                        <a:rPr lang="el-GR" dirty="0"/>
                        <a:t>μωβ</a:t>
                      </a:r>
                      <a:endParaRPr lang="en-US" dirty="0"/>
                    </a:p>
                  </a:txBody>
                  <a:tcPr/>
                </a:tc>
                <a:extLst>
                  <a:ext uri="{0D108BD9-81ED-4DB2-BD59-A6C34878D82A}">
                    <a16:rowId xmlns:a16="http://schemas.microsoft.com/office/drawing/2014/main" val="2348612065"/>
                  </a:ext>
                </a:extLst>
              </a:tr>
            </a:tbl>
          </a:graphicData>
        </a:graphic>
      </p:graphicFrame>
      <p:cxnSp>
        <p:nvCxnSpPr>
          <p:cNvPr id="34" name="Straight Connector 33">
            <a:extLst>
              <a:ext uri="{FF2B5EF4-FFF2-40B4-BE49-F238E27FC236}">
                <a16:creationId xmlns:a16="http://schemas.microsoft.com/office/drawing/2014/main" id="{CD99F41C-14C1-91A0-DF00-CF9BC2096A09}"/>
              </a:ext>
            </a:extLst>
          </p:cNvPr>
          <p:cNvCxnSpPr>
            <a:cxnSpLocks/>
            <a:stCxn id="8" idx="6"/>
            <a:endCxn id="22" idx="2"/>
          </p:cNvCxnSpPr>
          <p:nvPr/>
        </p:nvCxnSpPr>
        <p:spPr>
          <a:xfrm>
            <a:off x="2663799" y="3135058"/>
            <a:ext cx="596790"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D3D77B8-0846-F1AB-9DC3-FCEAD33FCF43}"/>
              </a:ext>
            </a:extLst>
          </p:cNvPr>
          <p:cNvCxnSpPr>
            <a:cxnSpLocks/>
            <a:endCxn id="21" idx="2"/>
          </p:cNvCxnSpPr>
          <p:nvPr/>
        </p:nvCxnSpPr>
        <p:spPr>
          <a:xfrm>
            <a:off x="2673271" y="3153698"/>
            <a:ext cx="587319" cy="4369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E3BEA4F2-0A0A-73AA-3B79-FA5D5F9E5EFD}"/>
              </a:ext>
            </a:extLst>
          </p:cNvPr>
          <p:cNvCxnSpPr>
            <a:cxnSpLocks/>
            <a:endCxn id="23" idx="2"/>
          </p:cNvCxnSpPr>
          <p:nvPr/>
        </p:nvCxnSpPr>
        <p:spPr>
          <a:xfrm>
            <a:off x="2673271" y="3162048"/>
            <a:ext cx="587318" cy="13284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E29C164-5740-086F-305A-8BADA65560B7}"/>
              </a:ext>
            </a:extLst>
          </p:cNvPr>
          <p:cNvCxnSpPr>
            <a:cxnSpLocks/>
            <a:stCxn id="8" idx="6"/>
            <a:endCxn id="24" idx="2"/>
          </p:cNvCxnSpPr>
          <p:nvPr/>
        </p:nvCxnSpPr>
        <p:spPr>
          <a:xfrm>
            <a:off x="2663799" y="3135058"/>
            <a:ext cx="596790" cy="1811074"/>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A45E2665-B698-69BA-09E7-8839037A5814}"/>
              </a:ext>
            </a:extLst>
          </p:cNvPr>
          <p:cNvCxnSpPr>
            <a:cxnSpLocks/>
            <a:stCxn id="9" idx="6"/>
            <a:endCxn id="22" idx="2"/>
          </p:cNvCxnSpPr>
          <p:nvPr/>
        </p:nvCxnSpPr>
        <p:spPr>
          <a:xfrm>
            <a:off x="2663799" y="3590654"/>
            <a:ext cx="596790"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7FCD9450-6B4E-775E-5664-4EBB65B5ECA0}"/>
              </a:ext>
            </a:extLst>
          </p:cNvPr>
          <p:cNvCxnSpPr>
            <a:cxnSpLocks/>
            <a:stCxn id="9" idx="6"/>
            <a:endCxn id="21" idx="2"/>
          </p:cNvCxnSpPr>
          <p:nvPr/>
        </p:nvCxnSpPr>
        <p:spPr>
          <a:xfrm>
            <a:off x="2663799" y="3590654"/>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D9AB60E7-2AA6-334E-64AF-DEBFD51EA5F5}"/>
              </a:ext>
            </a:extLst>
          </p:cNvPr>
          <p:cNvCxnSpPr>
            <a:cxnSpLocks/>
            <a:stCxn id="9" idx="6"/>
            <a:endCxn id="23" idx="2"/>
          </p:cNvCxnSpPr>
          <p:nvPr/>
        </p:nvCxnSpPr>
        <p:spPr>
          <a:xfrm>
            <a:off x="2663799" y="3590654"/>
            <a:ext cx="596790"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3D8D0747-185F-A36E-4E36-EDD62AAFA9E0}"/>
              </a:ext>
            </a:extLst>
          </p:cNvPr>
          <p:cNvCxnSpPr>
            <a:cxnSpLocks/>
            <a:stCxn id="9" idx="6"/>
            <a:endCxn id="24" idx="2"/>
          </p:cNvCxnSpPr>
          <p:nvPr/>
        </p:nvCxnSpPr>
        <p:spPr>
          <a:xfrm>
            <a:off x="2663799" y="3590654"/>
            <a:ext cx="596790"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ED53CE81-6CA8-E003-CCBA-A8F044076D9D}"/>
              </a:ext>
            </a:extLst>
          </p:cNvPr>
          <p:cNvCxnSpPr>
            <a:cxnSpLocks/>
            <a:stCxn id="10" idx="6"/>
            <a:endCxn id="23" idx="2"/>
          </p:cNvCxnSpPr>
          <p:nvPr/>
        </p:nvCxnSpPr>
        <p:spPr>
          <a:xfrm>
            <a:off x="2663798"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08EA23BF-B47B-0CD0-47D8-5CABA609915B}"/>
              </a:ext>
            </a:extLst>
          </p:cNvPr>
          <p:cNvCxnSpPr>
            <a:cxnSpLocks/>
            <a:stCxn id="10" idx="6"/>
            <a:endCxn id="21" idx="2"/>
          </p:cNvCxnSpPr>
          <p:nvPr/>
        </p:nvCxnSpPr>
        <p:spPr>
          <a:xfrm flipV="1">
            <a:off x="2663798" y="3590654"/>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626EECB9-FC4E-6C52-344B-8E2692BAF1B7}"/>
              </a:ext>
            </a:extLst>
          </p:cNvPr>
          <p:cNvCxnSpPr>
            <a:cxnSpLocks/>
            <a:stCxn id="10" idx="6"/>
            <a:endCxn id="22" idx="2"/>
          </p:cNvCxnSpPr>
          <p:nvPr/>
        </p:nvCxnSpPr>
        <p:spPr>
          <a:xfrm>
            <a:off x="2663798" y="4040595"/>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BDAE4A34-F177-5E0C-9EA9-D8F3384F19A6}"/>
              </a:ext>
            </a:extLst>
          </p:cNvPr>
          <p:cNvCxnSpPr>
            <a:cxnSpLocks/>
            <a:stCxn id="10" idx="6"/>
            <a:endCxn id="24" idx="2"/>
          </p:cNvCxnSpPr>
          <p:nvPr/>
        </p:nvCxnSpPr>
        <p:spPr>
          <a:xfrm>
            <a:off x="2663798" y="4040595"/>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9952027C-8D46-10D5-63E1-FF6A5B445C4F}"/>
              </a:ext>
            </a:extLst>
          </p:cNvPr>
          <p:cNvCxnSpPr>
            <a:cxnSpLocks/>
            <a:stCxn id="11" idx="6"/>
            <a:endCxn id="22" idx="2"/>
          </p:cNvCxnSpPr>
          <p:nvPr/>
        </p:nvCxnSpPr>
        <p:spPr>
          <a:xfrm flipV="1">
            <a:off x="2663798"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B99D443A-67BD-BB33-F8A5-417D6B74D3A1}"/>
              </a:ext>
            </a:extLst>
          </p:cNvPr>
          <p:cNvCxnSpPr>
            <a:cxnSpLocks/>
            <a:stCxn id="11" idx="6"/>
            <a:endCxn id="21" idx="2"/>
          </p:cNvCxnSpPr>
          <p:nvPr/>
        </p:nvCxnSpPr>
        <p:spPr>
          <a:xfrm flipV="1">
            <a:off x="2663798" y="3590654"/>
            <a:ext cx="596792"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55AAD7EE-55AB-7243-3982-F269E99B4861}"/>
              </a:ext>
            </a:extLst>
          </p:cNvPr>
          <p:cNvCxnSpPr>
            <a:cxnSpLocks/>
            <a:stCxn id="11" idx="6"/>
            <a:endCxn id="23" idx="2"/>
          </p:cNvCxnSpPr>
          <p:nvPr/>
        </p:nvCxnSpPr>
        <p:spPr>
          <a:xfrm>
            <a:off x="2663798" y="4490536"/>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395CBDB1-A694-51C7-C9C6-0580B27A253C}"/>
              </a:ext>
            </a:extLst>
          </p:cNvPr>
          <p:cNvCxnSpPr>
            <a:cxnSpLocks/>
            <a:stCxn id="11" idx="6"/>
            <a:endCxn id="24" idx="2"/>
          </p:cNvCxnSpPr>
          <p:nvPr/>
        </p:nvCxnSpPr>
        <p:spPr>
          <a:xfrm>
            <a:off x="2663798" y="4490536"/>
            <a:ext cx="596791"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836F4D05-EAEF-E10F-9AE6-58E76E76EE3F}"/>
              </a:ext>
            </a:extLst>
          </p:cNvPr>
          <p:cNvCxnSpPr>
            <a:cxnSpLocks/>
            <a:stCxn id="12" idx="6"/>
            <a:endCxn id="23" idx="2"/>
          </p:cNvCxnSpPr>
          <p:nvPr/>
        </p:nvCxnSpPr>
        <p:spPr>
          <a:xfrm flipV="1">
            <a:off x="2663798" y="4490536"/>
            <a:ext cx="596791"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7AA2FC20-2C9E-FB94-50FB-553E82749D19}"/>
              </a:ext>
            </a:extLst>
          </p:cNvPr>
          <p:cNvCxnSpPr>
            <a:cxnSpLocks/>
            <a:stCxn id="12" idx="6"/>
            <a:endCxn id="21" idx="2"/>
          </p:cNvCxnSpPr>
          <p:nvPr/>
        </p:nvCxnSpPr>
        <p:spPr>
          <a:xfrm flipV="1">
            <a:off x="2663798" y="3590654"/>
            <a:ext cx="596792"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EF8FA95-30DB-00FC-9FAD-41D15F37A766}"/>
              </a:ext>
            </a:extLst>
          </p:cNvPr>
          <p:cNvCxnSpPr>
            <a:cxnSpLocks/>
            <a:stCxn id="12" idx="6"/>
            <a:endCxn id="22" idx="2"/>
          </p:cNvCxnSpPr>
          <p:nvPr/>
        </p:nvCxnSpPr>
        <p:spPr>
          <a:xfrm flipV="1">
            <a:off x="2663798" y="4040595"/>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72AA6A84-FDA6-9A10-F148-82901CA3F4D2}"/>
              </a:ext>
            </a:extLst>
          </p:cNvPr>
          <p:cNvCxnSpPr>
            <a:cxnSpLocks/>
            <a:stCxn id="12" idx="6"/>
            <a:endCxn id="24" idx="2"/>
          </p:cNvCxnSpPr>
          <p:nvPr/>
        </p:nvCxnSpPr>
        <p:spPr>
          <a:xfrm>
            <a:off x="2663798" y="4946132"/>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69B6ADDB-DB4A-EB36-6885-CF2474E9E9C7}"/>
              </a:ext>
            </a:extLst>
          </p:cNvPr>
          <p:cNvCxnSpPr>
            <a:cxnSpLocks/>
            <a:stCxn id="13" idx="6"/>
            <a:endCxn id="22" idx="2"/>
          </p:cNvCxnSpPr>
          <p:nvPr/>
        </p:nvCxnSpPr>
        <p:spPr>
          <a:xfrm flipV="1">
            <a:off x="2663797" y="4040595"/>
            <a:ext cx="596792"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5BD1290A-F238-A9C1-E86C-AF0930DB9CED}"/>
              </a:ext>
            </a:extLst>
          </p:cNvPr>
          <p:cNvCxnSpPr>
            <a:cxnSpLocks/>
            <a:stCxn id="13" idx="6"/>
            <a:endCxn id="21" idx="2"/>
          </p:cNvCxnSpPr>
          <p:nvPr/>
        </p:nvCxnSpPr>
        <p:spPr>
          <a:xfrm flipV="1">
            <a:off x="2663797" y="3590654"/>
            <a:ext cx="596793" cy="1805419"/>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AF3B9232-1708-48C7-38A2-F0F6CF037B5B}"/>
              </a:ext>
            </a:extLst>
          </p:cNvPr>
          <p:cNvCxnSpPr>
            <a:cxnSpLocks/>
            <a:stCxn id="13" idx="6"/>
            <a:endCxn id="23" idx="2"/>
          </p:cNvCxnSpPr>
          <p:nvPr/>
        </p:nvCxnSpPr>
        <p:spPr>
          <a:xfrm flipV="1">
            <a:off x="2663797" y="4490536"/>
            <a:ext cx="596792"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86F4F33A-CBEB-8380-C166-B345EE042954}"/>
              </a:ext>
            </a:extLst>
          </p:cNvPr>
          <p:cNvCxnSpPr>
            <a:cxnSpLocks/>
            <a:stCxn id="13" idx="6"/>
            <a:endCxn id="24" idx="2"/>
          </p:cNvCxnSpPr>
          <p:nvPr/>
        </p:nvCxnSpPr>
        <p:spPr>
          <a:xfrm flipV="1">
            <a:off x="2663797" y="4946132"/>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C8AECE41-1010-AD6F-0006-C03911D1AD0D}"/>
              </a:ext>
            </a:extLst>
          </p:cNvPr>
          <p:cNvCxnSpPr>
            <a:cxnSpLocks/>
            <a:stCxn id="21" idx="6"/>
            <a:endCxn id="29" idx="2"/>
          </p:cNvCxnSpPr>
          <p:nvPr/>
        </p:nvCxnSpPr>
        <p:spPr>
          <a:xfrm>
            <a:off x="3572163" y="3590654"/>
            <a:ext cx="596790"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713CD102-95AD-0519-8B59-BF56F857365C}"/>
              </a:ext>
            </a:extLst>
          </p:cNvPr>
          <p:cNvCxnSpPr>
            <a:cxnSpLocks/>
            <a:stCxn id="21" idx="6"/>
            <a:endCxn id="28" idx="2"/>
          </p:cNvCxnSpPr>
          <p:nvPr/>
        </p:nvCxnSpPr>
        <p:spPr>
          <a:xfrm>
            <a:off x="3572163" y="3590654"/>
            <a:ext cx="596790"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F7270675-7834-2777-5A01-5E5C5A72BC89}"/>
              </a:ext>
            </a:extLst>
          </p:cNvPr>
          <p:cNvCxnSpPr>
            <a:cxnSpLocks/>
            <a:stCxn id="22" idx="6"/>
            <a:endCxn id="28" idx="2"/>
          </p:cNvCxnSpPr>
          <p:nvPr/>
        </p:nvCxnSpPr>
        <p:spPr>
          <a:xfrm>
            <a:off x="3572162" y="4040595"/>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25422452-CEB2-EB7A-0022-C5367D0345AA}"/>
              </a:ext>
            </a:extLst>
          </p:cNvPr>
          <p:cNvCxnSpPr>
            <a:cxnSpLocks/>
            <a:stCxn id="23" idx="6"/>
            <a:endCxn id="29" idx="2"/>
          </p:cNvCxnSpPr>
          <p:nvPr/>
        </p:nvCxnSpPr>
        <p:spPr>
          <a:xfrm>
            <a:off x="3572162" y="4490536"/>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4F369D32-CC83-906B-B90A-EDA24F137945}"/>
              </a:ext>
            </a:extLst>
          </p:cNvPr>
          <p:cNvCxnSpPr>
            <a:cxnSpLocks/>
            <a:stCxn id="23" idx="6"/>
            <a:endCxn id="28" idx="2"/>
          </p:cNvCxnSpPr>
          <p:nvPr/>
        </p:nvCxnSpPr>
        <p:spPr>
          <a:xfrm flipV="1">
            <a:off x="3572162"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208E7CE9-0805-022D-0D16-47C38638A2B2}"/>
              </a:ext>
            </a:extLst>
          </p:cNvPr>
          <p:cNvCxnSpPr>
            <a:cxnSpLocks/>
            <a:stCxn id="24" idx="6"/>
            <a:endCxn id="29" idx="2"/>
          </p:cNvCxnSpPr>
          <p:nvPr/>
        </p:nvCxnSpPr>
        <p:spPr>
          <a:xfrm flipV="1">
            <a:off x="3572162" y="4490536"/>
            <a:ext cx="596791"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CF432CA3-87B0-C974-C97E-4C6D34754436}"/>
              </a:ext>
            </a:extLst>
          </p:cNvPr>
          <p:cNvCxnSpPr>
            <a:cxnSpLocks/>
            <a:stCxn id="24" idx="6"/>
            <a:endCxn id="28" idx="2"/>
          </p:cNvCxnSpPr>
          <p:nvPr/>
        </p:nvCxnSpPr>
        <p:spPr>
          <a:xfrm flipV="1">
            <a:off x="3572162" y="4040595"/>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8857362C-6316-CC34-DC27-FCE03EAD0EAC}"/>
              </a:ext>
            </a:extLst>
          </p:cNvPr>
          <p:cNvCxnSpPr>
            <a:cxnSpLocks/>
            <a:stCxn id="22" idx="6"/>
            <a:endCxn id="29" idx="2"/>
          </p:cNvCxnSpPr>
          <p:nvPr/>
        </p:nvCxnSpPr>
        <p:spPr>
          <a:xfrm>
            <a:off x="3572162"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F2968274-DB33-FD7D-5FC9-9E8D68597D79}"/>
              </a:ext>
            </a:extLst>
          </p:cNvPr>
          <p:cNvCxnSpPr>
            <a:cxnSpLocks/>
            <a:stCxn id="28" idx="6"/>
            <a:endCxn id="15" idx="2"/>
          </p:cNvCxnSpPr>
          <p:nvPr/>
        </p:nvCxnSpPr>
        <p:spPr>
          <a:xfrm flipV="1">
            <a:off x="4480526" y="3590654"/>
            <a:ext cx="596793"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C41B302D-1B36-9C3C-8829-FC8C1714D3BF}"/>
              </a:ext>
            </a:extLst>
          </p:cNvPr>
          <p:cNvCxnSpPr>
            <a:cxnSpLocks/>
            <a:stCxn id="28" idx="6"/>
            <a:endCxn id="14" idx="2"/>
          </p:cNvCxnSpPr>
          <p:nvPr/>
        </p:nvCxnSpPr>
        <p:spPr>
          <a:xfrm flipV="1">
            <a:off x="4480526" y="3140713"/>
            <a:ext cx="596791"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F4DDA490-F3B5-0FDC-61F7-436A0A35AA7A}"/>
              </a:ext>
            </a:extLst>
          </p:cNvPr>
          <p:cNvCxnSpPr>
            <a:cxnSpLocks/>
            <a:stCxn id="28" idx="6"/>
            <a:endCxn id="17" idx="2"/>
          </p:cNvCxnSpPr>
          <p:nvPr/>
        </p:nvCxnSpPr>
        <p:spPr>
          <a:xfrm>
            <a:off x="4480526" y="4040595"/>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CE3F95B3-38A0-57C5-EE37-E58B0F251F09}"/>
              </a:ext>
            </a:extLst>
          </p:cNvPr>
          <p:cNvCxnSpPr>
            <a:cxnSpLocks/>
            <a:stCxn id="28" idx="6"/>
            <a:endCxn id="16" idx="2"/>
          </p:cNvCxnSpPr>
          <p:nvPr/>
        </p:nvCxnSpPr>
        <p:spPr>
          <a:xfrm>
            <a:off x="4480526" y="4040595"/>
            <a:ext cx="5967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ACD9F6C2-3248-08AE-157E-1A0AFB726391}"/>
              </a:ext>
            </a:extLst>
          </p:cNvPr>
          <p:cNvCxnSpPr>
            <a:cxnSpLocks/>
            <a:stCxn id="28" idx="6"/>
            <a:endCxn id="18" idx="2"/>
          </p:cNvCxnSpPr>
          <p:nvPr/>
        </p:nvCxnSpPr>
        <p:spPr>
          <a:xfrm>
            <a:off x="4480526" y="4040595"/>
            <a:ext cx="596792"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89FC80BD-F7B1-DB29-0381-D6C1DC5A1A60}"/>
              </a:ext>
            </a:extLst>
          </p:cNvPr>
          <p:cNvCxnSpPr>
            <a:cxnSpLocks/>
            <a:stCxn id="28" idx="6"/>
            <a:endCxn id="19" idx="2"/>
          </p:cNvCxnSpPr>
          <p:nvPr/>
        </p:nvCxnSpPr>
        <p:spPr>
          <a:xfrm>
            <a:off x="4480526" y="4040595"/>
            <a:ext cx="596791"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CEE170B4-E7F6-6BF4-D494-7A2B1268F71D}"/>
              </a:ext>
            </a:extLst>
          </p:cNvPr>
          <p:cNvCxnSpPr>
            <a:cxnSpLocks/>
            <a:stCxn id="29" idx="6"/>
            <a:endCxn id="15" idx="2"/>
          </p:cNvCxnSpPr>
          <p:nvPr/>
        </p:nvCxnSpPr>
        <p:spPr>
          <a:xfrm flipV="1">
            <a:off x="4480526" y="3590654"/>
            <a:ext cx="596793"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477519F8-7F43-D52A-A5E9-ABF9A9EF54EE}"/>
              </a:ext>
            </a:extLst>
          </p:cNvPr>
          <p:cNvCxnSpPr>
            <a:cxnSpLocks/>
            <a:stCxn id="29" idx="6"/>
            <a:endCxn id="14" idx="2"/>
          </p:cNvCxnSpPr>
          <p:nvPr/>
        </p:nvCxnSpPr>
        <p:spPr>
          <a:xfrm flipV="1">
            <a:off x="4480526" y="3140713"/>
            <a:ext cx="596791" cy="13498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0BA296C7-6C29-5E9A-B89D-CD96027E74BE}"/>
              </a:ext>
            </a:extLst>
          </p:cNvPr>
          <p:cNvCxnSpPr>
            <a:cxnSpLocks/>
            <a:stCxn id="29" idx="6"/>
            <a:endCxn id="17" idx="2"/>
          </p:cNvCxnSpPr>
          <p:nvPr/>
        </p:nvCxnSpPr>
        <p:spPr>
          <a:xfrm>
            <a:off x="4480526" y="4490536"/>
            <a:ext cx="5967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0547C9D4-15EB-A8EA-87BF-B4D8C4BF5715}"/>
              </a:ext>
            </a:extLst>
          </p:cNvPr>
          <p:cNvCxnSpPr>
            <a:cxnSpLocks/>
            <a:stCxn id="29" idx="6"/>
            <a:endCxn id="16" idx="2"/>
          </p:cNvCxnSpPr>
          <p:nvPr/>
        </p:nvCxnSpPr>
        <p:spPr>
          <a:xfrm flipV="1">
            <a:off x="4480526" y="4040595"/>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76171FA8-8DCE-82F2-C612-D35C9ECBD489}"/>
              </a:ext>
            </a:extLst>
          </p:cNvPr>
          <p:cNvCxnSpPr>
            <a:cxnSpLocks/>
            <a:stCxn id="29" idx="6"/>
            <a:endCxn id="18" idx="2"/>
          </p:cNvCxnSpPr>
          <p:nvPr/>
        </p:nvCxnSpPr>
        <p:spPr>
          <a:xfrm>
            <a:off x="4480526" y="4490536"/>
            <a:ext cx="596792"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52B74BB5-99DE-0E0E-2AF5-6F6510C18785}"/>
              </a:ext>
            </a:extLst>
          </p:cNvPr>
          <p:cNvCxnSpPr>
            <a:cxnSpLocks/>
            <a:stCxn id="29" idx="6"/>
            <a:endCxn id="19" idx="2"/>
          </p:cNvCxnSpPr>
          <p:nvPr/>
        </p:nvCxnSpPr>
        <p:spPr>
          <a:xfrm>
            <a:off x="4480526" y="4490536"/>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Arrow Connector 182">
            <a:extLst>
              <a:ext uri="{FF2B5EF4-FFF2-40B4-BE49-F238E27FC236}">
                <a16:creationId xmlns:a16="http://schemas.microsoft.com/office/drawing/2014/main" id="{622B4E1A-BF6E-014F-428E-8310E0D318AF}"/>
              </a:ext>
            </a:extLst>
          </p:cNvPr>
          <p:cNvCxnSpPr/>
          <p:nvPr/>
        </p:nvCxnSpPr>
        <p:spPr>
          <a:xfrm>
            <a:off x="3430245" y="2834640"/>
            <a:ext cx="1162219" cy="0"/>
          </a:xfrm>
          <a:prstGeom prst="straightConnector1">
            <a:avLst/>
          </a:prstGeom>
          <a:ln w="444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4" name="TextBox 183">
            <a:extLst>
              <a:ext uri="{FF2B5EF4-FFF2-40B4-BE49-F238E27FC236}">
                <a16:creationId xmlns:a16="http://schemas.microsoft.com/office/drawing/2014/main" id="{0817BB50-F807-14DA-2987-72285B88BE9E}"/>
              </a:ext>
            </a:extLst>
          </p:cNvPr>
          <p:cNvSpPr txBox="1"/>
          <p:nvPr/>
        </p:nvSpPr>
        <p:spPr>
          <a:xfrm>
            <a:off x="8333101" y="2211515"/>
            <a:ext cx="3569071" cy="2321321"/>
          </a:xfrm>
          <a:prstGeom prst="rect">
            <a:avLst/>
          </a:prstGeom>
          <a:noFill/>
        </p:spPr>
        <p:txBody>
          <a:bodyPr wrap="square" rtlCol="0">
            <a:spAutoFit/>
          </a:bodyPr>
          <a:lstStyle/>
          <a:p>
            <a:r>
              <a:rPr lang="el-GR" dirty="0">
                <a:latin typeface="Segoe UI" panose="020B0502040204020203" pitchFamily="34" charset="0"/>
                <a:cs typeface="Segoe UI" panose="020B0502040204020203" pitchFamily="34" charset="0"/>
              </a:rPr>
              <a:t>Δεδομένα: </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χαμπάρια;»</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χαμπάρια;»</a:t>
            </a:r>
          </a:p>
        </p:txBody>
      </p:sp>
      <p:sp>
        <p:nvSpPr>
          <p:cNvPr id="185" name="TextBox 184">
            <a:extLst>
              <a:ext uri="{FF2B5EF4-FFF2-40B4-BE49-F238E27FC236}">
                <a16:creationId xmlns:a16="http://schemas.microsoft.com/office/drawing/2014/main" id="{9B6391A5-5CA3-25FB-AD7F-28CCBA9AF045}"/>
              </a:ext>
            </a:extLst>
          </p:cNvPr>
          <p:cNvSpPr txBox="1"/>
          <p:nvPr/>
        </p:nvSpPr>
        <p:spPr>
          <a:xfrm>
            <a:off x="2094186" y="2513973"/>
            <a:ext cx="4076693" cy="276999"/>
          </a:xfrm>
          <a:prstGeom prst="rect">
            <a:avLst/>
          </a:prstGeom>
          <a:noFill/>
        </p:spPr>
        <p:txBody>
          <a:bodyPr wrap="none" rtlCol="0">
            <a:spAutoFit/>
          </a:bodyPr>
          <a:lstStyle/>
          <a:p>
            <a:r>
              <a:rPr lang="el-GR" sz="1200" dirty="0">
                <a:latin typeface="Segoe UI" panose="020B0502040204020203" pitchFamily="34" charset="0"/>
                <a:cs typeface="Segoe UI" panose="020B0502040204020203" pitchFamily="34" charset="0"/>
              </a:rPr>
              <a:t>(πολλαπλασιασμοί, προσθέσεις, δυνάμεις, λογάριθμοι, </a:t>
            </a:r>
            <a:r>
              <a:rPr lang="en-US" sz="1200" dirty="0">
                <a:latin typeface="Segoe UI" panose="020B0502040204020203" pitchFamily="34" charset="0"/>
                <a:cs typeface="Segoe UI" panose="020B0502040204020203" pitchFamily="34" charset="0"/>
              </a:rPr>
              <a:t>e)</a:t>
            </a:r>
          </a:p>
        </p:txBody>
      </p:sp>
    </p:spTree>
    <p:extLst>
      <p:ext uri="{BB962C8B-B14F-4D97-AF65-F5344CB8AC3E}">
        <p14:creationId xmlns:p14="http://schemas.microsoft.com/office/powerpoint/2010/main" val="2089913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47662-31B3-A472-72EB-248856DD40A8}"/>
            </a:ext>
          </a:extLst>
        </p:cNvPr>
        <p:cNvGrpSpPr/>
        <p:nvPr/>
      </p:nvGrpSpPr>
      <p:grpSpPr>
        <a:xfrm>
          <a:off x="0" y="0"/>
          <a:ext cx="0" cy="0"/>
          <a:chOff x="0" y="0"/>
          <a:chExt cx="0" cy="0"/>
        </a:xfrm>
      </p:grpSpPr>
      <p:sp>
        <p:nvSpPr>
          <p:cNvPr id="8" name="Oval 7">
            <a:extLst>
              <a:ext uri="{FF2B5EF4-FFF2-40B4-BE49-F238E27FC236}">
                <a16:creationId xmlns:a16="http://schemas.microsoft.com/office/drawing/2014/main" id="{C2E5068B-A97F-F44E-12B6-649541A82D90}"/>
              </a:ext>
            </a:extLst>
          </p:cNvPr>
          <p:cNvSpPr/>
          <p:nvPr/>
        </p:nvSpPr>
        <p:spPr>
          <a:xfrm>
            <a:off x="2352226" y="2979060"/>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322E8001-8E06-E352-F163-BE4F46C5AA5F}"/>
              </a:ext>
            </a:extLst>
          </p:cNvPr>
          <p:cNvSpPr/>
          <p:nvPr/>
        </p:nvSpPr>
        <p:spPr>
          <a:xfrm>
            <a:off x="2352226" y="3434656"/>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0" name="Oval 9">
            <a:extLst>
              <a:ext uri="{FF2B5EF4-FFF2-40B4-BE49-F238E27FC236}">
                <a16:creationId xmlns:a16="http://schemas.microsoft.com/office/drawing/2014/main" id="{1C973189-7007-D369-6A6D-F1EBAAC7E709}"/>
              </a:ext>
            </a:extLst>
          </p:cNvPr>
          <p:cNvSpPr/>
          <p:nvPr/>
        </p:nvSpPr>
        <p:spPr>
          <a:xfrm>
            <a:off x="2352225"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1" name="Oval 10">
            <a:extLst>
              <a:ext uri="{FF2B5EF4-FFF2-40B4-BE49-F238E27FC236}">
                <a16:creationId xmlns:a16="http://schemas.microsoft.com/office/drawing/2014/main" id="{E1722FFB-4296-4B22-3E07-85FA599C0D0E}"/>
              </a:ext>
            </a:extLst>
          </p:cNvPr>
          <p:cNvSpPr/>
          <p:nvPr/>
        </p:nvSpPr>
        <p:spPr>
          <a:xfrm>
            <a:off x="2352225"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9CA72E31-CCA2-D235-5EBD-4F1701B1FB67}"/>
              </a:ext>
            </a:extLst>
          </p:cNvPr>
          <p:cNvSpPr/>
          <p:nvPr/>
        </p:nvSpPr>
        <p:spPr>
          <a:xfrm>
            <a:off x="2352225" y="4790134"/>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3" name="Oval 12">
            <a:extLst>
              <a:ext uri="{FF2B5EF4-FFF2-40B4-BE49-F238E27FC236}">
                <a16:creationId xmlns:a16="http://schemas.microsoft.com/office/drawing/2014/main" id="{A4F8ABE6-0E11-F9BA-7257-2EBF09790A08}"/>
              </a:ext>
            </a:extLst>
          </p:cNvPr>
          <p:cNvSpPr/>
          <p:nvPr/>
        </p:nvSpPr>
        <p:spPr>
          <a:xfrm>
            <a:off x="2352224" y="5240075"/>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4" name="Oval 13">
            <a:extLst>
              <a:ext uri="{FF2B5EF4-FFF2-40B4-BE49-F238E27FC236}">
                <a16:creationId xmlns:a16="http://schemas.microsoft.com/office/drawing/2014/main" id="{54F7B402-11E0-31E0-6465-8D10DF38E017}"/>
              </a:ext>
            </a:extLst>
          </p:cNvPr>
          <p:cNvSpPr/>
          <p:nvPr/>
        </p:nvSpPr>
        <p:spPr>
          <a:xfrm>
            <a:off x="5077317" y="2984715"/>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5" name="Oval 14">
            <a:extLst>
              <a:ext uri="{FF2B5EF4-FFF2-40B4-BE49-F238E27FC236}">
                <a16:creationId xmlns:a16="http://schemas.microsoft.com/office/drawing/2014/main" id="{F0D07F0C-ED2F-79E5-4CA0-D297B7122AB3}"/>
              </a:ext>
            </a:extLst>
          </p:cNvPr>
          <p:cNvSpPr/>
          <p:nvPr/>
        </p:nvSpPr>
        <p:spPr>
          <a:xfrm>
            <a:off x="5077319" y="3434656"/>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6" name="Oval 15">
            <a:extLst>
              <a:ext uri="{FF2B5EF4-FFF2-40B4-BE49-F238E27FC236}">
                <a16:creationId xmlns:a16="http://schemas.microsoft.com/office/drawing/2014/main" id="{767723B0-80ED-1E9F-E5C2-C0CC4C4D0D04}"/>
              </a:ext>
            </a:extLst>
          </p:cNvPr>
          <p:cNvSpPr/>
          <p:nvPr/>
        </p:nvSpPr>
        <p:spPr>
          <a:xfrm>
            <a:off x="5077318"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7" name="Oval 16">
            <a:extLst>
              <a:ext uri="{FF2B5EF4-FFF2-40B4-BE49-F238E27FC236}">
                <a16:creationId xmlns:a16="http://schemas.microsoft.com/office/drawing/2014/main" id="{63DC6EBC-26BE-2F68-DD02-C02DF88DF523}"/>
              </a:ext>
            </a:extLst>
          </p:cNvPr>
          <p:cNvSpPr/>
          <p:nvPr/>
        </p:nvSpPr>
        <p:spPr>
          <a:xfrm>
            <a:off x="5077318"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8" name="Oval 17">
            <a:extLst>
              <a:ext uri="{FF2B5EF4-FFF2-40B4-BE49-F238E27FC236}">
                <a16:creationId xmlns:a16="http://schemas.microsoft.com/office/drawing/2014/main" id="{E450C1E1-35FE-EB05-E3AB-721D6E3619AA}"/>
              </a:ext>
            </a:extLst>
          </p:cNvPr>
          <p:cNvSpPr/>
          <p:nvPr/>
        </p:nvSpPr>
        <p:spPr>
          <a:xfrm>
            <a:off x="5077318" y="4790134"/>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9" name="Oval 18">
            <a:extLst>
              <a:ext uri="{FF2B5EF4-FFF2-40B4-BE49-F238E27FC236}">
                <a16:creationId xmlns:a16="http://schemas.microsoft.com/office/drawing/2014/main" id="{AEC86142-0270-2147-9133-4AFB9F088510}"/>
              </a:ext>
            </a:extLst>
          </p:cNvPr>
          <p:cNvSpPr/>
          <p:nvPr/>
        </p:nvSpPr>
        <p:spPr>
          <a:xfrm>
            <a:off x="5077317" y="5240075"/>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1" name="Oval 20">
            <a:extLst>
              <a:ext uri="{FF2B5EF4-FFF2-40B4-BE49-F238E27FC236}">
                <a16:creationId xmlns:a16="http://schemas.microsoft.com/office/drawing/2014/main" id="{F8005376-29CF-2AFF-5CA7-0223F39B3E67}"/>
              </a:ext>
            </a:extLst>
          </p:cNvPr>
          <p:cNvSpPr/>
          <p:nvPr/>
        </p:nvSpPr>
        <p:spPr>
          <a:xfrm>
            <a:off x="3260590" y="3434656"/>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2" name="Oval 21">
            <a:extLst>
              <a:ext uri="{FF2B5EF4-FFF2-40B4-BE49-F238E27FC236}">
                <a16:creationId xmlns:a16="http://schemas.microsoft.com/office/drawing/2014/main" id="{6A19F63E-B9E7-8539-C85A-2B7DA55D8C19}"/>
              </a:ext>
            </a:extLst>
          </p:cNvPr>
          <p:cNvSpPr/>
          <p:nvPr/>
        </p:nvSpPr>
        <p:spPr>
          <a:xfrm>
            <a:off x="3260589"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3" name="Oval 22">
            <a:extLst>
              <a:ext uri="{FF2B5EF4-FFF2-40B4-BE49-F238E27FC236}">
                <a16:creationId xmlns:a16="http://schemas.microsoft.com/office/drawing/2014/main" id="{3BC2E2C9-2808-380E-2E43-F6A36538F121}"/>
              </a:ext>
            </a:extLst>
          </p:cNvPr>
          <p:cNvSpPr/>
          <p:nvPr/>
        </p:nvSpPr>
        <p:spPr>
          <a:xfrm>
            <a:off x="3260589"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4" name="Oval 23">
            <a:extLst>
              <a:ext uri="{FF2B5EF4-FFF2-40B4-BE49-F238E27FC236}">
                <a16:creationId xmlns:a16="http://schemas.microsoft.com/office/drawing/2014/main" id="{CEC5B01E-6889-AFA5-5B86-672237234CF8}"/>
              </a:ext>
            </a:extLst>
          </p:cNvPr>
          <p:cNvSpPr/>
          <p:nvPr/>
        </p:nvSpPr>
        <p:spPr>
          <a:xfrm>
            <a:off x="3260589" y="4790134"/>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8" name="Oval 27">
            <a:extLst>
              <a:ext uri="{FF2B5EF4-FFF2-40B4-BE49-F238E27FC236}">
                <a16:creationId xmlns:a16="http://schemas.microsoft.com/office/drawing/2014/main" id="{89D60833-067A-4ECD-0F13-78E8BD94235C}"/>
              </a:ext>
            </a:extLst>
          </p:cNvPr>
          <p:cNvSpPr/>
          <p:nvPr/>
        </p:nvSpPr>
        <p:spPr>
          <a:xfrm>
            <a:off x="4168953"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9" name="Oval 28">
            <a:extLst>
              <a:ext uri="{FF2B5EF4-FFF2-40B4-BE49-F238E27FC236}">
                <a16:creationId xmlns:a16="http://schemas.microsoft.com/office/drawing/2014/main" id="{2F70994C-CFB6-0351-93AA-9676CA9349FE}"/>
              </a:ext>
            </a:extLst>
          </p:cNvPr>
          <p:cNvSpPr/>
          <p:nvPr/>
        </p:nvSpPr>
        <p:spPr>
          <a:xfrm>
            <a:off x="4168953"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32" name="Table 31">
            <a:extLst>
              <a:ext uri="{FF2B5EF4-FFF2-40B4-BE49-F238E27FC236}">
                <a16:creationId xmlns:a16="http://schemas.microsoft.com/office/drawing/2014/main" id="{CBED1922-E156-70FC-DA7C-FF879459E437}"/>
              </a:ext>
            </a:extLst>
          </p:cNvPr>
          <p:cNvGraphicFramePr>
            <a:graphicFrameLocks noGrp="1"/>
          </p:cNvGraphicFramePr>
          <p:nvPr>
            <p:extLst>
              <p:ext uri="{D42A27DB-BD31-4B8C-83A1-F6EECF244321}">
                <p14:modId xmlns:p14="http://schemas.microsoft.com/office/powerpoint/2010/main" val="3380039046"/>
              </p:ext>
            </p:extLst>
          </p:nvPr>
        </p:nvGraphicFramePr>
        <p:xfrm>
          <a:off x="5579267" y="2984715"/>
          <a:ext cx="2176832" cy="2693555"/>
        </p:xfrm>
        <a:graphic>
          <a:graphicData uri="http://schemas.openxmlformats.org/drawingml/2006/table">
            <a:tbl>
              <a:tblPr firstRow="1" bandRow="1">
                <a:tableStyleId>{5940675A-B579-460E-94D1-54222C63F5DA}</a:tableStyleId>
              </a:tblPr>
              <a:tblGrid>
                <a:gridCol w="865505">
                  <a:extLst>
                    <a:ext uri="{9D8B030D-6E8A-4147-A177-3AD203B41FA5}">
                      <a16:colId xmlns:a16="http://schemas.microsoft.com/office/drawing/2014/main" val="1455234022"/>
                    </a:ext>
                  </a:extLst>
                </a:gridCol>
                <a:gridCol w="1311327">
                  <a:extLst>
                    <a:ext uri="{9D8B030D-6E8A-4147-A177-3AD203B41FA5}">
                      <a16:colId xmlns:a16="http://schemas.microsoft.com/office/drawing/2014/main" val="3643990368"/>
                    </a:ext>
                  </a:extLst>
                </a:gridCol>
              </a:tblGrid>
              <a:tr h="446443">
                <a:tc>
                  <a:txBody>
                    <a:bodyPr/>
                    <a:lstStyle/>
                    <a:p>
                      <a:r>
                        <a:rPr lang="el-GR" dirty="0"/>
                        <a:t>0.1</a:t>
                      </a:r>
                    </a:p>
                  </a:txBody>
                  <a:tcPr/>
                </a:tc>
                <a:tc>
                  <a:txBody>
                    <a:bodyPr/>
                    <a:lstStyle/>
                    <a:p>
                      <a:r>
                        <a:rPr lang="el-GR" dirty="0"/>
                        <a:t>καλημέρα</a:t>
                      </a:r>
                    </a:p>
                  </a:txBody>
                  <a:tcPr/>
                </a:tc>
                <a:extLst>
                  <a:ext uri="{0D108BD9-81ED-4DB2-BD59-A6C34878D82A}">
                    <a16:rowId xmlns:a16="http://schemas.microsoft.com/office/drawing/2014/main" val="760708659"/>
                  </a:ext>
                </a:extLst>
              </a:tr>
              <a:tr h="446443">
                <a:tc>
                  <a:txBody>
                    <a:bodyPr/>
                    <a:lstStyle/>
                    <a:p>
                      <a:r>
                        <a:rPr lang="el-GR" dirty="0"/>
                        <a:t>0.01</a:t>
                      </a:r>
                      <a:endParaRPr lang="en-US" dirty="0"/>
                    </a:p>
                  </a:txBody>
                  <a:tcPr/>
                </a:tc>
                <a:tc>
                  <a:txBody>
                    <a:bodyPr/>
                    <a:lstStyle/>
                    <a:p>
                      <a:r>
                        <a:rPr lang="el-GR" dirty="0"/>
                        <a:t>Ελένη</a:t>
                      </a:r>
                      <a:endParaRPr lang="en-US" dirty="0"/>
                    </a:p>
                  </a:txBody>
                  <a:tcPr/>
                </a:tc>
                <a:extLst>
                  <a:ext uri="{0D108BD9-81ED-4DB2-BD59-A6C34878D82A}">
                    <a16:rowId xmlns:a16="http://schemas.microsoft.com/office/drawing/2014/main" val="3281402161"/>
                  </a:ext>
                </a:extLst>
              </a:tr>
              <a:tr h="461340">
                <a:tc>
                  <a:txBody>
                    <a:bodyPr/>
                    <a:lstStyle/>
                    <a:p>
                      <a:r>
                        <a:rPr lang="el-GR" b="0" dirty="0"/>
                        <a:t>0.01</a:t>
                      </a:r>
                      <a:endParaRPr lang="en-US" b="0" dirty="0"/>
                    </a:p>
                  </a:txBody>
                  <a:tcPr/>
                </a:tc>
                <a:tc>
                  <a:txBody>
                    <a:bodyPr/>
                    <a:lstStyle/>
                    <a:p>
                      <a:r>
                        <a:rPr lang="el-GR" dirty="0"/>
                        <a:t>τι</a:t>
                      </a:r>
                      <a:endParaRPr lang="en-US" dirty="0"/>
                    </a:p>
                  </a:txBody>
                  <a:tcPr/>
                </a:tc>
                <a:extLst>
                  <a:ext uri="{0D108BD9-81ED-4DB2-BD59-A6C34878D82A}">
                    <a16:rowId xmlns:a16="http://schemas.microsoft.com/office/drawing/2014/main" val="79128565"/>
                  </a:ext>
                </a:extLst>
              </a:tr>
              <a:tr h="446443">
                <a:tc>
                  <a:txBody>
                    <a:bodyPr/>
                    <a:lstStyle/>
                    <a:p>
                      <a:r>
                        <a:rPr lang="el-GR" b="1" dirty="0"/>
                        <a:t>0.4</a:t>
                      </a:r>
                      <a:endParaRPr lang="en-US" b="1" dirty="0"/>
                    </a:p>
                  </a:txBody>
                  <a:tcPr/>
                </a:tc>
                <a:tc>
                  <a:txBody>
                    <a:bodyPr/>
                    <a:lstStyle/>
                    <a:p>
                      <a:r>
                        <a:rPr lang="el-GR" dirty="0"/>
                        <a:t>κάνεις</a:t>
                      </a:r>
                      <a:endParaRPr lang="en-US" dirty="0"/>
                    </a:p>
                  </a:txBody>
                  <a:tcPr/>
                </a:tc>
                <a:extLst>
                  <a:ext uri="{0D108BD9-81ED-4DB2-BD59-A6C34878D82A}">
                    <a16:rowId xmlns:a16="http://schemas.microsoft.com/office/drawing/2014/main" val="4132645218"/>
                  </a:ext>
                </a:extLst>
              </a:tr>
              <a:tr h="446443">
                <a:tc>
                  <a:txBody>
                    <a:bodyPr/>
                    <a:lstStyle/>
                    <a:p>
                      <a:r>
                        <a:rPr lang="el-GR" dirty="0"/>
                        <a:t>0.3</a:t>
                      </a:r>
                      <a:endParaRPr lang="en-US" dirty="0"/>
                    </a:p>
                  </a:txBody>
                  <a:tcPr/>
                </a:tc>
                <a:tc>
                  <a:txBody>
                    <a:bodyPr/>
                    <a:lstStyle/>
                    <a:p>
                      <a:r>
                        <a:rPr lang="el-GR" dirty="0"/>
                        <a:t>χαμπάρια</a:t>
                      </a:r>
                      <a:endParaRPr lang="en-US" dirty="0"/>
                    </a:p>
                  </a:txBody>
                  <a:tcPr/>
                </a:tc>
                <a:extLst>
                  <a:ext uri="{0D108BD9-81ED-4DB2-BD59-A6C34878D82A}">
                    <a16:rowId xmlns:a16="http://schemas.microsoft.com/office/drawing/2014/main" val="3743673949"/>
                  </a:ext>
                </a:extLst>
              </a:tr>
              <a:tr h="446443">
                <a:tc>
                  <a:txBody>
                    <a:bodyPr/>
                    <a:lstStyle/>
                    <a:p>
                      <a:r>
                        <a:rPr lang="el-GR" dirty="0"/>
                        <a:t>0.01</a:t>
                      </a:r>
                      <a:endParaRPr lang="en-US" dirty="0"/>
                    </a:p>
                  </a:txBody>
                  <a:tcPr/>
                </a:tc>
                <a:tc>
                  <a:txBody>
                    <a:bodyPr/>
                    <a:lstStyle/>
                    <a:p>
                      <a:r>
                        <a:rPr lang="el-GR" dirty="0"/>
                        <a:t>μωβ</a:t>
                      </a:r>
                      <a:endParaRPr lang="en-US" dirty="0"/>
                    </a:p>
                  </a:txBody>
                  <a:tcPr/>
                </a:tc>
                <a:extLst>
                  <a:ext uri="{0D108BD9-81ED-4DB2-BD59-A6C34878D82A}">
                    <a16:rowId xmlns:a16="http://schemas.microsoft.com/office/drawing/2014/main" val="2348612065"/>
                  </a:ext>
                </a:extLst>
              </a:tr>
            </a:tbl>
          </a:graphicData>
        </a:graphic>
      </p:graphicFrame>
      <p:cxnSp>
        <p:nvCxnSpPr>
          <p:cNvPr id="34" name="Straight Connector 33">
            <a:extLst>
              <a:ext uri="{FF2B5EF4-FFF2-40B4-BE49-F238E27FC236}">
                <a16:creationId xmlns:a16="http://schemas.microsoft.com/office/drawing/2014/main" id="{F6327A5B-227C-DD77-8220-41F412D8E5E5}"/>
              </a:ext>
            </a:extLst>
          </p:cNvPr>
          <p:cNvCxnSpPr>
            <a:cxnSpLocks/>
            <a:stCxn id="8" idx="6"/>
            <a:endCxn id="22" idx="2"/>
          </p:cNvCxnSpPr>
          <p:nvPr/>
        </p:nvCxnSpPr>
        <p:spPr>
          <a:xfrm>
            <a:off x="2663799" y="3135058"/>
            <a:ext cx="596790"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A242CE7-8F97-2D7B-E9AA-C85B44C42E1B}"/>
              </a:ext>
            </a:extLst>
          </p:cNvPr>
          <p:cNvCxnSpPr>
            <a:cxnSpLocks/>
            <a:endCxn id="21" idx="2"/>
          </p:cNvCxnSpPr>
          <p:nvPr/>
        </p:nvCxnSpPr>
        <p:spPr>
          <a:xfrm>
            <a:off x="2673271" y="3153698"/>
            <a:ext cx="587319" cy="4369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EE2D4CB-23B0-4894-47D5-BA02AEC8D8A0}"/>
              </a:ext>
            </a:extLst>
          </p:cNvPr>
          <p:cNvCxnSpPr>
            <a:cxnSpLocks/>
            <a:endCxn id="23" idx="2"/>
          </p:cNvCxnSpPr>
          <p:nvPr/>
        </p:nvCxnSpPr>
        <p:spPr>
          <a:xfrm>
            <a:off x="2673271" y="3162048"/>
            <a:ext cx="587318" cy="13284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DA7E5AB-C5F8-36B6-8D93-B24F797E9A2B}"/>
              </a:ext>
            </a:extLst>
          </p:cNvPr>
          <p:cNvCxnSpPr>
            <a:cxnSpLocks/>
            <a:stCxn id="8" idx="6"/>
            <a:endCxn id="24" idx="2"/>
          </p:cNvCxnSpPr>
          <p:nvPr/>
        </p:nvCxnSpPr>
        <p:spPr>
          <a:xfrm>
            <a:off x="2663799" y="3135058"/>
            <a:ext cx="596790" cy="1811074"/>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C2A62A65-F534-68B1-AF1A-574AA9E3F50A}"/>
              </a:ext>
            </a:extLst>
          </p:cNvPr>
          <p:cNvCxnSpPr>
            <a:cxnSpLocks/>
            <a:stCxn id="9" idx="6"/>
            <a:endCxn id="22" idx="2"/>
          </p:cNvCxnSpPr>
          <p:nvPr/>
        </p:nvCxnSpPr>
        <p:spPr>
          <a:xfrm>
            <a:off x="2663799" y="3590654"/>
            <a:ext cx="596790"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6A60DCC1-275C-1DD2-1AEB-C43095068596}"/>
              </a:ext>
            </a:extLst>
          </p:cNvPr>
          <p:cNvCxnSpPr>
            <a:cxnSpLocks/>
            <a:stCxn id="9" idx="6"/>
            <a:endCxn id="21" idx="2"/>
          </p:cNvCxnSpPr>
          <p:nvPr/>
        </p:nvCxnSpPr>
        <p:spPr>
          <a:xfrm>
            <a:off x="2663799" y="3590654"/>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FCFA2EF8-03F0-DCC1-156C-684BE6BC3A83}"/>
              </a:ext>
            </a:extLst>
          </p:cNvPr>
          <p:cNvCxnSpPr>
            <a:cxnSpLocks/>
            <a:stCxn id="9" idx="6"/>
            <a:endCxn id="23" idx="2"/>
          </p:cNvCxnSpPr>
          <p:nvPr/>
        </p:nvCxnSpPr>
        <p:spPr>
          <a:xfrm>
            <a:off x="2663799" y="3590654"/>
            <a:ext cx="596790"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DC4C70C6-7D71-AD47-9FEA-6F01CE550653}"/>
              </a:ext>
            </a:extLst>
          </p:cNvPr>
          <p:cNvCxnSpPr>
            <a:cxnSpLocks/>
            <a:stCxn id="9" idx="6"/>
            <a:endCxn id="24" idx="2"/>
          </p:cNvCxnSpPr>
          <p:nvPr/>
        </p:nvCxnSpPr>
        <p:spPr>
          <a:xfrm>
            <a:off x="2663799" y="3590654"/>
            <a:ext cx="596790"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8C5766A-3770-5DC9-5C00-25611C20CD7D}"/>
              </a:ext>
            </a:extLst>
          </p:cNvPr>
          <p:cNvCxnSpPr>
            <a:cxnSpLocks/>
            <a:stCxn id="10" idx="6"/>
            <a:endCxn id="23" idx="2"/>
          </p:cNvCxnSpPr>
          <p:nvPr/>
        </p:nvCxnSpPr>
        <p:spPr>
          <a:xfrm>
            <a:off x="2663798"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BC210ED-E5C2-47EB-C595-0CFC9C5DAEFD}"/>
              </a:ext>
            </a:extLst>
          </p:cNvPr>
          <p:cNvCxnSpPr>
            <a:cxnSpLocks/>
            <a:stCxn id="10" idx="6"/>
            <a:endCxn id="21" idx="2"/>
          </p:cNvCxnSpPr>
          <p:nvPr/>
        </p:nvCxnSpPr>
        <p:spPr>
          <a:xfrm flipV="1">
            <a:off x="2663798" y="3590654"/>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AC96F05F-C760-3D51-1FEE-3FF0E014216C}"/>
              </a:ext>
            </a:extLst>
          </p:cNvPr>
          <p:cNvCxnSpPr>
            <a:cxnSpLocks/>
            <a:stCxn id="10" idx="6"/>
            <a:endCxn id="22" idx="2"/>
          </p:cNvCxnSpPr>
          <p:nvPr/>
        </p:nvCxnSpPr>
        <p:spPr>
          <a:xfrm>
            <a:off x="2663798" y="4040595"/>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E1228C48-465E-42D1-62A3-587086DCEEF2}"/>
              </a:ext>
            </a:extLst>
          </p:cNvPr>
          <p:cNvCxnSpPr>
            <a:cxnSpLocks/>
            <a:stCxn id="10" idx="6"/>
            <a:endCxn id="24" idx="2"/>
          </p:cNvCxnSpPr>
          <p:nvPr/>
        </p:nvCxnSpPr>
        <p:spPr>
          <a:xfrm>
            <a:off x="2663798" y="4040595"/>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29CCB2AC-55FD-A25D-6AE5-E548D44EECC4}"/>
              </a:ext>
            </a:extLst>
          </p:cNvPr>
          <p:cNvCxnSpPr>
            <a:cxnSpLocks/>
            <a:stCxn id="11" idx="6"/>
            <a:endCxn id="22" idx="2"/>
          </p:cNvCxnSpPr>
          <p:nvPr/>
        </p:nvCxnSpPr>
        <p:spPr>
          <a:xfrm flipV="1">
            <a:off x="2663798"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F3028F4B-4A18-8E57-8998-8C587D3A7318}"/>
              </a:ext>
            </a:extLst>
          </p:cNvPr>
          <p:cNvCxnSpPr>
            <a:cxnSpLocks/>
            <a:stCxn id="11" idx="6"/>
            <a:endCxn id="21" idx="2"/>
          </p:cNvCxnSpPr>
          <p:nvPr/>
        </p:nvCxnSpPr>
        <p:spPr>
          <a:xfrm flipV="1">
            <a:off x="2663798" y="3590654"/>
            <a:ext cx="596792"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DC5BD077-E19E-C503-5453-B20E0404A1DB}"/>
              </a:ext>
            </a:extLst>
          </p:cNvPr>
          <p:cNvCxnSpPr>
            <a:cxnSpLocks/>
            <a:stCxn id="11" idx="6"/>
            <a:endCxn id="23" idx="2"/>
          </p:cNvCxnSpPr>
          <p:nvPr/>
        </p:nvCxnSpPr>
        <p:spPr>
          <a:xfrm>
            <a:off x="2663798" y="4490536"/>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1355695B-9249-C959-DFBC-9FA102969144}"/>
              </a:ext>
            </a:extLst>
          </p:cNvPr>
          <p:cNvCxnSpPr>
            <a:cxnSpLocks/>
            <a:stCxn id="11" idx="6"/>
            <a:endCxn id="24" idx="2"/>
          </p:cNvCxnSpPr>
          <p:nvPr/>
        </p:nvCxnSpPr>
        <p:spPr>
          <a:xfrm>
            <a:off x="2663798" y="4490536"/>
            <a:ext cx="596791"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2CD658B2-D00D-CFEE-6DCB-3BA3A0B355A5}"/>
              </a:ext>
            </a:extLst>
          </p:cNvPr>
          <p:cNvCxnSpPr>
            <a:cxnSpLocks/>
            <a:stCxn id="12" idx="6"/>
            <a:endCxn id="23" idx="2"/>
          </p:cNvCxnSpPr>
          <p:nvPr/>
        </p:nvCxnSpPr>
        <p:spPr>
          <a:xfrm flipV="1">
            <a:off x="2663798" y="4490536"/>
            <a:ext cx="596791"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3FF35505-9CFC-1CB4-E9BB-16B6BE6CD86A}"/>
              </a:ext>
            </a:extLst>
          </p:cNvPr>
          <p:cNvCxnSpPr>
            <a:cxnSpLocks/>
            <a:stCxn id="12" idx="6"/>
            <a:endCxn id="21" idx="2"/>
          </p:cNvCxnSpPr>
          <p:nvPr/>
        </p:nvCxnSpPr>
        <p:spPr>
          <a:xfrm flipV="1">
            <a:off x="2663798" y="3590654"/>
            <a:ext cx="596792"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329A8EC-9D36-9638-D31C-319C17AA3E14}"/>
              </a:ext>
            </a:extLst>
          </p:cNvPr>
          <p:cNvCxnSpPr>
            <a:cxnSpLocks/>
            <a:stCxn id="12" idx="6"/>
            <a:endCxn id="22" idx="2"/>
          </p:cNvCxnSpPr>
          <p:nvPr/>
        </p:nvCxnSpPr>
        <p:spPr>
          <a:xfrm flipV="1">
            <a:off x="2663798" y="4040595"/>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A9246931-01AE-7F7C-F236-8B64AB1F4B16}"/>
              </a:ext>
            </a:extLst>
          </p:cNvPr>
          <p:cNvCxnSpPr>
            <a:cxnSpLocks/>
            <a:stCxn id="12" idx="6"/>
            <a:endCxn id="24" idx="2"/>
          </p:cNvCxnSpPr>
          <p:nvPr/>
        </p:nvCxnSpPr>
        <p:spPr>
          <a:xfrm>
            <a:off x="2663798" y="4946132"/>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86EA9650-BBBF-12F2-B5C5-0DE2501B9AE9}"/>
              </a:ext>
            </a:extLst>
          </p:cNvPr>
          <p:cNvCxnSpPr>
            <a:cxnSpLocks/>
            <a:stCxn id="13" idx="6"/>
            <a:endCxn id="22" idx="2"/>
          </p:cNvCxnSpPr>
          <p:nvPr/>
        </p:nvCxnSpPr>
        <p:spPr>
          <a:xfrm flipV="1">
            <a:off x="2663797" y="4040595"/>
            <a:ext cx="596792"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7087DCEE-DBC2-0C68-04F1-F9F38C49F273}"/>
              </a:ext>
            </a:extLst>
          </p:cNvPr>
          <p:cNvCxnSpPr>
            <a:cxnSpLocks/>
            <a:stCxn id="13" idx="6"/>
            <a:endCxn id="21" idx="2"/>
          </p:cNvCxnSpPr>
          <p:nvPr/>
        </p:nvCxnSpPr>
        <p:spPr>
          <a:xfrm flipV="1">
            <a:off x="2663797" y="3590654"/>
            <a:ext cx="596793" cy="1805419"/>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F70DA24F-0545-2E1F-27DB-C4D02A601D47}"/>
              </a:ext>
            </a:extLst>
          </p:cNvPr>
          <p:cNvCxnSpPr>
            <a:cxnSpLocks/>
            <a:stCxn id="13" idx="6"/>
            <a:endCxn id="23" idx="2"/>
          </p:cNvCxnSpPr>
          <p:nvPr/>
        </p:nvCxnSpPr>
        <p:spPr>
          <a:xfrm flipV="1">
            <a:off x="2663797" y="4490536"/>
            <a:ext cx="596792"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95BF1B15-3144-9473-811C-1DBB8BF48E19}"/>
              </a:ext>
            </a:extLst>
          </p:cNvPr>
          <p:cNvCxnSpPr>
            <a:cxnSpLocks/>
            <a:stCxn id="13" idx="6"/>
            <a:endCxn id="24" idx="2"/>
          </p:cNvCxnSpPr>
          <p:nvPr/>
        </p:nvCxnSpPr>
        <p:spPr>
          <a:xfrm flipV="1">
            <a:off x="2663797" y="4946132"/>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A0649028-2AC8-E530-BAB8-206A800E6BEA}"/>
              </a:ext>
            </a:extLst>
          </p:cNvPr>
          <p:cNvCxnSpPr>
            <a:cxnSpLocks/>
            <a:stCxn id="21" idx="6"/>
            <a:endCxn id="29" idx="2"/>
          </p:cNvCxnSpPr>
          <p:nvPr/>
        </p:nvCxnSpPr>
        <p:spPr>
          <a:xfrm>
            <a:off x="3572163" y="3590654"/>
            <a:ext cx="596790"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16B5A4DE-664F-CE02-46EF-332BF0E96525}"/>
              </a:ext>
            </a:extLst>
          </p:cNvPr>
          <p:cNvCxnSpPr>
            <a:cxnSpLocks/>
            <a:stCxn id="21" idx="6"/>
            <a:endCxn id="28" idx="2"/>
          </p:cNvCxnSpPr>
          <p:nvPr/>
        </p:nvCxnSpPr>
        <p:spPr>
          <a:xfrm>
            <a:off x="3572163" y="3590654"/>
            <a:ext cx="596790"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367331BA-81AE-B2B2-9551-B24886BC5BB0}"/>
              </a:ext>
            </a:extLst>
          </p:cNvPr>
          <p:cNvCxnSpPr>
            <a:cxnSpLocks/>
            <a:stCxn id="22" idx="6"/>
            <a:endCxn id="28" idx="2"/>
          </p:cNvCxnSpPr>
          <p:nvPr/>
        </p:nvCxnSpPr>
        <p:spPr>
          <a:xfrm>
            <a:off x="3572162" y="4040595"/>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9F5F7EA9-4999-D296-B13C-17DEAD845F64}"/>
              </a:ext>
            </a:extLst>
          </p:cNvPr>
          <p:cNvCxnSpPr>
            <a:cxnSpLocks/>
            <a:stCxn id="23" idx="6"/>
            <a:endCxn id="29" idx="2"/>
          </p:cNvCxnSpPr>
          <p:nvPr/>
        </p:nvCxnSpPr>
        <p:spPr>
          <a:xfrm>
            <a:off x="3572162" y="4490536"/>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89DC6D1A-E1CF-3064-03E7-385E45AFC4DC}"/>
              </a:ext>
            </a:extLst>
          </p:cNvPr>
          <p:cNvCxnSpPr>
            <a:cxnSpLocks/>
            <a:stCxn id="23" idx="6"/>
            <a:endCxn id="28" idx="2"/>
          </p:cNvCxnSpPr>
          <p:nvPr/>
        </p:nvCxnSpPr>
        <p:spPr>
          <a:xfrm flipV="1">
            <a:off x="3572162"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23984CC3-50FD-0488-28AE-C8DAE699CE61}"/>
              </a:ext>
            </a:extLst>
          </p:cNvPr>
          <p:cNvCxnSpPr>
            <a:cxnSpLocks/>
            <a:stCxn id="24" idx="6"/>
            <a:endCxn id="29" idx="2"/>
          </p:cNvCxnSpPr>
          <p:nvPr/>
        </p:nvCxnSpPr>
        <p:spPr>
          <a:xfrm flipV="1">
            <a:off x="3572162" y="4490536"/>
            <a:ext cx="596791"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093AF2C4-D92D-0593-E847-7FA2074A8B0C}"/>
              </a:ext>
            </a:extLst>
          </p:cNvPr>
          <p:cNvCxnSpPr>
            <a:cxnSpLocks/>
            <a:stCxn id="24" idx="6"/>
            <a:endCxn id="28" idx="2"/>
          </p:cNvCxnSpPr>
          <p:nvPr/>
        </p:nvCxnSpPr>
        <p:spPr>
          <a:xfrm flipV="1">
            <a:off x="3572162" y="4040595"/>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B2CAA4CF-AA93-F206-B040-C15A73F6F2AB}"/>
              </a:ext>
            </a:extLst>
          </p:cNvPr>
          <p:cNvCxnSpPr>
            <a:cxnSpLocks/>
            <a:stCxn id="22" idx="6"/>
            <a:endCxn id="29" idx="2"/>
          </p:cNvCxnSpPr>
          <p:nvPr/>
        </p:nvCxnSpPr>
        <p:spPr>
          <a:xfrm>
            <a:off x="3572162"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6688676-880A-1E3A-5351-76B7EC9D81D2}"/>
              </a:ext>
            </a:extLst>
          </p:cNvPr>
          <p:cNvCxnSpPr>
            <a:cxnSpLocks/>
            <a:stCxn id="28" idx="6"/>
            <a:endCxn id="15" idx="2"/>
          </p:cNvCxnSpPr>
          <p:nvPr/>
        </p:nvCxnSpPr>
        <p:spPr>
          <a:xfrm flipV="1">
            <a:off x="4480526" y="3590654"/>
            <a:ext cx="596793"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64EF4C6D-1E9B-F5B5-BDC2-A1025D0CA5F1}"/>
              </a:ext>
            </a:extLst>
          </p:cNvPr>
          <p:cNvCxnSpPr>
            <a:cxnSpLocks/>
            <a:stCxn id="28" idx="6"/>
            <a:endCxn id="14" idx="2"/>
          </p:cNvCxnSpPr>
          <p:nvPr/>
        </p:nvCxnSpPr>
        <p:spPr>
          <a:xfrm flipV="1">
            <a:off x="4480526" y="3140713"/>
            <a:ext cx="596791"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43E81545-31DE-0A0C-18AD-9745F26A4CB0}"/>
              </a:ext>
            </a:extLst>
          </p:cNvPr>
          <p:cNvCxnSpPr>
            <a:cxnSpLocks/>
            <a:stCxn id="28" idx="6"/>
            <a:endCxn id="17" idx="2"/>
          </p:cNvCxnSpPr>
          <p:nvPr/>
        </p:nvCxnSpPr>
        <p:spPr>
          <a:xfrm>
            <a:off x="4480526" y="4040595"/>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08055A33-0234-1F09-26AB-0E1E3E295AAD}"/>
              </a:ext>
            </a:extLst>
          </p:cNvPr>
          <p:cNvCxnSpPr>
            <a:cxnSpLocks/>
            <a:stCxn id="28" idx="6"/>
            <a:endCxn id="16" idx="2"/>
          </p:cNvCxnSpPr>
          <p:nvPr/>
        </p:nvCxnSpPr>
        <p:spPr>
          <a:xfrm>
            <a:off x="4480526" y="4040595"/>
            <a:ext cx="5967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C953DDDD-C95A-BFEA-4952-5952939E6C0D}"/>
              </a:ext>
            </a:extLst>
          </p:cNvPr>
          <p:cNvCxnSpPr>
            <a:cxnSpLocks/>
            <a:stCxn id="28" idx="6"/>
            <a:endCxn id="18" idx="2"/>
          </p:cNvCxnSpPr>
          <p:nvPr/>
        </p:nvCxnSpPr>
        <p:spPr>
          <a:xfrm>
            <a:off x="4480526" y="4040595"/>
            <a:ext cx="596792"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64937505-E87D-109B-47A5-A59F041AA1B0}"/>
              </a:ext>
            </a:extLst>
          </p:cNvPr>
          <p:cNvCxnSpPr>
            <a:cxnSpLocks/>
            <a:stCxn id="28" idx="6"/>
            <a:endCxn id="19" idx="2"/>
          </p:cNvCxnSpPr>
          <p:nvPr/>
        </p:nvCxnSpPr>
        <p:spPr>
          <a:xfrm>
            <a:off x="4480526" y="4040595"/>
            <a:ext cx="596791"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604437F1-8F31-0A48-0C01-648744E11CC0}"/>
              </a:ext>
            </a:extLst>
          </p:cNvPr>
          <p:cNvCxnSpPr>
            <a:cxnSpLocks/>
            <a:stCxn id="29" idx="6"/>
            <a:endCxn id="15" idx="2"/>
          </p:cNvCxnSpPr>
          <p:nvPr/>
        </p:nvCxnSpPr>
        <p:spPr>
          <a:xfrm flipV="1">
            <a:off x="4480526" y="3590654"/>
            <a:ext cx="596793"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10C3B4FA-194F-4ADC-2823-FD1CEF64A3AC}"/>
              </a:ext>
            </a:extLst>
          </p:cNvPr>
          <p:cNvCxnSpPr>
            <a:cxnSpLocks/>
            <a:stCxn id="29" idx="6"/>
            <a:endCxn id="14" idx="2"/>
          </p:cNvCxnSpPr>
          <p:nvPr/>
        </p:nvCxnSpPr>
        <p:spPr>
          <a:xfrm flipV="1">
            <a:off x="4480526" y="3140713"/>
            <a:ext cx="596791" cy="13498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F7CE2056-FEFE-C4DF-8C55-43BDE0E9815D}"/>
              </a:ext>
            </a:extLst>
          </p:cNvPr>
          <p:cNvCxnSpPr>
            <a:cxnSpLocks/>
            <a:stCxn id="29" idx="6"/>
            <a:endCxn id="17" idx="2"/>
          </p:cNvCxnSpPr>
          <p:nvPr/>
        </p:nvCxnSpPr>
        <p:spPr>
          <a:xfrm>
            <a:off x="4480526" y="4490536"/>
            <a:ext cx="5967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A90A3228-9191-EE99-F790-544B23092B0F}"/>
              </a:ext>
            </a:extLst>
          </p:cNvPr>
          <p:cNvCxnSpPr>
            <a:cxnSpLocks/>
            <a:stCxn id="29" idx="6"/>
            <a:endCxn id="16" idx="2"/>
          </p:cNvCxnSpPr>
          <p:nvPr/>
        </p:nvCxnSpPr>
        <p:spPr>
          <a:xfrm flipV="1">
            <a:off x="4480526" y="4040595"/>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8C5942FD-8D2A-9B5D-F4F3-6BF073E3B5B1}"/>
              </a:ext>
            </a:extLst>
          </p:cNvPr>
          <p:cNvCxnSpPr>
            <a:cxnSpLocks/>
            <a:stCxn id="29" idx="6"/>
            <a:endCxn id="18" idx="2"/>
          </p:cNvCxnSpPr>
          <p:nvPr/>
        </p:nvCxnSpPr>
        <p:spPr>
          <a:xfrm>
            <a:off x="4480526" y="4490536"/>
            <a:ext cx="596792"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2F78FFEE-9EB6-B115-BA1D-F8A44A5A7833}"/>
              </a:ext>
            </a:extLst>
          </p:cNvPr>
          <p:cNvCxnSpPr>
            <a:cxnSpLocks/>
            <a:stCxn id="29" idx="6"/>
            <a:endCxn id="19" idx="2"/>
          </p:cNvCxnSpPr>
          <p:nvPr/>
        </p:nvCxnSpPr>
        <p:spPr>
          <a:xfrm>
            <a:off x="4480526" y="4490536"/>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BBC3D359-A09C-DF3A-3E45-95C490609D6D}"/>
              </a:ext>
            </a:extLst>
          </p:cNvPr>
          <p:cNvCxnSpPr/>
          <p:nvPr/>
        </p:nvCxnSpPr>
        <p:spPr>
          <a:xfrm>
            <a:off x="3430245" y="2834640"/>
            <a:ext cx="1162219" cy="0"/>
          </a:xfrm>
          <a:prstGeom prst="straightConnector1">
            <a:avLst/>
          </a:prstGeom>
          <a:ln w="444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id="{3260751B-1919-E88F-C06E-11EBAFE78D24}"/>
              </a:ext>
            </a:extLst>
          </p:cNvPr>
          <p:cNvSpPr txBox="1"/>
          <p:nvPr/>
        </p:nvSpPr>
        <p:spPr>
          <a:xfrm>
            <a:off x="2094186" y="2513973"/>
            <a:ext cx="4076693" cy="276999"/>
          </a:xfrm>
          <a:prstGeom prst="rect">
            <a:avLst/>
          </a:prstGeom>
          <a:noFill/>
        </p:spPr>
        <p:txBody>
          <a:bodyPr wrap="none" rtlCol="0">
            <a:spAutoFit/>
          </a:bodyPr>
          <a:lstStyle/>
          <a:p>
            <a:r>
              <a:rPr lang="el-GR" sz="1200" dirty="0">
                <a:latin typeface="Segoe UI" panose="020B0502040204020203" pitchFamily="34" charset="0"/>
                <a:cs typeface="Segoe UI" panose="020B0502040204020203" pitchFamily="34" charset="0"/>
              </a:rPr>
              <a:t>(πολλαπλασιασμοί, προσθέσεις, δυνάμεις, λογάριθμοι, </a:t>
            </a:r>
            <a:r>
              <a:rPr lang="en-US" sz="1200" dirty="0">
                <a:latin typeface="Segoe UI" panose="020B0502040204020203" pitchFamily="34" charset="0"/>
                <a:cs typeface="Segoe UI" panose="020B0502040204020203" pitchFamily="34" charset="0"/>
              </a:rPr>
              <a:t>e)</a:t>
            </a:r>
          </a:p>
        </p:txBody>
      </p:sp>
      <p:sp>
        <p:nvSpPr>
          <p:cNvPr id="31" name="TextBox 30">
            <a:extLst>
              <a:ext uri="{FF2B5EF4-FFF2-40B4-BE49-F238E27FC236}">
                <a16:creationId xmlns:a16="http://schemas.microsoft.com/office/drawing/2014/main" id="{CD4013FE-53F6-1DCD-B3A0-E6B5BE93FF53}"/>
              </a:ext>
            </a:extLst>
          </p:cNvPr>
          <p:cNvSpPr txBox="1"/>
          <p:nvPr/>
        </p:nvSpPr>
        <p:spPr>
          <a:xfrm>
            <a:off x="560945" y="2036371"/>
            <a:ext cx="7143174" cy="369332"/>
          </a:xfrm>
          <a:prstGeom prst="rect">
            <a:avLst/>
          </a:prstGeom>
          <a:noFill/>
        </p:spPr>
        <p:txBody>
          <a:bodyPr wrap="none" rtlCol="0">
            <a:spAutoFit/>
          </a:bodyPr>
          <a:lstStyle/>
          <a:p>
            <a:r>
              <a:rPr lang="el-GR" dirty="0">
                <a:latin typeface="Segoe UI" panose="020B0502040204020203" pitchFamily="34" charset="0"/>
                <a:cs typeface="Segoe UI" panose="020B0502040204020203" pitchFamily="34" charset="0"/>
              </a:rPr>
              <a:t>Λεξιλόγιο: «Καλημέρα», «Ελένη», «τι», «κάνεις», «χαμπάρια», «μωβ»</a:t>
            </a:r>
            <a:endParaRPr lang="en-US" dirty="0">
              <a:latin typeface="Segoe UI" panose="020B0502040204020203" pitchFamily="34" charset="0"/>
              <a:cs typeface="Segoe UI" panose="020B0502040204020203" pitchFamily="34" charset="0"/>
            </a:endParaRPr>
          </a:p>
        </p:txBody>
      </p:sp>
      <p:sp>
        <p:nvSpPr>
          <p:cNvPr id="33" name="TextBox 32">
            <a:extLst>
              <a:ext uri="{FF2B5EF4-FFF2-40B4-BE49-F238E27FC236}">
                <a16:creationId xmlns:a16="http://schemas.microsoft.com/office/drawing/2014/main" id="{9FFCADB8-16BF-28E8-D44E-712F40F083E1}"/>
              </a:ext>
            </a:extLst>
          </p:cNvPr>
          <p:cNvSpPr txBox="1"/>
          <p:nvPr/>
        </p:nvSpPr>
        <p:spPr>
          <a:xfrm>
            <a:off x="8333101" y="2211515"/>
            <a:ext cx="3569071" cy="2321321"/>
          </a:xfrm>
          <a:prstGeom prst="rect">
            <a:avLst/>
          </a:prstGeom>
          <a:noFill/>
        </p:spPr>
        <p:txBody>
          <a:bodyPr wrap="square" rtlCol="0">
            <a:spAutoFit/>
          </a:bodyPr>
          <a:lstStyle/>
          <a:p>
            <a:r>
              <a:rPr lang="el-GR" dirty="0">
                <a:latin typeface="Segoe UI" panose="020B0502040204020203" pitchFamily="34" charset="0"/>
                <a:cs typeface="Segoe UI" panose="020B0502040204020203" pitchFamily="34" charset="0"/>
              </a:rPr>
              <a:t>Δεδομένα: </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χαμπάρια;»</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χαμπάρια;»</a:t>
            </a:r>
          </a:p>
        </p:txBody>
      </p:sp>
      <p:graphicFrame>
        <p:nvGraphicFramePr>
          <p:cNvPr id="73" name="Table 6">
            <a:extLst>
              <a:ext uri="{FF2B5EF4-FFF2-40B4-BE49-F238E27FC236}">
                <a16:creationId xmlns:a16="http://schemas.microsoft.com/office/drawing/2014/main" id="{D2F1CF0A-4FE0-5C29-BEDF-8BEE089F1CB7}"/>
              </a:ext>
            </a:extLst>
          </p:cNvPr>
          <p:cNvGraphicFramePr>
            <a:graphicFrameLocks noGrp="1"/>
          </p:cNvGraphicFramePr>
          <p:nvPr>
            <p:extLst>
              <p:ext uri="{D42A27DB-BD31-4B8C-83A1-F6EECF244321}">
                <p14:modId xmlns:p14="http://schemas.microsoft.com/office/powerpoint/2010/main" val="1549661802"/>
              </p:ext>
            </p:extLst>
          </p:nvPr>
        </p:nvGraphicFramePr>
        <p:xfrm>
          <a:off x="322241" y="2951316"/>
          <a:ext cx="2101554" cy="2628498"/>
        </p:xfrm>
        <a:graphic>
          <a:graphicData uri="http://schemas.openxmlformats.org/drawingml/2006/table">
            <a:tbl>
              <a:tblPr firstRow="1" bandRow="1">
                <a:tableStyleId>{5940675A-B579-460E-94D1-54222C63F5DA}</a:tableStyleId>
              </a:tblPr>
              <a:tblGrid>
                <a:gridCol w="1411605">
                  <a:extLst>
                    <a:ext uri="{9D8B030D-6E8A-4147-A177-3AD203B41FA5}">
                      <a16:colId xmlns:a16="http://schemas.microsoft.com/office/drawing/2014/main" val="3643990368"/>
                    </a:ext>
                  </a:extLst>
                </a:gridCol>
                <a:gridCol w="689949">
                  <a:extLst>
                    <a:ext uri="{9D8B030D-6E8A-4147-A177-3AD203B41FA5}">
                      <a16:colId xmlns:a16="http://schemas.microsoft.com/office/drawing/2014/main" val="2086548122"/>
                    </a:ext>
                  </a:extLst>
                </a:gridCol>
              </a:tblGrid>
              <a:tr h="438083">
                <a:tc>
                  <a:txBody>
                    <a:bodyPr/>
                    <a:lstStyle/>
                    <a:p>
                      <a:r>
                        <a:rPr lang="el-GR" dirty="0"/>
                        <a:t>καλημέρα</a:t>
                      </a:r>
                    </a:p>
                  </a:txBody>
                  <a:tcPr/>
                </a:tc>
                <a:tc>
                  <a:txBody>
                    <a:bodyPr/>
                    <a:lstStyle/>
                    <a:p>
                      <a:r>
                        <a:rPr lang="el-GR" dirty="0"/>
                        <a:t>0</a:t>
                      </a:r>
                      <a:endParaRPr lang="en-US" dirty="0"/>
                    </a:p>
                  </a:txBody>
                  <a:tcPr/>
                </a:tc>
                <a:extLst>
                  <a:ext uri="{0D108BD9-81ED-4DB2-BD59-A6C34878D82A}">
                    <a16:rowId xmlns:a16="http://schemas.microsoft.com/office/drawing/2014/main" val="760708659"/>
                  </a:ext>
                </a:extLst>
              </a:tr>
              <a:tr h="438083">
                <a:tc>
                  <a:txBody>
                    <a:bodyPr/>
                    <a:lstStyle/>
                    <a:p>
                      <a:r>
                        <a:rPr lang="el-GR" dirty="0"/>
                        <a:t>Ελένη</a:t>
                      </a:r>
                      <a:endParaRPr lang="en-US" dirty="0"/>
                    </a:p>
                  </a:txBody>
                  <a:tcPr/>
                </a:tc>
                <a:tc>
                  <a:txBody>
                    <a:bodyPr/>
                    <a:lstStyle/>
                    <a:p>
                      <a:r>
                        <a:rPr lang="en-US" dirty="0"/>
                        <a:t>0</a:t>
                      </a:r>
                    </a:p>
                  </a:txBody>
                  <a:tcPr/>
                </a:tc>
                <a:extLst>
                  <a:ext uri="{0D108BD9-81ED-4DB2-BD59-A6C34878D82A}">
                    <a16:rowId xmlns:a16="http://schemas.microsoft.com/office/drawing/2014/main" val="3281402161"/>
                  </a:ext>
                </a:extLst>
              </a:tr>
              <a:tr h="438083">
                <a:tc>
                  <a:txBody>
                    <a:bodyPr/>
                    <a:lstStyle/>
                    <a:p>
                      <a:r>
                        <a:rPr lang="el-GR" dirty="0"/>
                        <a:t>τι</a:t>
                      </a:r>
                      <a:endParaRPr lang="en-US" dirty="0"/>
                    </a:p>
                  </a:txBody>
                  <a:tcPr/>
                </a:tc>
                <a:tc>
                  <a:txBody>
                    <a:bodyPr/>
                    <a:lstStyle/>
                    <a:p>
                      <a:r>
                        <a:rPr lang="en-US" dirty="0"/>
                        <a:t>1</a:t>
                      </a:r>
                    </a:p>
                  </a:txBody>
                  <a:tcPr/>
                </a:tc>
                <a:extLst>
                  <a:ext uri="{0D108BD9-81ED-4DB2-BD59-A6C34878D82A}">
                    <a16:rowId xmlns:a16="http://schemas.microsoft.com/office/drawing/2014/main" val="79128565"/>
                  </a:ext>
                </a:extLst>
              </a:tr>
              <a:tr h="438083">
                <a:tc>
                  <a:txBody>
                    <a:bodyPr/>
                    <a:lstStyle/>
                    <a:p>
                      <a:r>
                        <a:rPr lang="el-GR" dirty="0"/>
                        <a:t>κάνεις</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4132645218"/>
                  </a:ext>
                </a:extLst>
              </a:tr>
              <a:tr h="438083">
                <a:tc>
                  <a:txBody>
                    <a:bodyPr/>
                    <a:lstStyle/>
                    <a:p>
                      <a:r>
                        <a:rPr lang="el-GR" dirty="0"/>
                        <a:t>χαμπάρια</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3743673949"/>
                  </a:ext>
                </a:extLst>
              </a:tr>
              <a:tr h="438083">
                <a:tc>
                  <a:txBody>
                    <a:bodyPr/>
                    <a:lstStyle/>
                    <a:p>
                      <a:r>
                        <a:rPr lang="el-GR" dirty="0"/>
                        <a:t>μωβ</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2348612065"/>
                  </a:ext>
                </a:extLst>
              </a:tr>
            </a:tbl>
          </a:graphicData>
        </a:graphic>
      </p:graphicFrame>
      <p:sp>
        <p:nvSpPr>
          <p:cNvPr id="75" name="Title 1">
            <a:extLst>
              <a:ext uri="{FF2B5EF4-FFF2-40B4-BE49-F238E27FC236}">
                <a16:creationId xmlns:a16="http://schemas.microsoft.com/office/drawing/2014/main" id="{750C8DF2-F1DE-7044-5F6F-72DB4C26D033}"/>
              </a:ext>
            </a:extLst>
          </p:cNvPr>
          <p:cNvSpPr>
            <a:spLocks noGrp="1"/>
          </p:cNvSpPr>
          <p:nvPr>
            <p:ph type="title"/>
          </p:nvPr>
        </p:nvSpPr>
        <p:spPr>
          <a:xfrm>
            <a:off x="469786" y="484993"/>
            <a:ext cx="11360800" cy="763600"/>
          </a:xfrm>
        </p:spPr>
        <p:txBody>
          <a:bodyPr>
            <a:normAutofit fontScale="90000"/>
          </a:bodyPr>
          <a:lstStyle/>
          <a:p>
            <a:r>
              <a:rPr lang="el-GR" sz="2800" dirty="0">
                <a:latin typeface="Segoe UI" panose="020B0502040204020203" pitchFamily="34" charset="0"/>
                <a:cs typeface="Segoe UI" panose="020B0502040204020203" pitchFamily="34" charset="0"/>
              </a:rPr>
              <a:t>Ένα τεχνητό νευρωνικό δίκτυο που βρίσκει την επόμενη λέξη</a:t>
            </a:r>
            <a:br>
              <a:rPr lang="el-GR" sz="2800" dirty="0">
                <a:latin typeface="Segoe UI" panose="020B0502040204020203" pitchFamily="34" charset="0"/>
                <a:cs typeface="Segoe UI" panose="020B0502040204020203" pitchFamily="34" charset="0"/>
              </a:rPr>
            </a:br>
            <a:r>
              <a:rPr lang="el-GR" sz="2800" dirty="0">
                <a:latin typeface="Segoe UI" panose="020B0502040204020203" pitchFamily="34" charset="0"/>
                <a:cs typeface="Segoe UI" panose="020B0502040204020203" pitchFamily="34" charset="0"/>
              </a:rPr>
              <a:t>Πρόβλεψη (</a:t>
            </a:r>
            <a:r>
              <a:rPr lang="en-US" sz="2800" dirty="0">
                <a:latin typeface="Segoe UI" panose="020B0502040204020203" pitchFamily="34" charset="0"/>
                <a:cs typeface="Segoe UI" panose="020B0502040204020203" pitchFamily="34" charset="0"/>
              </a:rPr>
              <a:t>inference)</a:t>
            </a:r>
          </a:p>
        </p:txBody>
      </p:sp>
    </p:spTree>
    <p:extLst>
      <p:ext uri="{BB962C8B-B14F-4D97-AF65-F5344CB8AC3E}">
        <p14:creationId xmlns:p14="http://schemas.microsoft.com/office/powerpoint/2010/main" val="2314332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47662-31B3-A472-72EB-248856DD40A8}"/>
            </a:ext>
          </a:extLst>
        </p:cNvPr>
        <p:cNvGrpSpPr/>
        <p:nvPr/>
      </p:nvGrpSpPr>
      <p:grpSpPr>
        <a:xfrm>
          <a:off x="0" y="0"/>
          <a:ext cx="0" cy="0"/>
          <a:chOff x="0" y="0"/>
          <a:chExt cx="0" cy="0"/>
        </a:xfrm>
      </p:grpSpPr>
      <p:sp>
        <p:nvSpPr>
          <p:cNvPr id="8" name="Oval 7">
            <a:extLst>
              <a:ext uri="{FF2B5EF4-FFF2-40B4-BE49-F238E27FC236}">
                <a16:creationId xmlns:a16="http://schemas.microsoft.com/office/drawing/2014/main" id="{C2E5068B-A97F-F44E-12B6-649541A82D90}"/>
              </a:ext>
            </a:extLst>
          </p:cNvPr>
          <p:cNvSpPr/>
          <p:nvPr/>
        </p:nvSpPr>
        <p:spPr>
          <a:xfrm>
            <a:off x="2352226" y="2979060"/>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322E8001-8E06-E352-F163-BE4F46C5AA5F}"/>
              </a:ext>
            </a:extLst>
          </p:cNvPr>
          <p:cNvSpPr/>
          <p:nvPr/>
        </p:nvSpPr>
        <p:spPr>
          <a:xfrm>
            <a:off x="2352226" y="3434656"/>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0" name="Oval 9">
            <a:extLst>
              <a:ext uri="{FF2B5EF4-FFF2-40B4-BE49-F238E27FC236}">
                <a16:creationId xmlns:a16="http://schemas.microsoft.com/office/drawing/2014/main" id="{1C973189-7007-D369-6A6D-F1EBAAC7E709}"/>
              </a:ext>
            </a:extLst>
          </p:cNvPr>
          <p:cNvSpPr/>
          <p:nvPr/>
        </p:nvSpPr>
        <p:spPr>
          <a:xfrm>
            <a:off x="2352225"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1" name="Oval 10">
            <a:extLst>
              <a:ext uri="{FF2B5EF4-FFF2-40B4-BE49-F238E27FC236}">
                <a16:creationId xmlns:a16="http://schemas.microsoft.com/office/drawing/2014/main" id="{E1722FFB-4296-4B22-3E07-85FA599C0D0E}"/>
              </a:ext>
            </a:extLst>
          </p:cNvPr>
          <p:cNvSpPr/>
          <p:nvPr/>
        </p:nvSpPr>
        <p:spPr>
          <a:xfrm>
            <a:off x="2352225"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9CA72E31-CCA2-D235-5EBD-4F1701B1FB67}"/>
              </a:ext>
            </a:extLst>
          </p:cNvPr>
          <p:cNvSpPr/>
          <p:nvPr/>
        </p:nvSpPr>
        <p:spPr>
          <a:xfrm>
            <a:off x="2352225" y="4790134"/>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3" name="Oval 12">
            <a:extLst>
              <a:ext uri="{FF2B5EF4-FFF2-40B4-BE49-F238E27FC236}">
                <a16:creationId xmlns:a16="http://schemas.microsoft.com/office/drawing/2014/main" id="{A4F8ABE6-0E11-F9BA-7257-2EBF09790A08}"/>
              </a:ext>
            </a:extLst>
          </p:cNvPr>
          <p:cNvSpPr/>
          <p:nvPr/>
        </p:nvSpPr>
        <p:spPr>
          <a:xfrm>
            <a:off x="2352224" y="5240075"/>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4" name="Oval 13">
            <a:extLst>
              <a:ext uri="{FF2B5EF4-FFF2-40B4-BE49-F238E27FC236}">
                <a16:creationId xmlns:a16="http://schemas.microsoft.com/office/drawing/2014/main" id="{54F7B402-11E0-31E0-6465-8D10DF38E017}"/>
              </a:ext>
            </a:extLst>
          </p:cNvPr>
          <p:cNvSpPr/>
          <p:nvPr/>
        </p:nvSpPr>
        <p:spPr>
          <a:xfrm>
            <a:off x="5077317" y="2984715"/>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5" name="Oval 14">
            <a:extLst>
              <a:ext uri="{FF2B5EF4-FFF2-40B4-BE49-F238E27FC236}">
                <a16:creationId xmlns:a16="http://schemas.microsoft.com/office/drawing/2014/main" id="{F0D07F0C-ED2F-79E5-4CA0-D297B7122AB3}"/>
              </a:ext>
            </a:extLst>
          </p:cNvPr>
          <p:cNvSpPr/>
          <p:nvPr/>
        </p:nvSpPr>
        <p:spPr>
          <a:xfrm>
            <a:off x="5077319" y="3434656"/>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6" name="Oval 15">
            <a:extLst>
              <a:ext uri="{FF2B5EF4-FFF2-40B4-BE49-F238E27FC236}">
                <a16:creationId xmlns:a16="http://schemas.microsoft.com/office/drawing/2014/main" id="{767723B0-80ED-1E9F-E5C2-C0CC4C4D0D04}"/>
              </a:ext>
            </a:extLst>
          </p:cNvPr>
          <p:cNvSpPr/>
          <p:nvPr/>
        </p:nvSpPr>
        <p:spPr>
          <a:xfrm>
            <a:off x="5077318"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7" name="Oval 16">
            <a:extLst>
              <a:ext uri="{FF2B5EF4-FFF2-40B4-BE49-F238E27FC236}">
                <a16:creationId xmlns:a16="http://schemas.microsoft.com/office/drawing/2014/main" id="{63DC6EBC-26BE-2F68-DD02-C02DF88DF523}"/>
              </a:ext>
            </a:extLst>
          </p:cNvPr>
          <p:cNvSpPr/>
          <p:nvPr/>
        </p:nvSpPr>
        <p:spPr>
          <a:xfrm>
            <a:off x="5077318"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8" name="Oval 17">
            <a:extLst>
              <a:ext uri="{FF2B5EF4-FFF2-40B4-BE49-F238E27FC236}">
                <a16:creationId xmlns:a16="http://schemas.microsoft.com/office/drawing/2014/main" id="{E450C1E1-35FE-EB05-E3AB-721D6E3619AA}"/>
              </a:ext>
            </a:extLst>
          </p:cNvPr>
          <p:cNvSpPr/>
          <p:nvPr/>
        </p:nvSpPr>
        <p:spPr>
          <a:xfrm>
            <a:off x="5077318" y="4790134"/>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9" name="Oval 18">
            <a:extLst>
              <a:ext uri="{FF2B5EF4-FFF2-40B4-BE49-F238E27FC236}">
                <a16:creationId xmlns:a16="http://schemas.microsoft.com/office/drawing/2014/main" id="{AEC86142-0270-2147-9133-4AFB9F088510}"/>
              </a:ext>
            </a:extLst>
          </p:cNvPr>
          <p:cNvSpPr/>
          <p:nvPr/>
        </p:nvSpPr>
        <p:spPr>
          <a:xfrm>
            <a:off x="5077317" y="5240075"/>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1" name="Oval 20">
            <a:extLst>
              <a:ext uri="{FF2B5EF4-FFF2-40B4-BE49-F238E27FC236}">
                <a16:creationId xmlns:a16="http://schemas.microsoft.com/office/drawing/2014/main" id="{F8005376-29CF-2AFF-5CA7-0223F39B3E67}"/>
              </a:ext>
            </a:extLst>
          </p:cNvPr>
          <p:cNvSpPr/>
          <p:nvPr/>
        </p:nvSpPr>
        <p:spPr>
          <a:xfrm>
            <a:off x="3260590" y="3434656"/>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2" name="Oval 21">
            <a:extLst>
              <a:ext uri="{FF2B5EF4-FFF2-40B4-BE49-F238E27FC236}">
                <a16:creationId xmlns:a16="http://schemas.microsoft.com/office/drawing/2014/main" id="{6A19F63E-B9E7-8539-C85A-2B7DA55D8C19}"/>
              </a:ext>
            </a:extLst>
          </p:cNvPr>
          <p:cNvSpPr/>
          <p:nvPr/>
        </p:nvSpPr>
        <p:spPr>
          <a:xfrm>
            <a:off x="3260589"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3" name="Oval 22">
            <a:extLst>
              <a:ext uri="{FF2B5EF4-FFF2-40B4-BE49-F238E27FC236}">
                <a16:creationId xmlns:a16="http://schemas.microsoft.com/office/drawing/2014/main" id="{3BC2E2C9-2808-380E-2E43-F6A36538F121}"/>
              </a:ext>
            </a:extLst>
          </p:cNvPr>
          <p:cNvSpPr/>
          <p:nvPr/>
        </p:nvSpPr>
        <p:spPr>
          <a:xfrm>
            <a:off x="3260589"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4" name="Oval 23">
            <a:extLst>
              <a:ext uri="{FF2B5EF4-FFF2-40B4-BE49-F238E27FC236}">
                <a16:creationId xmlns:a16="http://schemas.microsoft.com/office/drawing/2014/main" id="{CEC5B01E-6889-AFA5-5B86-672237234CF8}"/>
              </a:ext>
            </a:extLst>
          </p:cNvPr>
          <p:cNvSpPr/>
          <p:nvPr/>
        </p:nvSpPr>
        <p:spPr>
          <a:xfrm>
            <a:off x="3260589" y="4790134"/>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8" name="Oval 27">
            <a:extLst>
              <a:ext uri="{FF2B5EF4-FFF2-40B4-BE49-F238E27FC236}">
                <a16:creationId xmlns:a16="http://schemas.microsoft.com/office/drawing/2014/main" id="{89D60833-067A-4ECD-0F13-78E8BD94235C}"/>
              </a:ext>
            </a:extLst>
          </p:cNvPr>
          <p:cNvSpPr/>
          <p:nvPr/>
        </p:nvSpPr>
        <p:spPr>
          <a:xfrm>
            <a:off x="4168953"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9" name="Oval 28">
            <a:extLst>
              <a:ext uri="{FF2B5EF4-FFF2-40B4-BE49-F238E27FC236}">
                <a16:creationId xmlns:a16="http://schemas.microsoft.com/office/drawing/2014/main" id="{2F70994C-CFB6-0351-93AA-9676CA9349FE}"/>
              </a:ext>
            </a:extLst>
          </p:cNvPr>
          <p:cNvSpPr/>
          <p:nvPr/>
        </p:nvSpPr>
        <p:spPr>
          <a:xfrm>
            <a:off x="4168953"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32" name="Table 31">
            <a:extLst>
              <a:ext uri="{FF2B5EF4-FFF2-40B4-BE49-F238E27FC236}">
                <a16:creationId xmlns:a16="http://schemas.microsoft.com/office/drawing/2014/main" id="{CBED1922-E156-70FC-DA7C-FF879459E437}"/>
              </a:ext>
            </a:extLst>
          </p:cNvPr>
          <p:cNvGraphicFramePr>
            <a:graphicFrameLocks noGrp="1"/>
          </p:cNvGraphicFramePr>
          <p:nvPr>
            <p:extLst>
              <p:ext uri="{D42A27DB-BD31-4B8C-83A1-F6EECF244321}">
                <p14:modId xmlns:p14="http://schemas.microsoft.com/office/powerpoint/2010/main" val="2753322634"/>
              </p:ext>
            </p:extLst>
          </p:nvPr>
        </p:nvGraphicFramePr>
        <p:xfrm>
          <a:off x="5579267" y="2984715"/>
          <a:ext cx="2176832" cy="2693555"/>
        </p:xfrm>
        <a:graphic>
          <a:graphicData uri="http://schemas.openxmlformats.org/drawingml/2006/table">
            <a:tbl>
              <a:tblPr firstRow="1" bandRow="1">
                <a:tableStyleId>{5940675A-B579-460E-94D1-54222C63F5DA}</a:tableStyleId>
              </a:tblPr>
              <a:tblGrid>
                <a:gridCol w="865505">
                  <a:extLst>
                    <a:ext uri="{9D8B030D-6E8A-4147-A177-3AD203B41FA5}">
                      <a16:colId xmlns:a16="http://schemas.microsoft.com/office/drawing/2014/main" val="1455234022"/>
                    </a:ext>
                  </a:extLst>
                </a:gridCol>
                <a:gridCol w="1311327">
                  <a:extLst>
                    <a:ext uri="{9D8B030D-6E8A-4147-A177-3AD203B41FA5}">
                      <a16:colId xmlns:a16="http://schemas.microsoft.com/office/drawing/2014/main" val="3643990368"/>
                    </a:ext>
                  </a:extLst>
                </a:gridCol>
              </a:tblGrid>
              <a:tr h="446443">
                <a:tc>
                  <a:txBody>
                    <a:bodyPr/>
                    <a:lstStyle/>
                    <a:p>
                      <a:r>
                        <a:rPr lang="el-GR" dirty="0"/>
                        <a:t>0.1</a:t>
                      </a:r>
                    </a:p>
                  </a:txBody>
                  <a:tcPr/>
                </a:tc>
                <a:tc>
                  <a:txBody>
                    <a:bodyPr/>
                    <a:lstStyle/>
                    <a:p>
                      <a:r>
                        <a:rPr lang="el-GR" dirty="0"/>
                        <a:t>καλημέρα</a:t>
                      </a:r>
                    </a:p>
                  </a:txBody>
                  <a:tcPr/>
                </a:tc>
                <a:extLst>
                  <a:ext uri="{0D108BD9-81ED-4DB2-BD59-A6C34878D82A}">
                    <a16:rowId xmlns:a16="http://schemas.microsoft.com/office/drawing/2014/main" val="760708659"/>
                  </a:ext>
                </a:extLst>
              </a:tr>
              <a:tr h="446443">
                <a:tc>
                  <a:txBody>
                    <a:bodyPr/>
                    <a:lstStyle/>
                    <a:p>
                      <a:r>
                        <a:rPr lang="el-GR" dirty="0"/>
                        <a:t>0.01</a:t>
                      </a:r>
                      <a:endParaRPr lang="en-US" dirty="0"/>
                    </a:p>
                  </a:txBody>
                  <a:tcPr/>
                </a:tc>
                <a:tc>
                  <a:txBody>
                    <a:bodyPr/>
                    <a:lstStyle/>
                    <a:p>
                      <a:r>
                        <a:rPr lang="el-GR" dirty="0"/>
                        <a:t>Ελένη</a:t>
                      </a:r>
                      <a:endParaRPr lang="en-US" dirty="0"/>
                    </a:p>
                  </a:txBody>
                  <a:tcPr/>
                </a:tc>
                <a:extLst>
                  <a:ext uri="{0D108BD9-81ED-4DB2-BD59-A6C34878D82A}">
                    <a16:rowId xmlns:a16="http://schemas.microsoft.com/office/drawing/2014/main" val="3281402161"/>
                  </a:ext>
                </a:extLst>
              </a:tr>
              <a:tr h="461340">
                <a:tc>
                  <a:txBody>
                    <a:bodyPr/>
                    <a:lstStyle/>
                    <a:p>
                      <a:r>
                        <a:rPr lang="el-GR" b="0" dirty="0"/>
                        <a:t>0.01</a:t>
                      </a:r>
                      <a:endParaRPr lang="en-US" b="0" dirty="0"/>
                    </a:p>
                  </a:txBody>
                  <a:tcPr/>
                </a:tc>
                <a:tc>
                  <a:txBody>
                    <a:bodyPr/>
                    <a:lstStyle/>
                    <a:p>
                      <a:r>
                        <a:rPr lang="el-GR" dirty="0"/>
                        <a:t>τι</a:t>
                      </a:r>
                      <a:endParaRPr lang="en-US" dirty="0"/>
                    </a:p>
                  </a:txBody>
                  <a:tcPr/>
                </a:tc>
                <a:extLst>
                  <a:ext uri="{0D108BD9-81ED-4DB2-BD59-A6C34878D82A}">
                    <a16:rowId xmlns:a16="http://schemas.microsoft.com/office/drawing/2014/main" val="79128565"/>
                  </a:ext>
                </a:extLst>
              </a:tr>
              <a:tr h="446443">
                <a:tc>
                  <a:txBody>
                    <a:bodyPr/>
                    <a:lstStyle/>
                    <a:p>
                      <a:r>
                        <a:rPr lang="el-GR" b="0" dirty="0"/>
                        <a:t>0.4</a:t>
                      </a:r>
                      <a:endParaRPr lang="en-US" b="0" dirty="0"/>
                    </a:p>
                  </a:txBody>
                  <a:tcPr/>
                </a:tc>
                <a:tc>
                  <a:txBody>
                    <a:bodyPr/>
                    <a:lstStyle/>
                    <a:p>
                      <a:r>
                        <a:rPr lang="el-GR" dirty="0"/>
                        <a:t>κάνεις</a:t>
                      </a:r>
                      <a:endParaRPr lang="en-US" dirty="0"/>
                    </a:p>
                  </a:txBody>
                  <a:tcPr/>
                </a:tc>
                <a:extLst>
                  <a:ext uri="{0D108BD9-81ED-4DB2-BD59-A6C34878D82A}">
                    <a16:rowId xmlns:a16="http://schemas.microsoft.com/office/drawing/2014/main" val="4132645218"/>
                  </a:ext>
                </a:extLst>
              </a:tr>
              <a:tr h="446443">
                <a:tc>
                  <a:txBody>
                    <a:bodyPr/>
                    <a:lstStyle/>
                    <a:p>
                      <a:r>
                        <a:rPr lang="el-GR" dirty="0"/>
                        <a:t>0.3</a:t>
                      </a:r>
                      <a:endParaRPr lang="en-US" dirty="0"/>
                    </a:p>
                  </a:txBody>
                  <a:tcPr/>
                </a:tc>
                <a:tc>
                  <a:txBody>
                    <a:bodyPr/>
                    <a:lstStyle/>
                    <a:p>
                      <a:r>
                        <a:rPr lang="el-GR" dirty="0"/>
                        <a:t>χαμπάρια</a:t>
                      </a:r>
                      <a:endParaRPr lang="en-US" dirty="0"/>
                    </a:p>
                  </a:txBody>
                  <a:tcPr/>
                </a:tc>
                <a:extLst>
                  <a:ext uri="{0D108BD9-81ED-4DB2-BD59-A6C34878D82A}">
                    <a16:rowId xmlns:a16="http://schemas.microsoft.com/office/drawing/2014/main" val="3743673949"/>
                  </a:ext>
                </a:extLst>
              </a:tr>
              <a:tr h="446443">
                <a:tc>
                  <a:txBody>
                    <a:bodyPr/>
                    <a:lstStyle/>
                    <a:p>
                      <a:r>
                        <a:rPr lang="el-GR" b="1" dirty="0">
                          <a:solidFill>
                            <a:schemeClr val="accent5"/>
                          </a:solidFill>
                        </a:rPr>
                        <a:t>0.2</a:t>
                      </a:r>
                      <a:endParaRPr lang="en-US" b="1" dirty="0">
                        <a:solidFill>
                          <a:schemeClr val="accent5"/>
                        </a:solidFill>
                      </a:endParaRPr>
                    </a:p>
                  </a:txBody>
                  <a:tcPr/>
                </a:tc>
                <a:tc>
                  <a:txBody>
                    <a:bodyPr/>
                    <a:lstStyle/>
                    <a:p>
                      <a:r>
                        <a:rPr lang="el-GR" dirty="0"/>
                        <a:t>μωβ</a:t>
                      </a:r>
                      <a:endParaRPr lang="en-US" dirty="0"/>
                    </a:p>
                  </a:txBody>
                  <a:tcPr/>
                </a:tc>
                <a:extLst>
                  <a:ext uri="{0D108BD9-81ED-4DB2-BD59-A6C34878D82A}">
                    <a16:rowId xmlns:a16="http://schemas.microsoft.com/office/drawing/2014/main" val="2348612065"/>
                  </a:ext>
                </a:extLst>
              </a:tr>
            </a:tbl>
          </a:graphicData>
        </a:graphic>
      </p:graphicFrame>
      <p:cxnSp>
        <p:nvCxnSpPr>
          <p:cNvPr id="34" name="Straight Connector 33">
            <a:extLst>
              <a:ext uri="{FF2B5EF4-FFF2-40B4-BE49-F238E27FC236}">
                <a16:creationId xmlns:a16="http://schemas.microsoft.com/office/drawing/2014/main" id="{F6327A5B-227C-DD77-8220-41F412D8E5E5}"/>
              </a:ext>
            </a:extLst>
          </p:cNvPr>
          <p:cNvCxnSpPr>
            <a:cxnSpLocks/>
            <a:stCxn id="8" idx="6"/>
            <a:endCxn id="22" idx="2"/>
          </p:cNvCxnSpPr>
          <p:nvPr/>
        </p:nvCxnSpPr>
        <p:spPr>
          <a:xfrm>
            <a:off x="2663799" y="3135058"/>
            <a:ext cx="596790"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A242CE7-8F97-2D7B-E9AA-C85B44C42E1B}"/>
              </a:ext>
            </a:extLst>
          </p:cNvPr>
          <p:cNvCxnSpPr>
            <a:cxnSpLocks/>
            <a:endCxn id="21" idx="2"/>
          </p:cNvCxnSpPr>
          <p:nvPr/>
        </p:nvCxnSpPr>
        <p:spPr>
          <a:xfrm>
            <a:off x="2673271" y="3153698"/>
            <a:ext cx="587319" cy="4369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EE2D4CB-23B0-4894-47D5-BA02AEC8D8A0}"/>
              </a:ext>
            </a:extLst>
          </p:cNvPr>
          <p:cNvCxnSpPr>
            <a:cxnSpLocks/>
            <a:endCxn id="23" idx="2"/>
          </p:cNvCxnSpPr>
          <p:nvPr/>
        </p:nvCxnSpPr>
        <p:spPr>
          <a:xfrm>
            <a:off x="2673271" y="3162048"/>
            <a:ext cx="587318" cy="13284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DA7E5AB-C5F8-36B6-8D93-B24F797E9A2B}"/>
              </a:ext>
            </a:extLst>
          </p:cNvPr>
          <p:cNvCxnSpPr>
            <a:cxnSpLocks/>
            <a:stCxn id="8" idx="6"/>
            <a:endCxn id="24" idx="2"/>
          </p:cNvCxnSpPr>
          <p:nvPr/>
        </p:nvCxnSpPr>
        <p:spPr>
          <a:xfrm>
            <a:off x="2663799" y="3135058"/>
            <a:ext cx="596790" cy="1811074"/>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C2A62A65-F534-68B1-AF1A-574AA9E3F50A}"/>
              </a:ext>
            </a:extLst>
          </p:cNvPr>
          <p:cNvCxnSpPr>
            <a:cxnSpLocks/>
            <a:stCxn id="9" idx="6"/>
            <a:endCxn id="22" idx="2"/>
          </p:cNvCxnSpPr>
          <p:nvPr/>
        </p:nvCxnSpPr>
        <p:spPr>
          <a:xfrm>
            <a:off x="2663799" y="3590654"/>
            <a:ext cx="596790"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6A60DCC1-275C-1DD2-1AEB-C43095068596}"/>
              </a:ext>
            </a:extLst>
          </p:cNvPr>
          <p:cNvCxnSpPr>
            <a:cxnSpLocks/>
            <a:stCxn id="9" idx="6"/>
            <a:endCxn id="21" idx="2"/>
          </p:cNvCxnSpPr>
          <p:nvPr/>
        </p:nvCxnSpPr>
        <p:spPr>
          <a:xfrm>
            <a:off x="2663799" y="3590654"/>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FCFA2EF8-03F0-DCC1-156C-684BE6BC3A83}"/>
              </a:ext>
            </a:extLst>
          </p:cNvPr>
          <p:cNvCxnSpPr>
            <a:cxnSpLocks/>
            <a:stCxn id="9" idx="6"/>
            <a:endCxn id="23" idx="2"/>
          </p:cNvCxnSpPr>
          <p:nvPr/>
        </p:nvCxnSpPr>
        <p:spPr>
          <a:xfrm>
            <a:off x="2663799" y="3590654"/>
            <a:ext cx="596790"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DC4C70C6-7D71-AD47-9FEA-6F01CE550653}"/>
              </a:ext>
            </a:extLst>
          </p:cNvPr>
          <p:cNvCxnSpPr>
            <a:cxnSpLocks/>
            <a:stCxn id="9" idx="6"/>
            <a:endCxn id="24" idx="2"/>
          </p:cNvCxnSpPr>
          <p:nvPr/>
        </p:nvCxnSpPr>
        <p:spPr>
          <a:xfrm>
            <a:off x="2663799" y="3590654"/>
            <a:ext cx="596790"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8C5766A-3770-5DC9-5C00-25611C20CD7D}"/>
              </a:ext>
            </a:extLst>
          </p:cNvPr>
          <p:cNvCxnSpPr>
            <a:cxnSpLocks/>
            <a:stCxn id="10" idx="6"/>
            <a:endCxn id="23" idx="2"/>
          </p:cNvCxnSpPr>
          <p:nvPr/>
        </p:nvCxnSpPr>
        <p:spPr>
          <a:xfrm>
            <a:off x="2663798"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BC210ED-E5C2-47EB-C595-0CFC9C5DAEFD}"/>
              </a:ext>
            </a:extLst>
          </p:cNvPr>
          <p:cNvCxnSpPr>
            <a:cxnSpLocks/>
            <a:stCxn id="10" idx="6"/>
            <a:endCxn id="21" idx="2"/>
          </p:cNvCxnSpPr>
          <p:nvPr/>
        </p:nvCxnSpPr>
        <p:spPr>
          <a:xfrm flipV="1">
            <a:off x="2663798" y="3590654"/>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AC96F05F-C760-3D51-1FEE-3FF0E014216C}"/>
              </a:ext>
            </a:extLst>
          </p:cNvPr>
          <p:cNvCxnSpPr>
            <a:cxnSpLocks/>
            <a:stCxn id="10" idx="6"/>
            <a:endCxn id="22" idx="2"/>
          </p:cNvCxnSpPr>
          <p:nvPr/>
        </p:nvCxnSpPr>
        <p:spPr>
          <a:xfrm>
            <a:off x="2663798" y="4040595"/>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E1228C48-465E-42D1-62A3-587086DCEEF2}"/>
              </a:ext>
            </a:extLst>
          </p:cNvPr>
          <p:cNvCxnSpPr>
            <a:cxnSpLocks/>
            <a:stCxn id="10" idx="6"/>
            <a:endCxn id="24" idx="2"/>
          </p:cNvCxnSpPr>
          <p:nvPr/>
        </p:nvCxnSpPr>
        <p:spPr>
          <a:xfrm>
            <a:off x="2663798" y="4040595"/>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29CCB2AC-55FD-A25D-6AE5-E548D44EECC4}"/>
              </a:ext>
            </a:extLst>
          </p:cNvPr>
          <p:cNvCxnSpPr>
            <a:cxnSpLocks/>
            <a:stCxn id="11" idx="6"/>
            <a:endCxn id="22" idx="2"/>
          </p:cNvCxnSpPr>
          <p:nvPr/>
        </p:nvCxnSpPr>
        <p:spPr>
          <a:xfrm flipV="1">
            <a:off x="2663798"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F3028F4B-4A18-8E57-8998-8C587D3A7318}"/>
              </a:ext>
            </a:extLst>
          </p:cNvPr>
          <p:cNvCxnSpPr>
            <a:cxnSpLocks/>
            <a:stCxn id="11" idx="6"/>
            <a:endCxn id="21" idx="2"/>
          </p:cNvCxnSpPr>
          <p:nvPr/>
        </p:nvCxnSpPr>
        <p:spPr>
          <a:xfrm flipV="1">
            <a:off x="2663798" y="3590654"/>
            <a:ext cx="596792"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DC5BD077-E19E-C503-5453-B20E0404A1DB}"/>
              </a:ext>
            </a:extLst>
          </p:cNvPr>
          <p:cNvCxnSpPr>
            <a:cxnSpLocks/>
            <a:stCxn id="11" idx="6"/>
            <a:endCxn id="23" idx="2"/>
          </p:cNvCxnSpPr>
          <p:nvPr/>
        </p:nvCxnSpPr>
        <p:spPr>
          <a:xfrm>
            <a:off x="2663798" y="4490536"/>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1355695B-9249-C959-DFBC-9FA102969144}"/>
              </a:ext>
            </a:extLst>
          </p:cNvPr>
          <p:cNvCxnSpPr>
            <a:cxnSpLocks/>
            <a:stCxn id="11" idx="6"/>
            <a:endCxn id="24" idx="2"/>
          </p:cNvCxnSpPr>
          <p:nvPr/>
        </p:nvCxnSpPr>
        <p:spPr>
          <a:xfrm>
            <a:off x="2663798" y="4490536"/>
            <a:ext cx="596791"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2CD658B2-D00D-CFEE-6DCB-3BA3A0B355A5}"/>
              </a:ext>
            </a:extLst>
          </p:cNvPr>
          <p:cNvCxnSpPr>
            <a:cxnSpLocks/>
            <a:stCxn id="12" idx="6"/>
            <a:endCxn id="23" idx="2"/>
          </p:cNvCxnSpPr>
          <p:nvPr/>
        </p:nvCxnSpPr>
        <p:spPr>
          <a:xfrm flipV="1">
            <a:off x="2663798" y="4490536"/>
            <a:ext cx="596791"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3FF35505-9CFC-1CB4-E9BB-16B6BE6CD86A}"/>
              </a:ext>
            </a:extLst>
          </p:cNvPr>
          <p:cNvCxnSpPr>
            <a:cxnSpLocks/>
            <a:stCxn id="12" idx="6"/>
            <a:endCxn id="21" idx="2"/>
          </p:cNvCxnSpPr>
          <p:nvPr/>
        </p:nvCxnSpPr>
        <p:spPr>
          <a:xfrm flipV="1">
            <a:off x="2663798" y="3590654"/>
            <a:ext cx="596792"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329A8EC-9D36-9638-D31C-319C17AA3E14}"/>
              </a:ext>
            </a:extLst>
          </p:cNvPr>
          <p:cNvCxnSpPr>
            <a:cxnSpLocks/>
            <a:stCxn id="12" idx="6"/>
            <a:endCxn id="22" idx="2"/>
          </p:cNvCxnSpPr>
          <p:nvPr/>
        </p:nvCxnSpPr>
        <p:spPr>
          <a:xfrm flipV="1">
            <a:off x="2663798" y="4040595"/>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A9246931-01AE-7F7C-F236-8B64AB1F4B16}"/>
              </a:ext>
            </a:extLst>
          </p:cNvPr>
          <p:cNvCxnSpPr>
            <a:cxnSpLocks/>
            <a:stCxn id="12" idx="6"/>
            <a:endCxn id="24" idx="2"/>
          </p:cNvCxnSpPr>
          <p:nvPr/>
        </p:nvCxnSpPr>
        <p:spPr>
          <a:xfrm>
            <a:off x="2663798" y="4946132"/>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86EA9650-BBBF-12F2-B5C5-0DE2501B9AE9}"/>
              </a:ext>
            </a:extLst>
          </p:cNvPr>
          <p:cNvCxnSpPr>
            <a:cxnSpLocks/>
            <a:stCxn id="13" idx="6"/>
            <a:endCxn id="22" idx="2"/>
          </p:cNvCxnSpPr>
          <p:nvPr/>
        </p:nvCxnSpPr>
        <p:spPr>
          <a:xfrm flipV="1">
            <a:off x="2663797" y="4040595"/>
            <a:ext cx="596792"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7087DCEE-DBC2-0C68-04F1-F9F38C49F273}"/>
              </a:ext>
            </a:extLst>
          </p:cNvPr>
          <p:cNvCxnSpPr>
            <a:cxnSpLocks/>
            <a:stCxn id="13" idx="6"/>
            <a:endCxn id="21" idx="2"/>
          </p:cNvCxnSpPr>
          <p:nvPr/>
        </p:nvCxnSpPr>
        <p:spPr>
          <a:xfrm flipV="1">
            <a:off x="2663797" y="3590654"/>
            <a:ext cx="596793" cy="1805419"/>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F70DA24F-0545-2E1F-27DB-C4D02A601D47}"/>
              </a:ext>
            </a:extLst>
          </p:cNvPr>
          <p:cNvCxnSpPr>
            <a:cxnSpLocks/>
            <a:stCxn id="13" idx="6"/>
            <a:endCxn id="23" idx="2"/>
          </p:cNvCxnSpPr>
          <p:nvPr/>
        </p:nvCxnSpPr>
        <p:spPr>
          <a:xfrm flipV="1">
            <a:off x="2663797" y="4490536"/>
            <a:ext cx="596792"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95BF1B15-3144-9473-811C-1DBB8BF48E19}"/>
              </a:ext>
            </a:extLst>
          </p:cNvPr>
          <p:cNvCxnSpPr>
            <a:cxnSpLocks/>
            <a:stCxn id="13" idx="6"/>
            <a:endCxn id="24" idx="2"/>
          </p:cNvCxnSpPr>
          <p:nvPr/>
        </p:nvCxnSpPr>
        <p:spPr>
          <a:xfrm flipV="1">
            <a:off x="2663797" y="4946132"/>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A0649028-2AC8-E530-BAB8-206A800E6BEA}"/>
              </a:ext>
            </a:extLst>
          </p:cNvPr>
          <p:cNvCxnSpPr>
            <a:cxnSpLocks/>
            <a:stCxn id="21" idx="6"/>
            <a:endCxn id="29" idx="2"/>
          </p:cNvCxnSpPr>
          <p:nvPr/>
        </p:nvCxnSpPr>
        <p:spPr>
          <a:xfrm>
            <a:off x="3572163" y="3590654"/>
            <a:ext cx="596790"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16B5A4DE-664F-CE02-46EF-332BF0E96525}"/>
              </a:ext>
            </a:extLst>
          </p:cNvPr>
          <p:cNvCxnSpPr>
            <a:cxnSpLocks/>
            <a:stCxn id="21" idx="6"/>
            <a:endCxn id="28" idx="2"/>
          </p:cNvCxnSpPr>
          <p:nvPr/>
        </p:nvCxnSpPr>
        <p:spPr>
          <a:xfrm>
            <a:off x="3572163" y="3590654"/>
            <a:ext cx="596790"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367331BA-81AE-B2B2-9551-B24886BC5BB0}"/>
              </a:ext>
            </a:extLst>
          </p:cNvPr>
          <p:cNvCxnSpPr>
            <a:cxnSpLocks/>
            <a:stCxn id="22" idx="6"/>
            <a:endCxn id="28" idx="2"/>
          </p:cNvCxnSpPr>
          <p:nvPr/>
        </p:nvCxnSpPr>
        <p:spPr>
          <a:xfrm>
            <a:off x="3572162" y="4040595"/>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9F5F7EA9-4999-D296-B13C-17DEAD845F64}"/>
              </a:ext>
            </a:extLst>
          </p:cNvPr>
          <p:cNvCxnSpPr>
            <a:cxnSpLocks/>
            <a:stCxn id="23" idx="6"/>
            <a:endCxn id="29" idx="2"/>
          </p:cNvCxnSpPr>
          <p:nvPr/>
        </p:nvCxnSpPr>
        <p:spPr>
          <a:xfrm>
            <a:off x="3572162" y="4490536"/>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89DC6D1A-E1CF-3064-03E7-385E45AFC4DC}"/>
              </a:ext>
            </a:extLst>
          </p:cNvPr>
          <p:cNvCxnSpPr>
            <a:cxnSpLocks/>
            <a:stCxn id="23" idx="6"/>
            <a:endCxn id="28" idx="2"/>
          </p:cNvCxnSpPr>
          <p:nvPr/>
        </p:nvCxnSpPr>
        <p:spPr>
          <a:xfrm flipV="1">
            <a:off x="3572162"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23984CC3-50FD-0488-28AE-C8DAE699CE61}"/>
              </a:ext>
            </a:extLst>
          </p:cNvPr>
          <p:cNvCxnSpPr>
            <a:cxnSpLocks/>
            <a:stCxn id="24" idx="6"/>
            <a:endCxn id="29" idx="2"/>
          </p:cNvCxnSpPr>
          <p:nvPr/>
        </p:nvCxnSpPr>
        <p:spPr>
          <a:xfrm flipV="1">
            <a:off x="3572162" y="4490536"/>
            <a:ext cx="596791"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093AF2C4-D92D-0593-E847-7FA2074A8B0C}"/>
              </a:ext>
            </a:extLst>
          </p:cNvPr>
          <p:cNvCxnSpPr>
            <a:cxnSpLocks/>
            <a:stCxn id="24" idx="6"/>
            <a:endCxn id="28" idx="2"/>
          </p:cNvCxnSpPr>
          <p:nvPr/>
        </p:nvCxnSpPr>
        <p:spPr>
          <a:xfrm flipV="1">
            <a:off x="3572162" y="4040595"/>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B2CAA4CF-AA93-F206-B040-C15A73F6F2AB}"/>
              </a:ext>
            </a:extLst>
          </p:cNvPr>
          <p:cNvCxnSpPr>
            <a:cxnSpLocks/>
            <a:stCxn id="22" idx="6"/>
            <a:endCxn id="29" idx="2"/>
          </p:cNvCxnSpPr>
          <p:nvPr/>
        </p:nvCxnSpPr>
        <p:spPr>
          <a:xfrm>
            <a:off x="3572162"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6688676-880A-1E3A-5351-76B7EC9D81D2}"/>
              </a:ext>
            </a:extLst>
          </p:cNvPr>
          <p:cNvCxnSpPr>
            <a:cxnSpLocks/>
            <a:stCxn id="28" idx="6"/>
            <a:endCxn id="15" idx="2"/>
          </p:cNvCxnSpPr>
          <p:nvPr/>
        </p:nvCxnSpPr>
        <p:spPr>
          <a:xfrm flipV="1">
            <a:off x="4480526" y="3590654"/>
            <a:ext cx="596793"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64EF4C6D-1E9B-F5B5-BDC2-A1025D0CA5F1}"/>
              </a:ext>
            </a:extLst>
          </p:cNvPr>
          <p:cNvCxnSpPr>
            <a:cxnSpLocks/>
            <a:stCxn id="28" idx="6"/>
            <a:endCxn id="14" idx="2"/>
          </p:cNvCxnSpPr>
          <p:nvPr/>
        </p:nvCxnSpPr>
        <p:spPr>
          <a:xfrm flipV="1">
            <a:off x="4480526" y="3140713"/>
            <a:ext cx="596791"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43E81545-31DE-0A0C-18AD-9745F26A4CB0}"/>
              </a:ext>
            </a:extLst>
          </p:cNvPr>
          <p:cNvCxnSpPr>
            <a:cxnSpLocks/>
            <a:stCxn id="28" idx="6"/>
            <a:endCxn id="17" idx="2"/>
          </p:cNvCxnSpPr>
          <p:nvPr/>
        </p:nvCxnSpPr>
        <p:spPr>
          <a:xfrm>
            <a:off x="4480526" y="4040595"/>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08055A33-0234-1F09-26AB-0E1E3E295AAD}"/>
              </a:ext>
            </a:extLst>
          </p:cNvPr>
          <p:cNvCxnSpPr>
            <a:cxnSpLocks/>
            <a:stCxn id="28" idx="6"/>
            <a:endCxn id="16" idx="2"/>
          </p:cNvCxnSpPr>
          <p:nvPr/>
        </p:nvCxnSpPr>
        <p:spPr>
          <a:xfrm>
            <a:off x="4480526" y="4040595"/>
            <a:ext cx="5967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C953DDDD-C95A-BFEA-4952-5952939E6C0D}"/>
              </a:ext>
            </a:extLst>
          </p:cNvPr>
          <p:cNvCxnSpPr>
            <a:cxnSpLocks/>
            <a:stCxn id="28" idx="6"/>
            <a:endCxn id="18" idx="2"/>
          </p:cNvCxnSpPr>
          <p:nvPr/>
        </p:nvCxnSpPr>
        <p:spPr>
          <a:xfrm>
            <a:off x="4480526" y="4040595"/>
            <a:ext cx="596792"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64937505-E87D-109B-47A5-A59F041AA1B0}"/>
              </a:ext>
            </a:extLst>
          </p:cNvPr>
          <p:cNvCxnSpPr>
            <a:cxnSpLocks/>
            <a:stCxn id="28" idx="6"/>
            <a:endCxn id="19" idx="2"/>
          </p:cNvCxnSpPr>
          <p:nvPr/>
        </p:nvCxnSpPr>
        <p:spPr>
          <a:xfrm>
            <a:off x="4480526" y="4040595"/>
            <a:ext cx="596791"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604437F1-8F31-0A48-0C01-648744E11CC0}"/>
              </a:ext>
            </a:extLst>
          </p:cNvPr>
          <p:cNvCxnSpPr>
            <a:cxnSpLocks/>
            <a:stCxn id="29" idx="6"/>
            <a:endCxn id="15" idx="2"/>
          </p:cNvCxnSpPr>
          <p:nvPr/>
        </p:nvCxnSpPr>
        <p:spPr>
          <a:xfrm flipV="1">
            <a:off x="4480526" y="3590654"/>
            <a:ext cx="596793"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10C3B4FA-194F-4ADC-2823-FD1CEF64A3AC}"/>
              </a:ext>
            </a:extLst>
          </p:cNvPr>
          <p:cNvCxnSpPr>
            <a:cxnSpLocks/>
            <a:stCxn id="29" idx="6"/>
            <a:endCxn id="14" idx="2"/>
          </p:cNvCxnSpPr>
          <p:nvPr/>
        </p:nvCxnSpPr>
        <p:spPr>
          <a:xfrm flipV="1">
            <a:off x="4480526" y="3140713"/>
            <a:ext cx="596791" cy="13498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F7CE2056-FEFE-C4DF-8C55-43BDE0E9815D}"/>
              </a:ext>
            </a:extLst>
          </p:cNvPr>
          <p:cNvCxnSpPr>
            <a:cxnSpLocks/>
            <a:stCxn id="29" idx="6"/>
            <a:endCxn id="17" idx="2"/>
          </p:cNvCxnSpPr>
          <p:nvPr/>
        </p:nvCxnSpPr>
        <p:spPr>
          <a:xfrm>
            <a:off x="4480526" y="4490536"/>
            <a:ext cx="5967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A90A3228-9191-EE99-F790-544B23092B0F}"/>
              </a:ext>
            </a:extLst>
          </p:cNvPr>
          <p:cNvCxnSpPr>
            <a:cxnSpLocks/>
            <a:stCxn id="29" idx="6"/>
            <a:endCxn id="16" idx="2"/>
          </p:cNvCxnSpPr>
          <p:nvPr/>
        </p:nvCxnSpPr>
        <p:spPr>
          <a:xfrm flipV="1">
            <a:off x="4480526" y="4040595"/>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8C5942FD-8D2A-9B5D-F4F3-6BF073E3B5B1}"/>
              </a:ext>
            </a:extLst>
          </p:cNvPr>
          <p:cNvCxnSpPr>
            <a:cxnSpLocks/>
            <a:stCxn id="29" idx="6"/>
            <a:endCxn id="18" idx="2"/>
          </p:cNvCxnSpPr>
          <p:nvPr/>
        </p:nvCxnSpPr>
        <p:spPr>
          <a:xfrm>
            <a:off x="4480526" y="4490536"/>
            <a:ext cx="596792"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2F78FFEE-9EB6-B115-BA1D-F8A44A5A7833}"/>
              </a:ext>
            </a:extLst>
          </p:cNvPr>
          <p:cNvCxnSpPr>
            <a:cxnSpLocks/>
            <a:stCxn id="29" idx="6"/>
            <a:endCxn id="19" idx="2"/>
          </p:cNvCxnSpPr>
          <p:nvPr/>
        </p:nvCxnSpPr>
        <p:spPr>
          <a:xfrm>
            <a:off x="4480526" y="4490536"/>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BBC3D359-A09C-DF3A-3E45-95C490609D6D}"/>
              </a:ext>
            </a:extLst>
          </p:cNvPr>
          <p:cNvCxnSpPr/>
          <p:nvPr/>
        </p:nvCxnSpPr>
        <p:spPr>
          <a:xfrm flipH="1">
            <a:off x="3436374" y="2951316"/>
            <a:ext cx="1194621" cy="0"/>
          </a:xfrm>
          <a:prstGeom prst="straightConnector1">
            <a:avLst/>
          </a:prstGeom>
          <a:ln w="444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id="{3260751B-1919-E88F-C06E-11EBAFE78D24}"/>
              </a:ext>
            </a:extLst>
          </p:cNvPr>
          <p:cNvSpPr txBox="1"/>
          <p:nvPr/>
        </p:nvSpPr>
        <p:spPr>
          <a:xfrm>
            <a:off x="2094186" y="2513973"/>
            <a:ext cx="4076693" cy="276999"/>
          </a:xfrm>
          <a:prstGeom prst="rect">
            <a:avLst/>
          </a:prstGeom>
          <a:noFill/>
        </p:spPr>
        <p:txBody>
          <a:bodyPr wrap="none" rtlCol="0">
            <a:spAutoFit/>
          </a:bodyPr>
          <a:lstStyle/>
          <a:p>
            <a:r>
              <a:rPr lang="el-GR" sz="1200" dirty="0">
                <a:latin typeface="Segoe UI" panose="020B0502040204020203" pitchFamily="34" charset="0"/>
                <a:cs typeface="Segoe UI" panose="020B0502040204020203" pitchFamily="34" charset="0"/>
              </a:rPr>
              <a:t>(πολλαπλασιασμοί, προσθέσεις, δυνάμεις, λογάριθμοι, </a:t>
            </a:r>
            <a:r>
              <a:rPr lang="en-US" sz="1200" dirty="0">
                <a:latin typeface="Segoe UI" panose="020B0502040204020203" pitchFamily="34" charset="0"/>
                <a:cs typeface="Segoe UI" panose="020B0502040204020203" pitchFamily="34" charset="0"/>
              </a:rPr>
              <a:t>e)</a:t>
            </a:r>
          </a:p>
        </p:txBody>
      </p:sp>
      <p:sp>
        <p:nvSpPr>
          <p:cNvPr id="31" name="TextBox 30">
            <a:extLst>
              <a:ext uri="{FF2B5EF4-FFF2-40B4-BE49-F238E27FC236}">
                <a16:creationId xmlns:a16="http://schemas.microsoft.com/office/drawing/2014/main" id="{CD4013FE-53F6-1DCD-B3A0-E6B5BE93FF53}"/>
              </a:ext>
            </a:extLst>
          </p:cNvPr>
          <p:cNvSpPr txBox="1"/>
          <p:nvPr/>
        </p:nvSpPr>
        <p:spPr>
          <a:xfrm>
            <a:off x="560945" y="2036371"/>
            <a:ext cx="7143174" cy="369332"/>
          </a:xfrm>
          <a:prstGeom prst="rect">
            <a:avLst/>
          </a:prstGeom>
          <a:noFill/>
        </p:spPr>
        <p:txBody>
          <a:bodyPr wrap="none" rtlCol="0">
            <a:spAutoFit/>
          </a:bodyPr>
          <a:lstStyle/>
          <a:p>
            <a:r>
              <a:rPr lang="el-GR" dirty="0">
                <a:latin typeface="Segoe UI" panose="020B0502040204020203" pitchFamily="34" charset="0"/>
                <a:cs typeface="Segoe UI" panose="020B0502040204020203" pitchFamily="34" charset="0"/>
              </a:rPr>
              <a:t>Λεξιλόγιο: «Καλημέρα», «Ελένη», «τι», «κάνεις», «χαμπάρια», «μωβ»</a:t>
            </a:r>
            <a:endParaRPr lang="en-US" dirty="0">
              <a:latin typeface="Segoe UI" panose="020B0502040204020203" pitchFamily="34" charset="0"/>
              <a:cs typeface="Segoe UI" panose="020B0502040204020203" pitchFamily="34" charset="0"/>
            </a:endParaRPr>
          </a:p>
        </p:txBody>
      </p:sp>
      <p:sp>
        <p:nvSpPr>
          <p:cNvPr id="33" name="TextBox 32">
            <a:extLst>
              <a:ext uri="{FF2B5EF4-FFF2-40B4-BE49-F238E27FC236}">
                <a16:creationId xmlns:a16="http://schemas.microsoft.com/office/drawing/2014/main" id="{9FFCADB8-16BF-28E8-D44E-712F40F083E1}"/>
              </a:ext>
            </a:extLst>
          </p:cNvPr>
          <p:cNvSpPr txBox="1"/>
          <p:nvPr/>
        </p:nvSpPr>
        <p:spPr>
          <a:xfrm>
            <a:off x="8333101" y="2211515"/>
            <a:ext cx="3569071" cy="2862322"/>
          </a:xfrm>
          <a:prstGeom prst="rect">
            <a:avLst/>
          </a:prstGeom>
          <a:noFill/>
        </p:spPr>
        <p:txBody>
          <a:bodyPr wrap="square" rtlCol="0">
            <a:spAutoFit/>
          </a:bodyPr>
          <a:lstStyle/>
          <a:p>
            <a:r>
              <a:rPr lang="el-GR" dirty="0">
                <a:latin typeface="Segoe UI" panose="020B0502040204020203" pitchFamily="34" charset="0"/>
                <a:cs typeface="Segoe UI" panose="020B0502040204020203" pitchFamily="34" charset="0"/>
              </a:rPr>
              <a:t>Δεδομένα: </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χαμπάρια;»</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κάνεις;»</a:t>
            </a:r>
          </a:p>
          <a:p>
            <a:r>
              <a:rPr lang="el-GR" dirty="0">
                <a:latin typeface="Segoe UI" panose="020B0502040204020203" pitchFamily="34" charset="0"/>
                <a:cs typeface="Segoe UI" panose="020B0502040204020203" pitchFamily="34" charset="0"/>
              </a:rPr>
              <a:t>«Καλημέρα Ελένη τι χαμπάρια;»</a:t>
            </a:r>
          </a:p>
          <a:p>
            <a:r>
              <a:rPr lang="el-GR" b="1" dirty="0">
                <a:solidFill>
                  <a:schemeClr val="accent5"/>
                </a:solidFill>
                <a:latin typeface="Segoe UI" panose="020B0502040204020203" pitchFamily="34" charset="0"/>
                <a:cs typeface="Segoe UI" panose="020B0502040204020203" pitchFamily="34" charset="0"/>
              </a:rPr>
              <a:t>«Καλημέρα Ελένη τι μωβ;»</a:t>
            </a:r>
          </a:p>
          <a:p>
            <a:r>
              <a:rPr lang="el-GR" b="1" dirty="0">
                <a:solidFill>
                  <a:schemeClr val="accent5"/>
                </a:solidFill>
                <a:latin typeface="Segoe UI" panose="020B0502040204020203" pitchFamily="34" charset="0"/>
                <a:cs typeface="Segoe UI" panose="020B0502040204020203" pitchFamily="34" charset="0"/>
              </a:rPr>
              <a:t>«Καλημέρα Ελένη τι μωβ;»</a:t>
            </a:r>
          </a:p>
        </p:txBody>
      </p:sp>
      <p:graphicFrame>
        <p:nvGraphicFramePr>
          <p:cNvPr id="73" name="Table 6">
            <a:extLst>
              <a:ext uri="{FF2B5EF4-FFF2-40B4-BE49-F238E27FC236}">
                <a16:creationId xmlns:a16="http://schemas.microsoft.com/office/drawing/2014/main" id="{D2F1CF0A-4FE0-5C29-BEDF-8BEE089F1CB7}"/>
              </a:ext>
            </a:extLst>
          </p:cNvPr>
          <p:cNvGraphicFramePr>
            <a:graphicFrameLocks noGrp="1"/>
          </p:cNvGraphicFramePr>
          <p:nvPr>
            <p:extLst>
              <p:ext uri="{D42A27DB-BD31-4B8C-83A1-F6EECF244321}">
                <p14:modId xmlns:p14="http://schemas.microsoft.com/office/powerpoint/2010/main" val="1348518615"/>
              </p:ext>
            </p:extLst>
          </p:nvPr>
        </p:nvGraphicFramePr>
        <p:xfrm>
          <a:off x="322241" y="2951316"/>
          <a:ext cx="2101554" cy="2628498"/>
        </p:xfrm>
        <a:graphic>
          <a:graphicData uri="http://schemas.openxmlformats.org/drawingml/2006/table">
            <a:tbl>
              <a:tblPr firstRow="1" bandRow="1">
                <a:tableStyleId>{5940675A-B579-460E-94D1-54222C63F5DA}</a:tableStyleId>
              </a:tblPr>
              <a:tblGrid>
                <a:gridCol w="1411605">
                  <a:extLst>
                    <a:ext uri="{9D8B030D-6E8A-4147-A177-3AD203B41FA5}">
                      <a16:colId xmlns:a16="http://schemas.microsoft.com/office/drawing/2014/main" val="3643990368"/>
                    </a:ext>
                  </a:extLst>
                </a:gridCol>
                <a:gridCol w="689949">
                  <a:extLst>
                    <a:ext uri="{9D8B030D-6E8A-4147-A177-3AD203B41FA5}">
                      <a16:colId xmlns:a16="http://schemas.microsoft.com/office/drawing/2014/main" val="2086548122"/>
                    </a:ext>
                  </a:extLst>
                </a:gridCol>
              </a:tblGrid>
              <a:tr h="438083">
                <a:tc>
                  <a:txBody>
                    <a:bodyPr/>
                    <a:lstStyle/>
                    <a:p>
                      <a:r>
                        <a:rPr lang="el-GR" dirty="0"/>
                        <a:t>καλημέρα</a:t>
                      </a:r>
                    </a:p>
                  </a:txBody>
                  <a:tcPr/>
                </a:tc>
                <a:tc>
                  <a:txBody>
                    <a:bodyPr/>
                    <a:lstStyle/>
                    <a:p>
                      <a:r>
                        <a:rPr lang="el-GR" dirty="0"/>
                        <a:t>0</a:t>
                      </a:r>
                      <a:endParaRPr lang="en-US" dirty="0"/>
                    </a:p>
                  </a:txBody>
                  <a:tcPr/>
                </a:tc>
                <a:extLst>
                  <a:ext uri="{0D108BD9-81ED-4DB2-BD59-A6C34878D82A}">
                    <a16:rowId xmlns:a16="http://schemas.microsoft.com/office/drawing/2014/main" val="760708659"/>
                  </a:ext>
                </a:extLst>
              </a:tr>
              <a:tr h="438083">
                <a:tc>
                  <a:txBody>
                    <a:bodyPr/>
                    <a:lstStyle/>
                    <a:p>
                      <a:r>
                        <a:rPr lang="el-GR" dirty="0"/>
                        <a:t>Ελένη</a:t>
                      </a:r>
                      <a:endParaRPr lang="en-US" dirty="0"/>
                    </a:p>
                  </a:txBody>
                  <a:tcPr/>
                </a:tc>
                <a:tc>
                  <a:txBody>
                    <a:bodyPr/>
                    <a:lstStyle/>
                    <a:p>
                      <a:r>
                        <a:rPr lang="en-US" dirty="0"/>
                        <a:t>0</a:t>
                      </a:r>
                    </a:p>
                  </a:txBody>
                  <a:tcPr/>
                </a:tc>
                <a:extLst>
                  <a:ext uri="{0D108BD9-81ED-4DB2-BD59-A6C34878D82A}">
                    <a16:rowId xmlns:a16="http://schemas.microsoft.com/office/drawing/2014/main" val="3281402161"/>
                  </a:ext>
                </a:extLst>
              </a:tr>
              <a:tr h="438083">
                <a:tc>
                  <a:txBody>
                    <a:bodyPr/>
                    <a:lstStyle/>
                    <a:p>
                      <a:r>
                        <a:rPr lang="el-GR" dirty="0"/>
                        <a:t>τι</a:t>
                      </a:r>
                      <a:endParaRPr lang="en-US" dirty="0"/>
                    </a:p>
                  </a:txBody>
                  <a:tcPr/>
                </a:tc>
                <a:tc>
                  <a:txBody>
                    <a:bodyPr/>
                    <a:lstStyle/>
                    <a:p>
                      <a:r>
                        <a:rPr lang="en-US" dirty="0"/>
                        <a:t>1</a:t>
                      </a:r>
                    </a:p>
                  </a:txBody>
                  <a:tcPr/>
                </a:tc>
                <a:extLst>
                  <a:ext uri="{0D108BD9-81ED-4DB2-BD59-A6C34878D82A}">
                    <a16:rowId xmlns:a16="http://schemas.microsoft.com/office/drawing/2014/main" val="79128565"/>
                  </a:ext>
                </a:extLst>
              </a:tr>
              <a:tr h="438083">
                <a:tc>
                  <a:txBody>
                    <a:bodyPr/>
                    <a:lstStyle/>
                    <a:p>
                      <a:r>
                        <a:rPr lang="el-GR" dirty="0"/>
                        <a:t>κάνεις</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4132645218"/>
                  </a:ext>
                </a:extLst>
              </a:tr>
              <a:tr h="438083">
                <a:tc>
                  <a:txBody>
                    <a:bodyPr/>
                    <a:lstStyle/>
                    <a:p>
                      <a:r>
                        <a:rPr lang="el-GR" dirty="0"/>
                        <a:t>χαμπάρια</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3743673949"/>
                  </a:ext>
                </a:extLst>
              </a:tr>
              <a:tr h="438083">
                <a:tc>
                  <a:txBody>
                    <a:bodyPr/>
                    <a:lstStyle/>
                    <a:p>
                      <a:r>
                        <a:rPr lang="el-GR" dirty="0"/>
                        <a:t>μωβ</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2348612065"/>
                  </a:ext>
                </a:extLst>
              </a:tr>
            </a:tbl>
          </a:graphicData>
        </a:graphic>
      </p:graphicFrame>
      <p:sp>
        <p:nvSpPr>
          <p:cNvPr id="74" name="Title 1">
            <a:extLst>
              <a:ext uri="{FF2B5EF4-FFF2-40B4-BE49-F238E27FC236}">
                <a16:creationId xmlns:a16="http://schemas.microsoft.com/office/drawing/2014/main" id="{750C8DF2-F1DE-7044-5F6F-72DB4C26D033}"/>
              </a:ext>
            </a:extLst>
          </p:cNvPr>
          <p:cNvSpPr>
            <a:spLocks noGrp="1"/>
          </p:cNvSpPr>
          <p:nvPr>
            <p:ph type="title"/>
          </p:nvPr>
        </p:nvSpPr>
        <p:spPr>
          <a:xfrm>
            <a:off x="469786" y="484993"/>
            <a:ext cx="11360800" cy="763600"/>
          </a:xfrm>
        </p:spPr>
        <p:txBody>
          <a:bodyPr>
            <a:normAutofit fontScale="90000"/>
          </a:bodyPr>
          <a:lstStyle/>
          <a:p>
            <a:r>
              <a:rPr lang="el-GR" sz="2800" dirty="0">
                <a:latin typeface="Segoe UI" panose="020B0502040204020203" pitchFamily="34" charset="0"/>
                <a:cs typeface="Segoe UI" panose="020B0502040204020203" pitchFamily="34" charset="0"/>
              </a:rPr>
              <a:t>Ένα τεχνητό νευρωνικό δίκτυο που βρίσκει την επόμενη λέξη</a:t>
            </a:r>
            <a:br>
              <a:rPr lang="el-GR" sz="2800" dirty="0">
                <a:latin typeface="Segoe UI" panose="020B0502040204020203" pitchFamily="34" charset="0"/>
                <a:cs typeface="Segoe UI" panose="020B0502040204020203" pitchFamily="34" charset="0"/>
              </a:rPr>
            </a:br>
            <a:r>
              <a:rPr lang="el-GR" sz="2800" dirty="0">
                <a:latin typeface="Segoe UI" panose="020B0502040204020203" pitchFamily="34" charset="0"/>
                <a:cs typeface="Segoe UI" panose="020B0502040204020203" pitchFamily="34" charset="0"/>
              </a:rPr>
              <a:t>Εκπαίδευση (</a:t>
            </a:r>
            <a:r>
              <a:rPr lang="en-US" sz="2800" dirty="0">
                <a:latin typeface="Segoe UI" panose="020B0502040204020203" pitchFamily="34" charset="0"/>
                <a:cs typeface="Segoe UI" panose="020B0502040204020203" pitchFamily="34" charset="0"/>
              </a:rPr>
              <a:t>training)</a:t>
            </a:r>
          </a:p>
        </p:txBody>
      </p:sp>
    </p:spTree>
    <p:extLst>
      <p:ext uri="{BB962C8B-B14F-4D97-AF65-F5344CB8AC3E}">
        <p14:creationId xmlns:p14="http://schemas.microsoft.com/office/powerpoint/2010/main" val="1216997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D284-C417-6726-D558-FFBB2850303B}"/>
            </a:ext>
          </a:extLst>
        </p:cNvPr>
        <p:cNvGrpSpPr/>
        <p:nvPr/>
      </p:nvGrpSpPr>
      <p:grpSpPr>
        <a:xfrm>
          <a:off x="0" y="0"/>
          <a:ext cx="0" cy="0"/>
          <a:chOff x="0" y="0"/>
          <a:chExt cx="0" cy="0"/>
        </a:xfrm>
      </p:grpSpPr>
      <p:sp>
        <p:nvSpPr>
          <p:cNvPr id="8" name="Oval 7">
            <a:extLst>
              <a:ext uri="{FF2B5EF4-FFF2-40B4-BE49-F238E27FC236}">
                <a16:creationId xmlns:a16="http://schemas.microsoft.com/office/drawing/2014/main" id="{4FF20791-317C-28BC-3CAE-F241EAF0DD5D}"/>
              </a:ext>
            </a:extLst>
          </p:cNvPr>
          <p:cNvSpPr/>
          <p:nvPr/>
        </p:nvSpPr>
        <p:spPr>
          <a:xfrm>
            <a:off x="2352226" y="2979060"/>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8F074F65-2511-D208-D08A-A58E84052C25}"/>
              </a:ext>
            </a:extLst>
          </p:cNvPr>
          <p:cNvSpPr/>
          <p:nvPr/>
        </p:nvSpPr>
        <p:spPr>
          <a:xfrm>
            <a:off x="2352226" y="3434656"/>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8FFD8D94-3E90-C7D5-392B-568D68D06AE5}"/>
              </a:ext>
            </a:extLst>
          </p:cNvPr>
          <p:cNvSpPr/>
          <p:nvPr/>
        </p:nvSpPr>
        <p:spPr>
          <a:xfrm>
            <a:off x="2352225"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F22AC315-834B-1575-DFAB-EF9E5FB069D5}"/>
              </a:ext>
            </a:extLst>
          </p:cNvPr>
          <p:cNvSpPr/>
          <p:nvPr/>
        </p:nvSpPr>
        <p:spPr>
          <a:xfrm>
            <a:off x="2352225"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E5A4CE90-19B7-BB85-23C9-9DF24D0801F0}"/>
              </a:ext>
            </a:extLst>
          </p:cNvPr>
          <p:cNvSpPr/>
          <p:nvPr/>
        </p:nvSpPr>
        <p:spPr>
          <a:xfrm>
            <a:off x="2352225" y="4790134"/>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433981DE-3B6E-94A8-71BB-339A4E475E21}"/>
              </a:ext>
            </a:extLst>
          </p:cNvPr>
          <p:cNvSpPr/>
          <p:nvPr/>
        </p:nvSpPr>
        <p:spPr>
          <a:xfrm>
            <a:off x="2352224" y="5240075"/>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A4A6CD19-FC8F-B9BC-B090-D8BE2FC38F53}"/>
              </a:ext>
            </a:extLst>
          </p:cNvPr>
          <p:cNvSpPr/>
          <p:nvPr/>
        </p:nvSpPr>
        <p:spPr>
          <a:xfrm>
            <a:off x="5077317" y="2984715"/>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366F5692-0C1A-AD63-BAFC-C62AB23FFDB5}"/>
              </a:ext>
            </a:extLst>
          </p:cNvPr>
          <p:cNvSpPr/>
          <p:nvPr/>
        </p:nvSpPr>
        <p:spPr>
          <a:xfrm>
            <a:off x="5077319" y="3434656"/>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B4C70752-72EB-9CD8-9B97-4362D0532405}"/>
              </a:ext>
            </a:extLst>
          </p:cNvPr>
          <p:cNvSpPr/>
          <p:nvPr/>
        </p:nvSpPr>
        <p:spPr>
          <a:xfrm>
            <a:off x="5077318"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266361A8-0C51-E7A3-900E-E65C90470EF6}"/>
              </a:ext>
            </a:extLst>
          </p:cNvPr>
          <p:cNvSpPr/>
          <p:nvPr/>
        </p:nvSpPr>
        <p:spPr>
          <a:xfrm>
            <a:off x="5077318"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1388B182-0B94-9355-787B-BD684E5032E9}"/>
              </a:ext>
            </a:extLst>
          </p:cNvPr>
          <p:cNvSpPr/>
          <p:nvPr/>
        </p:nvSpPr>
        <p:spPr>
          <a:xfrm>
            <a:off x="5077318" y="4790134"/>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754834BA-934F-104F-4004-13EF9167E75C}"/>
              </a:ext>
            </a:extLst>
          </p:cNvPr>
          <p:cNvSpPr/>
          <p:nvPr/>
        </p:nvSpPr>
        <p:spPr>
          <a:xfrm>
            <a:off x="5077317" y="5240075"/>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2C47EC85-6210-2CD6-7A52-170DCE17A388}"/>
              </a:ext>
            </a:extLst>
          </p:cNvPr>
          <p:cNvSpPr/>
          <p:nvPr/>
        </p:nvSpPr>
        <p:spPr>
          <a:xfrm>
            <a:off x="3260590" y="3434656"/>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Oval 21">
            <a:extLst>
              <a:ext uri="{FF2B5EF4-FFF2-40B4-BE49-F238E27FC236}">
                <a16:creationId xmlns:a16="http://schemas.microsoft.com/office/drawing/2014/main" id="{CC93491E-91BC-1926-3548-723B62C553D8}"/>
              </a:ext>
            </a:extLst>
          </p:cNvPr>
          <p:cNvSpPr/>
          <p:nvPr/>
        </p:nvSpPr>
        <p:spPr>
          <a:xfrm>
            <a:off x="3260589"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Oval 22">
            <a:extLst>
              <a:ext uri="{FF2B5EF4-FFF2-40B4-BE49-F238E27FC236}">
                <a16:creationId xmlns:a16="http://schemas.microsoft.com/office/drawing/2014/main" id="{BAC147C9-EAB3-F9C3-FF99-4F499B7FA2AC}"/>
              </a:ext>
            </a:extLst>
          </p:cNvPr>
          <p:cNvSpPr/>
          <p:nvPr/>
        </p:nvSpPr>
        <p:spPr>
          <a:xfrm>
            <a:off x="3260589"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108FF193-C2E4-D29A-D1FC-C3BFAB1E9C2A}"/>
              </a:ext>
            </a:extLst>
          </p:cNvPr>
          <p:cNvSpPr/>
          <p:nvPr/>
        </p:nvSpPr>
        <p:spPr>
          <a:xfrm>
            <a:off x="3260589" y="4790134"/>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id="{2A402CE0-FFD3-E953-C024-2B131BB8A73D}"/>
              </a:ext>
            </a:extLst>
          </p:cNvPr>
          <p:cNvSpPr/>
          <p:nvPr/>
        </p:nvSpPr>
        <p:spPr>
          <a:xfrm>
            <a:off x="4168953" y="3884597"/>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Oval 28">
            <a:extLst>
              <a:ext uri="{FF2B5EF4-FFF2-40B4-BE49-F238E27FC236}">
                <a16:creationId xmlns:a16="http://schemas.microsoft.com/office/drawing/2014/main" id="{17518B93-4AF2-C98F-4DF7-65426AC2415D}"/>
              </a:ext>
            </a:extLst>
          </p:cNvPr>
          <p:cNvSpPr/>
          <p:nvPr/>
        </p:nvSpPr>
        <p:spPr>
          <a:xfrm>
            <a:off x="4168953" y="4334538"/>
            <a:ext cx="311573" cy="3119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32" name="Table 31">
            <a:extLst>
              <a:ext uri="{FF2B5EF4-FFF2-40B4-BE49-F238E27FC236}">
                <a16:creationId xmlns:a16="http://schemas.microsoft.com/office/drawing/2014/main" id="{BCB07BDD-69D1-F315-0B31-EDB88F5A0364}"/>
              </a:ext>
            </a:extLst>
          </p:cNvPr>
          <p:cNvGraphicFramePr>
            <a:graphicFrameLocks noGrp="1"/>
          </p:cNvGraphicFramePr>
          <p:nvPr>
            <p:extLst>
              <p:ext uri="{D42A27DB-BD31-4B8C-83A1-F6EECF244321}">
                <p14:modId xmlns:p14="http://schemas.microsoft.com/office/powerpoint/2010/main" val="1307345778"/>
              </p:ext>
            </p:extLst>
          </p:nvPr>
        </p:nvGraphicFramePr>
        <p:xfrm>
          <a:off x="5579267" y="2984715"/>
          <a:ext cx="2176832" cy="2693555"/>
        </p:xfrm>
        <a:graphic>
          <a:graphicData uri="http://schemas.openxmlformats.org/drawingml/2006/table">
            <a:tbl>
              <a:tblPr firstRow="1" bandRow="1">
                <a:tableStyleId>{5940675A-B579-460E-94D1-54222C63F5DA}</a:tableStyleId>
              </a:tblPr>
              <a:tblGrid>
                <a:gridCol w="865505">
                  <a:extLst>
                    <a:ext uri="{9D8B030D-6E8A-4147-A177-3AD203B41FA5}">
                      <a16:colId xmlns:a16="http://schemas.microsoft.com/office/drawing/2014/main" val="1455234022"/>
                    </a:ext>
                  </a:extLst>
                </a:gridCol>
                <a:gridCol w="1311327">
                  <a:extLst>
                    <a:ext uri="{9D8B030D-6E8A-4147-A177-3AD203B41FA5}">
                      <a16:colId xmlns:a16="http://schemas.microsoft.com/office/drawing/2014/main" val="3643990368"/>
                    </a:ext>
                  </a:extLst>
                </a:gridCol>
              </a:tblGrid>
              <a:tr h="446443">
                <a:tc>
                  <a:txBody>
                    <a:bodyPr/>
                    <a:lstStyle/>
                    <a:p>
                      <a:r>
                        <a:rPr lang="el-GR" dirty="0"/>
                        <a:t>0.1</a:t>
                      </a:r>
                    </a:p>
                  </a:txBody>
                  <a:tcPr/>
                </a:tc>
                <a:tc>
                  <a:txBody>
                    <a:bodyPr/>
                    <a:lstStyle/>
                    <a:p>
                      <a:r>
                        <a:rPr lang="el-GR" dirty="0"/>
                        <a:t>καλημέρα</a:t>
                      </a:r>
                    </a:p>
                  </a:txBody>
                  <a:tcPr/>
                </a:tc>
                <a:extLst>
                  <a:ext uri="{0D108BD9-81ED-4DB2-BD59-A6C34878D82A}">
                    <a16:rowId xmlns:a16="http://schemas.microsoft.com/office/drawing/2014/main" val="760708659"/>
                  </a:ext>
                </a:extLst>
              </a:tr>
              <a:tr h="446443">
                <a:tc>
                  <a:txBody>
                    <a:bodyPr/>
                    <a:lstStyle/>
                    <a:p>
                      <a:r>
                        <a:rPr lang="el-GR" dirty="0"/>
                        <a:t>0.01</a:t>
                      </a:r>
                      <a:endParaRPr lang="en-US" dirty="0"/>
                    </a:p>
                  </a:txBody>
                  <a:tcPr/>
                </a:tc>
                <a:tc>
                  <a:txBody>
                    <a:bodyPr/>
                    <a:lstStyle/>
                    <a:p>
                      <a:r>
                        <a:rPr lang="el-GR" dirty="0"/>
                        <a:t>Ελένη</a:t>
                      </a:r>
                      <a:endParaRPr lang="en-US" dirty="0"/>
                    </a:p>
                  </a:txBody>
                  <a:tcPr/>
                </a:tc>
                <a:extLst>
                  <a:ext uri="{0D108BD9-81ED-4DB2-BD59-A6C34878D82A}">
                    <a16:rowId xmlns:a16="http://schemas.microsoft.com/office/drawing/2014/main" val="3281402161"/>
                  </a:ext>
                </a:extLst>
              </a:tr>
              <a:tr h="461340">
                <a:tc>
                  <a:txBody>
                    <a:bodyPr/>
                    <a:lstStyle/>
                    <a:p>
                      <a:r>
                        <a:rPr lang="el-GR" b="0" dirty="0"/>
                        <a:t>0.01</a:t>
                      </a:r>
                      <a:endParaRPr lang="en-US" b="0" dirty="0"/>
                    </a:p>
                  </a:txBody>
                  <a:tcPr/>
                </a:tc>
                <a:tc>
                  <a:txBody>
                    <a:bodyPr/>
                    <a:lstStyle/>
                    <a:p>
                      <a:r>
                        <a:rPr lang="el-GR" dirty="0"/>
                        <a:t>τι</a:t>
                      </a:r>
                      <a:endParaRPr lang="en-US" dirty="0"/>
                    </a:p>
                  </a:txBody>
                  <a:tcPr/>
                </a:tc>
                <a:extLst>
                  <a:ext uri="{0D108BD9-81ED-4DB2-BD59-A6C34878D82A}">
                    <a16:rowId xmlns:a16="http://schemas.microsoft.com/office/drawing/2014/main" val="79128565"/>
                  </a:ext>
                </a:extLst>
              </a:tr>
              <a:tr h="446443">
                <a:tc>
                  <a:txBody>
                    <a:bodyPr/>
                    <a:lstStyle/>
                    <a:p>
                      <a:r>
                        <a:rPr lang="el-GR" b="1" dirty="0"/>
                        <a:t>0.4</a:t>
                      </a:r>
                      <a:endParaRPr lang="en-US" b="1" dirty="0"/>
                    </a:p>
                  </a:txBody>
                  <a:tcPr/>
                </a:tc>
                <a:tc>
                  <a:txBody>
                    <a:bodyPr/>
                    <a:lstStyle/>
                    <a:p>
                      <a:r>
                        <a:rPr lang="el-GR" dirty="0"/>
                        <a:t>κάνεις</a:t>
                      </a:r>
                      <a:endParaRPr lang="en-US" dirty="0"/>
                    </a:p>
                  </a:txBody>
                  <a:tcPr/>
                </a:tc>
                <a:extLst>
                  <a:ext uri="{0D108BD9-81ED-4DB2-BD59-A6C34878D82A}">
                    <a16:rowId xmlns:a16="http://schemas.microsoft.com/office/drawing/2014/main" val="4132645218"/>
                  </a:ext>
                </a:extLst>
              </a:tr>
              <a:tr h="446443">
                <a:tc>
                  <a:txBody>
                    <a:bodyPr/>
                    <a:lstStyle/>
                    <a:p>
                      <a:r>
                        <a:rPr lang="el-GR" dirty="0"/>
                        <a:t>0.3</a:t>
                      </a:r>
                      <a:endParaRPr lang="en-US" dirty="0"/>
                    </a:p>
                  </a:txBody>
                  <a:tcPr/>
                </a:tc>
                <a:tc>
                  <a:txBody>
                    <a:bodyPr/>
                    <a:lstStyle/>
                    <a:p>
                      <a:r>
                        <a:rPr lang="el-GR" dirty="0"/>
                        <a:t>χαμπάρια</a:t>
                      </a:r>
                      <a:endParaRPr lang="en-US" dirty="0"/>
                    </a:p>
                  </a:txBody>
                  <a:tcPr/>
                </a:tc>
                <a:extLst>
                  <a:ext uri="{0D108BD9-81ED-4DB2-BD59-A6C34878D82A}">
                    <a16:rowId xmlns:a16="http://schemas.microsoft.com/office/drawing/2014/main" val="3743673949"/>
                  </a:ext>
                </a:extLst>
              </a:tr>
              <a:tr h="446443">
                <a:tc>
                  <a:txBody>
                    <a:bodyPr/>
                    <a:lstStyle/>
                    <a:p>
                      <a:r>
                        <a:rPr lang="el-GR" dirty="0"/>
                        <a:t>0.01</a:t>
                      </a:r>
                      <a:endParaRPr lang="en-US" dirty="0"/>
                    </a:p>
                  </a:txBody>
                  <a:tcPr/>
                </a:tc>
                <a:tc>
                  <a:txBody>
                    <a:bodyPr/>
                    <a:lstStyle/>
                    <a:p>
                      <a:r>
                        <a:rPr lang="el-GR" dirty="0"/>
                        <a:t>μωβ</a:t>
                      </a:r>
                      <a:endParaRPr lang="en-US" dirty="0"/>
                    </a:p>
                  </a:txBody>
                  <a:tcPr/>
                </a:tc>
                <a:extLst>
                  <a:ext uri="{0D108BD9-81ED-4DB2-BD59-A6C34878D82A}">
                    <a16:rowId xmlns:a16="http://schemas.microsoft.com/office/drawing/2014/main" val="2348612065"/>
                  </a:ext>
                </a:extLst>
              </a:tr>
            </a:tbl>
          </a:graphicData>
        </a:graphic>
      </p:graphicFrame>
      <p:cxnSp>
        <p:nvCxnSpPr>
          <p:cNvPr id="34" name="Straight Connector 33">
            <a:extLst>
              <a:ext uri="{FF2B5EF4-FFF2-40B4-BE49-F238E27FC236}">
                <a16:creationId xmlns:a16="http://schemas.microsoft.com/office/drawing/2014/main" id="{BEA43C10-8214-B7B2-A837-A22BE19D1A95}"/>
              </a:ext>
            </a:extLst>
          </p:cNvPr>
          <p:cNvCxnSpPr>
            <a:cxnSpLocks/>
            <a:stCxn id="8" idx="6"/>
            <a:endCxn id="22" idx="2"/>
          </p:cNvCxnSpPr>
          <p:nvPr/>
        </p:nvCxnSpPr>
        <p:spPr>
          <a:xfrm>
            <a:off x="2663799" y="3135058"/>
            <a:ext cx="596790"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BF6FFC02-DB28-2D3C-8372-2615BE19AD23}"/>
              </a:ext>
            </a:extLst>
          </p:cNvPr>
          <p:cNvCxnSpPr>
            <a:cxnSpLocks/>
            <a:endCxn id="21" idx="2"/>
          </p:cNvCxnSpPr>
          <p:nvPr/>
        </p:nvCxnSpPr>
        <p:spPr>
          <a:xfrm>
            <a:off x="2673271" y="3153698"/>
            <a:ext cx="587319" cy="4369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09004F2-8286-8A54-6C29-378F3E600514}"/>
              </a:ext>
            </a:extLst>
          </p:cNvPr>
          <p:cNvCxnSpPr>
            <a:cxnSpLocks/>
            <a:endCxn id="23" idx="2"/>
          </p:cNvCxnSpPr>
          <p:nvPr/>
        </p:nvCxnSpPr>
        <p:spPr>
          <a:xfrm>
            <a:off x="2673271" y="3162048"/>
            <a:ext cx="587318" cy="13284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4346417-565E-F1CD-8EDD-B81A5CFFCDA4}"/>
              </a:ext>
            </a:extLst>
          </p:cNvPr>
          <p:cNvCxnSpPr>
            <a:cxnSpLocks/>
            <a:stCxn id="8" idx="6"/>
            <a:endCxn id="24" idx="2"/>
          </p:cNvCxnSpPr>
          <p:nvPr/>
        </p:nvCxnSpPr>
        <p:spPr>
          <a:xfrm>
            <a:off x="2663799" y="3135058"/>
            <a:ext cx="596790" cy="1811074"/>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1BDD92CA-240B-A945-EF50-0458D3885404}"/>
              </a:ext>
            </a:extLst>
          </p:cNvPr>
          <p:cNvCxnSpPr>
            <a:cxnSpLocks/>
            <a:stCxn id="9" idx="6"/>
            <a:endCxn id="22" idx="2"/>
          </p:cNvCxnSpPr>
          <p:nvPr/>
        </p:nvCxnSpPr>
        <p:spPr>
          <a:xfrm>
            <a:off x="2663799" y="3590654"/>
            <a:ext cx="596790"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587CD7D-D1D5-0976-E70A-51B022F06D82}"/>
              </a:ext>
            </a:extLst>
          </p:cNvPr>
          <p:cNvCxnSpPr>
            <a:cxnSpLocks/>
            <a:stCxn id="9" idx="6"/>
            <a:endCxn id="21" idx="2"/>
          </p:cNvCxnSpPr>
          <p:nvPr/>
        </p:nvCxnSpPr>
        <p:spPr>
          <a:xfrm>
            <a:off x="2663799" y="3590654"/>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4E1AFB6F-5297-BDB0-6480-86DE7E744D43}"/>
              </a:ext>
            </a:extLst>
          </p:cNvPr>
          <p:cNvCxnSpPr>
            <a:cxnSpLocks/>
            <a:stCxn id="9" idx="6"/>
            <a:endCxn id="23" idx="2"/>
          </p:cNvCxnSpPr>
          <p:nvPr/>
        </p:nvCxnSpPr>
        <p:spPr>
          <a:xfrm>
            <a:off x="2663799" y="3590654"/>
            <a:ext cx="596790"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D140D140-5336-5D51-8F0A-D42657F197B5}"/>
              </a:ext>
            </a:extLst>
          </p:cNvPr>
          <p:cNvCxnSpPr>
            <a:cxnSpLocks/>
            <a:stCxn id="9" idx="6"/>
            <a:endCxn id="24" idx="2"/>
          </p:cNvCxnSpPr>
          <p:nvPr/>
        </p:nvCxnSpPr>
        <p:spPr>
          <a:xfrm>
            <a:off x="2663799" y="3590654"/>
            <a:ext cx="596790"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B273259B-5C10-5262-F146-575C3CAB0E89}"/>
              </a:ext>
            </a:extLst>
          </p:cNvPr>
          <p:cNvCxnSpPr>
            <a:cxnSpLocks/>
            <a:stCxn id="10" idx="6"/>
            <a:endCxn id="23" idx="2"/>
          </p:cNvCxnSpPr>
          <p:nvPr/>
        </p:nvCxnSpPr>
        <p:spPr>
          <a:xfrm>
            <a:off x="2663798"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9E0CA332-5A8B-C6F5-98BF-DBAF20923A49}"/>
              </a:ext>
            </a:extLst>
          </p:cNvPr>
          <p:cNvCxnSpPr>
            <a:cxnSpLocks/>
            <a:stCxn id="10" idx="6"/>
            <a:endCxn id="21" idx="2"/>
          </p:cNvCxnSpPr>
          <p:nvPr/>
        </p:nvCxnSpPr>
        <p:spPr>
          <a:xfrm flipV="1">
            <a:off x="2663798" y="3590654"/>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325D2010-BF34-9312-6DCA-872BE1B41DEF}"/>
              </a:ext>
            </a:extLst>
          </p:cNvPr>
          <p:cNvCxnSpPr>
            <a:cxnSpLocks/>
            <a:stCxn id="10" idx="6"/>
            <a:endCxn id="22" idx="2"/>
          </p:cNvCxnSpPr>
          <p:nvPr/>
        </p:nvCxnSpPr>
        <p:spPr>
          <a:xfrm>
            <a:off x="2663798" y="4040595"/>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2FCB7B30-B08D-264E-8180-0653191754E9}"/>
              </a:ext>
            </a:extLst>
          </p:cNvPr>
          <p:cNvCxnSpPr>
            <a:cxnSpLocks/>
            <a:stCxn id="10" idx="6"/>
            <a:endCxn id="24" idx="2"/>
          </p:cNvCxnSpPr>
          <p:nvPr/>
        </p:nvCxnSpPr>
        <p:spPr>
          <a:xfrm>
            <a:off x="2663798" y="4040595"/>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28291F0A-0A45-D35E-B923-6EFFE843C7D9}"/>
              </a:ext>
            </a:extLst>
          </p:cNvPr>
          <p:cNvCxnSpPr>
            <a:cxnSpLocks/>
            <a:stCxn id="11" idx="6"/>
            <a:endCxn id="22" idx="2"/>
          </p:cNvCxnSpPr>
          <p:nvPr/>
        </p:nvCxnSpPr>
        <p:spPr>
          <a:xfrm flipV="1">
            <a:off x="2663798"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E68321FA-B747-625A-5CEE-89626FD34F20}"/>
              </a:ext>
            </a:extLst>
          </p:cNvPr>
          <p:cNvCxnSpPr>
            <a:cxnSpLocks/>
            <a:stCxn id="11" idx="6"/>
            <a:endCxn id="21" idx="2"/>
          </p:cNvCxnSpPr>
          <p:nvPr/>
        </p:nvCxnSpPr>
        <p:spPr>
          <a:xfrm flipV="1">
            <a:off x="2663798" y="3590654"/>
            <a:ext cx="596792"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625F8507-616F-B961-0B97-C2F526B867FC}"/>
              </a:ext>
            </a:extLst>
          </p:cNvPr>
          <p:cNvCxnSpPr>
            <a:cxnSpLocks/>
            <a:stCxn id="11" idx="6"/>
            <a:endCxn id="23" idx="2"/>
          </p:cNvCxnSpPr>
          <p:nvPr/>
        </p:nvCxnSpPr>
        <p:spPr>
          <a:xfrm>
            <a:off x="2663798" y="4490536"/>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F2581B23-DF52-A198-7E33-4C981E35DEB9}"/>
              </a:ext>
            </a:extLst>
          </p:cNvPr>
          <p:cNvCxnSpPr>
            <a:cxnSpLocks/>
            <a:stCxn id="11" idx="6"/>
            <a:endCxn id="24" idx="2"/>
          </p:cNvCxnSpPr>
          <p:nvPr/>
        </p:nvCxnSpPr>
        <p:spPr>
          <a:xfrm>
            <a:off x="2663798" y="4490536"/>
            <a:ext cx="596791"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2FC7A757-F7AC-165E-B044-8048C7734A12}"/>
              </a:ext>
            </a:extLst>
          </p:cNvPr>
          <p:cNvCxnSpPr>
            <a:cxnSpLocks/>
            <a:stCxn id="12" idx="6"/>
            <a:endCxn id="23" idx="2"/>
          </p:cNvCxnSpPr>
          <p:nvPr/>
        </p:nvCxnSpPr>
        <p:spPr>
          <a:xfrm flipV="1">
            <a:off x="2663798" y="4490536"/>
            <a:ext cx="596791"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A6120E8F-6E80-868E-21A3-3CE7A72A4D91}"/>
              </a:ext>
            </a:extLst>
          </p:cNvPr>
          <p:cNvCxnSpPr>
            <a:cxnSpLocks/>
            <a:stCxn id="12" idx="6"/>
            <a:endCxn id="21" idx="2"/>
          </p:cNvCxnSpPr>
          <p:nvPr/>
        </p:nvCxnSpPr>
        <p:spPr>
          <a:xfrm flipV="1">
            <a:off x="2663798" y="3590654"/>
            <a:ext cx="596792"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C3823C66-DD02-7EFD-2E0A-20416C44A797}"/>
              </a:ext>
            </a:extLst>
          </p:cNvPr>
          <p:cNvCxnSpPr>
            <a:cxnSpLocks/>
            <a:stCxn id="12" idx="6"/>
            <a:endCxn id="22" idx="2"/>
          </p:cNvCxnSpPr>
          <p:nvPr/>
        </p:nvCxnSpPr>
        <p:spPr>
          <a:xfrm flipV="1">
            <a:off x="2663798" y="4040595"/>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92A8E3E4-3C37-81A0-FE8A-27D5D247C3E1}"/>
              </a:ext>
            </a:extLst>
          </p:cNvPr>
          <p:cNvCxnSpPr>
            <a:cxnSpLocks/>
            <a:stCxn id="12" idx="6"/>
            <a:endCxn id="24" idx="2"/>
          </p:cNvCxnSpPr>
          <p:nvPr/>
        </p:nvCxnSpPr>
        <p:spPr>
          <a:xfrm>
            <a:off x="2663798" y="4946132"/>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3D33F527-C479-EABB-46B8-5905C3183D86}"/>
              </a:ext>
            </a:extLst>
          </p:cNvPr>
          <p:cNvCxnSpPr>
            <a:cxnSpLocks/>
            <a:stCxn id="13" idx="6"/>
            <a:endCxn id="22" idx="2"/>
          </p:cNvCxnSpPr>
          <p:nvPr/>
        </p:nvCxnSpPr>
        <p:spPr>
          <a:xfrm flipV="1">
            <a:off x="2663797" y="4040595"/>
            <a:ext cx="596792"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1CA20612-A907-5791-9EBC-07FC135A6921}"/>
              </a:ext>
            </a:extLst>
          </p:cNvPr>
          <p:cNvCxnSpPr>
            <a:cxnSpLocks/>
            <a:stCxn id="13" idx="6"/>
            <a:endCxn id="21" idx="2"/>
          </p:cNvCxnSpPr>
          <p:nvPr/>
        </p:nvCxnSpPr>
        <p:spPr>
          <a:xfrm flipV="1">
            <a:off x="2663797" y="3590654"/>
            <a:ext cx="596793" cy="1805419"/>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4D06312F-5A65-0416-67A9-2D83C28B059D}"/>
              </a:ext>
            </a:extLst>
          </p:cNvPr>
          <p:cNvCxnSpPr>
            <a:cxnSpLocks/>
            <a:stCxn id="13" idx="6"/>
            <a:endCxn id="23" idx="2"/>
          </p:cNvCxnSpPr>
          <p:nvPr/>
        </p:nvCxnSpPr>
        <p:spPr>
          <a:xfrm flipV="1">
            <a:off x="2663797" y="4490536"/>
            <a:ext cx="596792"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0C5EAFF8-2A76-4DAB-3C70-52EF2155DAD5}"/>
              </a:ext>
            </a:extLst>
          </p:cNvPr>
          <p:cNvCxnSpPr>
            <a:cxnSpLocks/>
            <a:stCxn id="13" idx="6"/>
            <a:endCxn id="24" idx="2"/>
          </p:cNvCxnSpPr>
          <p:nvPr/>
        </p:nvCxnSpPr>
        <p:spPr>
          <a:xfrm flipV="1">
            <a:off x="2663797" y="4946132"/>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8958B681-13F9-AD55-45D9-71DC88CBFCE2}"/>
              </a:ext>
            </a:extLst>
          </p:cNvPr>
          <p:cNvCxnSpPr>
            <a:cxnSpLocks/>
            <a:stCxn id="21" idx="6"/>
            <a:endCxn id="29" idx="2"/>
          </p:cNvCxnSpPr>
          <p:nvPr/>
        </p:nvCxnSpPr>
        <p:spPr>
          <a:xfrm>
            <a:off x="3572163" y="3590654"/>
            <a:ext cx="596790"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114FFF9A-F383-D611-3DE9-D0DAA63E178C}"/>
              </a:ext>
            </a:extLst>
          </p:cNvPr>
          <p:cNvCxnSpPr>
            <a:cxnSpLocks/>
            <a:stCxn id="21" idx="6"/>
            <a:endCxn id="28" idx="2"/>
          </p:cNvCxnSpPr>
          <p:nvPr/>
        </p:nvCxnSpPr>
        <p:spPr>
          <a:xfrm>
            <a:off x="3572163" y="3590654"/>
            <a:ext cx="596790"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3F5AA6D8-FE8A-2F44-47A4-2B3AB9CEAA12}"/>
              </a:ext>
            </a:extLst>
          </p:cNvPr>
          <p:cNvCxnSpPr>
            <a:cxnSpLocks/>
            <a:stCxn id="22" idx="6"/>
            <a:endCxn id="28" idx="2"/>
          </p:cNvCxnSpPr>
          <p:nvPr/>
        </p:nvCxnSpPr>
        <p:spPr>
          <a:xfrm>
            <a:off x="3572162" y="4040595"/>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F2CC216D-868E-6BE1-1B71-35B058B1FBDD}"/>
              </a:ext>
            </a:extLst>
          </p:cNvPr>
          <p:cNvCxnSpPr>
            <a:cxnSpLocks/>
            <a:stCxn id="23" idx="6"/>
            <a:endCxn id="29" idx="2"/>
          </p:cNvCxnSpPr>
          <p:nvPr/>
        </p:nvCxnSpPr>
        <p:spPr>
          <a:xfrm>
            <a:off x="3572162" y="4490536"/>
            <a:ext cx="59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51817834-5455-13C2-0D4B-B011C4A422D4}"/>
              </a:ext>
            </a:extLst>
          </p:cNvPr>
          <p:cNvCxnSpPr>
            <a:cxnSpLocks/>
            <a:stCxn id="23" idx="6"/>
            <a:endCxn id="28" idx="2"/>
          </p:cNvCxnSpPr>
          <p:nvPr/>
        </p:nvCxnSpPr>
        <p:spPr>
          <a:xfrm flipV="1">
            <a:off x="3572162"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3127EE58-9F40-3D5D-E2F0-A897FAF87C1F}"/>
              </a:ext>
            </a:extLst>
          </p:cNvPr>
          <p:cNvCxnSpPr>
            <a:cxnSpLocks/>
            <a:stCxn id="24" idx="6"/>
            <a:endCxn id="29" idx="2"/>
          </p:cNvCxnSpPr>
          <p:nvPr/>
        </p:nvCxnSpPr>
        <p:spPr>
          <a:xfrm flipV="1">
            <a:off x="3572162" y="4490536"/>
            <a:ext cx="596791"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3A46F7C6-97C3-A33F-36F8-5B3D0FB2E7A9}"/>
              </a:ext>
            </a:extLst>
          </p:cNvPr>
          <p:cNvCxnSpPr>
            <a:cxnSpLocks/>
            <a:stCxn id="24" idx="6"/>
            <a:endCxn id="28" idx="2"/>
          </p:cNvCxnSpPr>
          <p:nvPr/>
        </p:nvCxnSpPr>
        <p:spPr>
          <a:xfrm flipV="1">
            <a:off x="3572162" y="4040595"/>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A9594F6A-B296-12C1-AEF0-EFA05AC921F6}"/>
              </a:ext>
            </a:extLst>
          </p:cNvPr>
          <p:cNvCxnSpPr>
            <a:cxnSpLocks/>
            <a:stCxn id="22" idx="6"/>
            <a:endCxn id="29" idx="2"/>
          </p:cNvCxnSpPr>
          <p:nvPr/>
        </p:nvCxnSpPr>
        <p:spPr>
          <a:xfrm>
            <a:off x="3572162" y="4040595"/>
            <a:ext cx="596791"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402C7B0E-374B-524E-05BD-5A8557F6D71E}"/>
              </a:ext>
            </a:extLst>
          </p:cNvPr>
          <p:cNvCxnSpPr>
            <a:cxnSpLocks/>
            <a:stCxn id="28" idx="6"/>
            <a:endCxn id="15" idx="2"/>
          </p:cNvCxnSpPr>
          <p:nvPr/>
        </p:nvCxnSpPr>
        <p:spPr>
          <a:xfrm flipV="1">
            <a:off x="4480526" y="3590654"/>
            <a:ext cx="596793"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A908DA03-293D-F4B3-2C6E-B13B5785608D}"/>
              </a:ext>
            </a:extLst>
          </p:cNvPr>
          <p:cNvCxnSpPr>
            <a:cxnSpLocks/>
            <a:stCxn id="28" idx="6"/>
            <a:endCxn id="14" idx="2"/>
          </p:cNvCxnSpPr>
          <p:nvPr/>
        </p:nvCxnSpPr>
        <p:spPr>
          <a:xfrm flipV="1">
            <a:off x="4480526" y="3140713"/>
            <a:ext cx="596791"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7FA2CFE6-6038-F421-B814-1783FC2F9077}"/>
              </a:ext>
            </a:extLst>
          </p:cNvPr>
          <p:cNvCxnSpPr>
            <a:cxnSpLocks/>
            <a:stCxn id="28" idx="6"/>
            <a:endCxn id="17" idx="2"/>
          </p:cNvCxnSpPr>
          <p:nvPr/>
        </p:nvCxnSpPr>
        <p:spPr>
          <a:xfrm>
            <a:off x="4480526" y="4040595"/>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F1E4E384-2C7B-F3D4-C14D-6773578CD0F7}"/>
              </a:ext>
            </a:extLst>
          </p:cNvPr>
          <p:cNvCxnSpPr>
            <a:cxnSpLocks/>
            <a:stCxn id="28" idx="6"/>
            <a:endCxn id="16" idx="2"/>
          </p:cNvCxnSpPr>
          <p:nvPr/>
        </p:nvCxnSpPr>
        <p:spPr>
          <a:xfrm>
            <a:off x="4480526" y="4040595"/>
            <a:ext cx="5967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78902007-817D-1125-EB17-C244272C423D}"/>
              </a:ext>
            </a:extLst>
          </p:cNvPr>
          <p:cNvCxnSpPr>
            <a:cxnSpLocks/>
            <a:stCxn id="28" idx="6"/>
            <a:endCxn id="18" idx="2"/>
          </p:cNvCxnSpPr>
          <p:nvPr/>
        </p:nvCxnSpPr>
        <p:spPr>
          <a:xfrm>
            <a:off x="4480526" y="4040595"/>
            <a:ext cx="596792"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AF493B35-A479-4DD0-C832-2E8DAC967D37}"/>
              </a:ext>
            </a:extLst>
          </p:cNvPr>
          <p:cNvCxnSpPr>
            <a:cxnSpLocks/>
            <a:stCxn id="28" idx="6"/>
            <a:endCxn id="19" idx="2"/>
          </p:cNvCxnSpPr>
          <p:nvPr/>
        </p:nvCxnSpPr>
        <p:spPr>
          <a:xfrm>
            <a:off x="4480526" y="4040595"/>
            <a:ext cx="596791" cy="1355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FDE0950E-EC4D-B635-CCB3-7E5E02F3EBE4}"/>
              </a:ext>
            </a:extLst>
          </p:cNvPr>
          <p:cNvCxnSpPr>
            <a:cxnSpLocks/>
            <a:stCxn id="29" idx="6"/>
            <a:endCxn id="15" idx="2"/>
          </p:cNvCxnSpPr>
          <p:nvPr/>
        </p:nvCxnSpPr>
        <p:spPr>
          <a:xfrm flipV="1">
            <a:off x="4480526" y="3590654"/>
            <a:ext cx="596793" cy="89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2BD258FA-D66C-DF32-7F8E-AC1E26205A89}"/>
              </a:ext>
            </a:extLst>
          </p:cNvPr>
          <p:cNvCxnSpPr>
            <a:cxnSpLocks/>
            <a:stCxn id="29" idx="6"/>
            <a:endCxn id="14" idx="2"/>
          </p:cNvCxnSpPr>
          <p:nvPr/>
        </p:nvCxnSpPr>
        <p:spPr>
          <a:xfrm flipV="1">
            <a:off x="4480526" y="3140713"/>
            <a:ext cx="596791" cy="13498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2AC84E08-A229-9941-DEE5-592D58829E11}"/>
              </a:ext>
            </a:extLst>
          </p:cNvPr>
          <p:cNvCxnSpPr>
            <a:cxnSpLocks/>
            <a:stCxn id="29" idx="6"/>
            <a:endCxn id="17" idx="2"/>
          </p:cNvCxnSpPr>
          <p:nvPr/>
        </p:nvCxnSpPr>
        <p:spPr>
          <a:xfrm>
            <a:off x="4480526" y="4490536"/>
            <a:ext cx="5967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08B311D1-0EEB-0775-B76B-2353D83C730B}"/>
              </a:ext>
            </a:extLst>
          </p:cNvPr>
          <p:cNvCxnSpPr>
            <a:cxnSpLocks/>
            <a:stCxn id="29" idx="6"/>
            <a:endCxn id="16" idx="2"/>
          </p:cNvCxnSpPr>
          <p:nvPr/>
        </p:nvCxnSpPr>
        <p:spPr>
          <a:xfrm flipV="1">
            <a:off x="4480526" y="4040595"/>
            <a:ext cx="596792" cy="449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FF2A37F0-665B-A319-E92E-4DEB7C420637}"/>
              </a:ext>
            </a:extLst>
          </p:cNvPr>
          <p:cNvCxnSpPr>
            <a:cxnSpLocks/>
            <a:stCxn id="29" idx="6"/>
            <a:endCxn id="18" idx="2"/>
          </p:cNvCxnSpPr>
          <p:nvPr/>
        </p:nvCxnSpPr>
        <p:spPr>
          <a:xfrm>
            <a:off x="4480526" y="4490536"/>
            <a:ext cx="596792" cy="455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D2DC8A52-2F1B-56E7-D40D-23039CA3A872}"/>
              </a:ext>
            </a:extLst>
          </p:cNvPr>
          <p:cNvCxnSpPr>
            <a:cxnSpLocks/>
            <a:stCxn id="29" idx="6"/>
            <a:endCxn id="19" idx="2"/>
          </p:cNvCxnSpPr>
          <p:nvPr/>
        </p:nvCxnSpPr>
        <p:spPr>
          <a:xfrm>
            <a:off x="4480526" y="4490536"/>
            <a:ext cx="596791" cy="905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Arrow Connector 182">
            <a:extLst>
              <a:ext uri="{FF2B5EF4-FFF2-40B4-BE49-F238E27FC236}">
                <a16:creationId xmlns:a16="http://schemas.microsoft.com/office/drawing/2014/main" id="{071CD822-9B95-1B0A-38C6-4D0D3B84667D}"/>
              </a:ext>
            </a:extLst>
          </p:cNvPr>
          <p:cNvCxnSpPr/>
          <p:nvPr/>
        </p:nvCxnSpPr>
        <p:spPr>
          <a:xfrm>
            <a:off x="3569811" y="2791326"/>
            <a:ext cx="1162219" cy="0"/>
          </a:xfrm>
          <a:prstGeom prst="straightConnector1">
            <a:avLst/>
          </a:prstGeom>
          <a:ln w="444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Ellipse 29">
            <a:extLst>
              <a:ext uri="{FF2B5EF4-FFF2-40B4-BE49-F238E27FC236}">
                <a16:creationId xmlns:a16="http://schemas.microsoft.com/office/drawing/2014/main" id="{909BDDEB-5F19-45AC-84EE-59D394D0AADE}"/>
              </a:ext>
            </a:extLst>
          </p:cNvPr>
          <p:cNvSpPr/>
          <p:nvPr/>
        </p:nvSpPr>
        <p:spPr>
          <a:xfrm>
            <a:off x="3978576" y="3691412"/>
            <a:ext cx="731520" cy="1280160"/>
          </a:xfrm>
          <a:prstGeom prst="ellipse">
            <a:avLst/>
          </a:prstGeom>
          <a:noFill/>
          <a:ln w="28575">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20" name="Arc 19">
            <a:extLst>
              <a:ext uri="{FF2B5EF4-FFF2-40B4-BE49-F238E27FC236}">
                <a16:creationId xmlns:a16="http://schemas.microsoft.com/office/drawing/2014/main" id="{E2D58B17-F67A-D1A8-C142-AB533BFFCCD1}"/>
              </a:ext>
            </a:extLst>
          </p:cNvPr>
          <p:cNvSpPr/>
          <p:nvPr/>
        </p:nvSpPr>
        <p:spPr>
          <a:xfrm>
            <a:off x="4480524" y="3022336"/>
            <a:ext cx="3826078" cy="1918142"/>
          </a:xfrm>
          <a:prstGeom prst="arc">
            <a:avLst>
              <a:gd name="adj1" fmla="val 11216518"/>
              <a:gd name="adj2" fmla="val 20897143"/>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63A8D95F-C101-E06C-DF95-29DF219F1E41}"/>
              </a:ext>
            </a:extLst>
          </p:cNvPr>
          <p:cNvCxnSpPr/>
          <p:nvPr/>
        </p:nvCxnSpPr>
        <p:spPr>
          <a:xfrm>
            <a:off x="9904396" y="3022336"/>
            <a:ext cx="0" cy="32629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50456F8-2741-FCF3-BE94-9538D3DC4904}"/>
              </a:ext>
            </a:extLst>
          </p:cNvPr>
          <p:cNvCxnSpPr>
            <a:cxnSpLocks/>
          </p:cNvCxnSpPr>
          <p:nvPr/>
        </p:nvCxnSpPr>
        <p:spPr>
          <a:xfrm rot="16200000">
            <a:off x="9904395" y="3015053"/>
            <a:ext cx="0" cy="32629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F0ADFB36-0B14-67E3-A727-2CD7610AD663}"/>
              </a:ext>
            </a:extLst>
          </p:cNvPr>
          <p:cNvSpPr/>
          <p:nvPr/>
        </p:nvSpPr>
        <p:spPr>
          <a:xfrm>
            <a:off x="8883675" y="3884597"/>
            <a:ext cx="74188" cy="7779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F292758-F6FB-455C-8865-3B5C4600D82A}"/>
              </a:ext>
            </a:extLst>
          </p:cNvPr>
          <p:cNvSpPr/>
          <p:nvPr/>
        </p:nvSpPr>
        <p:spPr>
          <a:xfrm>
            <a:off x="10493136" y="5600473"/>
            <a:ext cx="74188" cy="7779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5" name="Oval 34">
            <a:extLst>
              <a:ext uri="{FF2B5EF4-FFF2-40B4-BE49-F238E27FC236}">
                <a16:creationId xmlns:a16="http://schemas.microsoft.com/office/drawing/2014/main" id="{784B6FFB-A656-C357-B242-AB389B9787F6}"/>
              </a:ext>
            </a:extLst>
          </p:cNvPr>
          <p:cNvSpPr/>
          <p:nvPr/>
        </p:nvSpPr>
        <p:spPr>
          <a:xfrm>
            <a:off x="10596238" y="3717739"/>
            <a:ext cx="74188" cy="7779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Oval 36">
            <a:extLst>
              <a:ext uri="{FF2B5EF4-FFF2-40B4-BE49-F238E27FC236}">
                <a16:creationId xmlns:a16="http://schemas.microsoft.com/office/drawing/2014/main" id="{4CA6171D-0224-CEF3-5EBF-84E1FF830685}"/>
              </a:ext>
            </a:extLst>
          </p:cNvPr>
          <p:cNvSpPr/>
          <p:nvPr/>
        </p:nvSpPr>
        <p:spPr>
          <a:xfrm>
            <a:off x="10754886" y="3974792"/>
            <a:ext cx="74188" cy="7779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301D9D2C-8302-E646-F56C-025AE61A71CE}"/>
              </a:ext>
            </a:extLst>
          </p:cNvPr>
          <p:cNvSpPr/>
          <p:nvPr/>
        </p:nvSpPr>
        <p:spPr>
          <a:xfrm>
            <a:off x="9622622" y="4248753"/>
            <a:ext cx="74188" cy="7779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1" name="Oval 40">
            <a:extLst>
              <a:ext uri="{FF2B5EF4-FFF2-40B4-BE49-F238E27FC236}">
                <a16:creationId xmlns:a16="http://schemas.microsoft.com/office/drawing/2014/main" id="{4433DF77-1A68-04C1-635E-178DFE621C9C}"/>
              </a:ext>
            </a:extLst>
          </p:cNvPr>
          <p:cNvSpPr/>
          <p:nvPr/>
        </p:nvSpPr>
        <p:spPr>
          <a:xfrm>
            <a:off x="9031311" y="5318275"/>
            <a:ext cx="74188" cy="7779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TextBox 42">
            <a:extLst>
              <a:ext uri="{FF2B5EF4-FFF2-40B4-BE49-F238E27FC236}">
                <a16:creationId xmlns:a16="http://schemas.microsoft.com/office/drawing/2014/main" id="{97519D50-26BA-C9BA-62C0-6E02326D11D0}"/>
              </a:ext>
            </a:extLst>
          </p:cNvPr>
          <p:cNvSpPr txBox="1"/>
          <p:nvPr/>
        </p:nvSpPr>
        <p:spPr>
          <a:xfrm>
            <a:off x="8346943" y="3533073"/>
            <a:ext cx="1178828" cy="338554"/>
          </a:xfrm>
          <a:prstGeom prst="rect">
            <a:avLst/>
          </a:prstGeom>
          <a:noFill/>
        </p:spPr>
        <p:txBody>
          <a:bodyPr wrap="square">
            <a:spAutoFit/>
          </a:bodyPr>
          <a:lstStyle/>
          <a:p>
            <a:r>
              <a:rPr lang="el-GR" sz="1600" dirty="0"/>
              <a:t>καλημέρα</a:t>
            </a:r>
            <a:endParaRPr lang="en-US" sz="1600" dirty="0"/>
          </a:p>
        </p:txBody>
      </p:sp>
      <p:sp>
        <p:nvSpPr>
          <p:cNvPr id="44" name="TextBox 43">
            <a:extLst>
              <a:ext uri="{FF2B5EF4-FFF2-40B4-BE49-F238E27FC236}">
                <a16:creationId xmlns:a16="http://schemas.microsoft.com/office/drawing/2014/main" id="{F03E46D5-58FA-0B5E-8337-69999A14E384}"/>
              </a:ext>
            </a:extLst>
          </p:cNvPr>
          <p:cNvSpPr txBox="1"/>
          <p:nvPr/>
        </p:nvSpPr>
        <p:spPr>
          <a:xfrm>
            <a:off x="9250361" y="4265565"/>
            <a:ext cx="1178828" cy="338554"/>
          </a:xfrm>
          <a:prstGeom prst="rect">
            <a:avLst/>
          </a:prstGeom>
          <a:noFill/>
        </p:spPr>
        <p:txBody>
          <a:bodyPr wrap="square">
            <a:spAutoFit/>
          </a:bodyPr>
          <a:lstStyle/>
          <a:p>
            <a:r>
              <a:rPr lang="el-GR" sz="1600" dirty="0"/>
              <a:t>τι</a:t>
            </a:r>
            <a:endParaRPr lang="en-US" sz="1600" dirty="0"/>
          </a:p>
        </p:txBody>
      </p:sp>
      <p:sp>
        <p:nvSpPr>
          <p:cNvPr id="45" name="TextBox 44">
            <a:extLst>
              <a:ext uri="{FF2B5EF4-FFF2-40B4-BE49-F238E27FC236}">
                <a16:creationId xmlns:a16="http://schemas.microsoft.com/office/drawing/2014/main" id="{7CF56C1B-223F-4A38-DF40-B6830A2FD759}"/>
              </a:ext>
            </a:extLst>
          </p:cNvPr>
          <p:cNvSpPr txBox="1"/>
          <p:nvPr/>
        </p:nvSpPr>
        <p:spPr>
          <a:xfrm>
            <a:off x="10615648" y="3390705"/>
            <a:ext cx="1178828" cy="338554"/>
          </a:xfrm>
          <a:prstGeom prst="rect">
            <a:avLst/>
          </a:prstGeom>
          <a:noFill/>
        </p:spPr>
        <p:txBody>
          <a:bodyPr wrap="square">
            <a:spAutoFit/>
          </a:bodyPr>
          <a:lstStyle/>
          <a:p>
            <a:r>
              <a:rPr lang="el-GR" sz="1600" dirty="0"/>
              <a:t>κάνεις</a:t>
            </a:r>
            <a:endParaRPr lang="en-US" sz="1600" dirty="0"/>
          </a:p>
        </p:txBody>
      </p:sp>
      <p:sp>
        <p:nvSpPr>
          <p:cNvPr id="46" name="TextBox 45">
            <a:extLst>
              <a:ext uri="{FF2B5EF4-FFF2-40B4-BE49-F238E27FC236}">
                <a16:creationId xmlns:a16="http://schemas.microsoft.com/office/drawing/2014/main" id="{B600C0E9-B9D0-B92D-4059-0EECF2F7E0E7}"/>
              </a:ext>
            </a:extLst>
          </p:cNvPr>
          <p:cNvSpPr txBox="1"/>
          <p:nvPr/>
        </p:nvSpPr>
        <p:spPr>
          <a:xfrm>
            <a:off x="10791980" y="3858038"/>
            <a:ext cx="1178828" cy="338554"/>
          </a:xfrm>
          <a:prstGeom prst="rect">
            <a:avLst/>
          </a:prstGeom>
          <a:noFill/>
        </p:spPr>
        <p:txBody>
          <a:bodyPr wrap="square">
            <a:spAutoFit/>
          </a:bodyPr>
          <a:lstStyle/>
          <a:p>
            <a:r>
              <a:rPr lang="el-GR" sz="1600" dirty="0"/>
              <a:t>χαμπάρια</a:t>
            </a:r>
            <a:endParaRPr lang="en-US" sz="1600" dirty="0"/>
          </a:p>
        </p:txBody>
      </p:sp>
      <p:sp>
        <p:nvSpPr>
          <p:cNvPr id="47" name="TextBox 46">
            <a:extLst>
              <a:ext uri="{FF2B5EF4-FFF2-40B4-BE49-F238E27FC236}">
                <a16:creationId xmlns:a16="http://schemas.microsoft.com/office/drawing/2014/main" id="{BC710356-2F02-0381-AA96-96B262267C1C}"/>
              </a:ext>
            </a:extLst>
          </p:cNvPr>
          <p:cNvSpPr txBox="1"/>
          <p:nvPr/>
        </p:nvSpPr>
        <p:spPr>
          <a:xfrm>
            <a:off x="10283980" y="5639371"/>
            <a:ext cx="1178828" cy="338554"/>
          </a:xfrm>
          <a:prstGeom prst="rect">
            <a:avLst/>
          </a:prstGeom>
          <a:noFill/>
        </p:spPr>
        <p:txBody>
          <a:bodyPr wrap="square">
            <a:spAutoFit/>
          </a:bodyPr>
          <a:lstStyle/>
          <a:p>
            <a:r>
              <a:rPr lang="el-GR" sz="1600" dirty="0"/>
              <a:t>μωβ</a:t>
            </a:r>
            <a:endParaRPr lang="en-US" sz="1600" dirty="0"/>
          </a:p>
        </p:txBody>
      </p:sp>
      <p:sp>
        <p:nvSpPr>
          <p:cNvPr id="48" name="TextBox 47">
            <a:extLst>
              <a:ext uri="{FF2B5EF4-FFF2-40B4-BE49-F238E27FC236}">
                <a16:creationId xmlns:a16="http://schemas.microsoft.com/office/drawing/2014/main" id="{04AC7FD0-E2E9-1217-D159-64BE588AFC76}"/>
              </a:ext>
            </a:extLst>
          </p:cNvPr>
          <p:cNvSpPr txBox="1"/>
          <p:nvPr/>
        </p:nvSpPr>
        <p:spPr>
          <a:xfrm>
            <a:off x="8726243" y="5010689"/>
            <a:ext cx="1178828" cy="338554"/>
          </a:xfrm>
          <a:prstGeom prst="rect">
            <a:avLst/>
          </a:prstGeom>
          <a:noFill/>
        </p:spPr>
        <p:txBody>
          <a:bodyPr wrap="square">
            <a:spAutoFit/>
          </a:bodyPr>
          <a:lstStyle/>
          <a:p>
            <a:r>
              <a:rPr lang="el-GR" sz="1600" dirty="0"/>
              <a:t>Ελένη</a:t>
            </a:r>
            <a:endParaRPr lang="en-US" sz="1600" dirty="0"/>
          </a:p>
        </p:txBody>
      </p:sp>
      <p:sp>
        <p:nvSpPr>
          <p:cNvPr id="49" name="TextBox 48">
            <a:extLst>
              <a:ext uri="{FF2B5EF4-FFF2-40B4-BE49-F238E27FC236}">
                <a16:creationId xmlns:a16="http://schemas.microsoft.com/office/drawing/2014/main" id="{29DB90F0-244D-8428-81E8-6853685415AC}"/>
              </a:ext>
            </a:extLst>
          </p:cNvPr>
          <p:cNvSpPr txBox="1"/>
          <p:nvPr/>
        </p:nvSpPr>
        <p:spPr>
          <a:xfrm>
            <a:off x="8056139" y="1836835"/>
            <a:ext cx="4135861" cy="923330"/>
          </a:xfrm>
          <a:prstGeom prst="rect">
            <a:avLst/>
          </a:prstGeom>
          <a:noFill/>
        </p:spPr>
        <p:txBody>
          <a:bodyPr wrap="square" rtlCol="0">
            <a:spAutoFit/>
          </a:bodyPr>
          <a:lstStyle/>
          <a:p>
            <a:r>
              <a:rPr lang="el-GR" dirty="0">
                <a:latin typeface="Segoe UI" panose="020B0502040204020203" pitchFamily="34" charset="0"/>
                <a:cs typeface="Segoe UI" panose="020B0502040204020203" pitchFamily="34" charset="0"/>
              </a:rPr>
              <a:t>Στο χώρο των ενεργοποιήσεων, οι λέξεις που έχουν παρόμοιο νόημα βρίσκονται κοντά (</a:t>
            </a:r>
            <a:r>
              <a:rPr lang="en-US" dirty="0">
                <a:latin typeface="Segoe UI" panose="020B0502040204020203" pitchFamily="34" charset="0"/>
                <a:cs typeface="Segoe UI" panose="020B0502040204020203" pitchFamily="34" charset="0"/>
              </a:rPr>
              <a:t>word embeddings)</a:t>
            </a:r>
          </a:p>
        </p:txBody>
      </p:sp>
      <p:sp>
        <p:nvSpPr>
          <p:cNvPr id="50" name="TextBox 49">
            <a:extLst>
              <a:ext uri="{FF2B5EF4-FFF2-40B4-BE49-F238E27FC236}">
                <a16:creationId xmlns:a16="http://schemas.microsoft.com/office/drawing/2014/main" id="{2528DFF7-0496-5D0A-8231-40EADFA1D3F5}"/>
              </a:ext>
            </a:extLst>
          </p:cNvPr>
          <p:cNvSpPr txBox="1"/>
          <p:nvPr/>
        </p:nvSpPr>
        <p:spPr>
          <a:xfrm>
            <a:off x="560945" y="2036371"/>
            <a:ext cx="7143174" cy="369332"/>
          </a:xfrm>
          <a:prstGeom prst="rect">
            <a:avLst/>
          </a:prstGeom>
          <a:noFill/>
        </p:spPr>
        <p:txBody>
          <a:bodyPr wrap="none" rtlCol="0">
            <a:spAutoFit/>
          </a:bodyPr>
          <a:lstStyle/>
          <a:p>
            <a:r>
              <a:rPr lang="el-GR" dirty="0">
                <a:latin typeface="Segoe UI" panose="020B0502040204020203" pitchFamily="34" charset="0"/>
                <a:cs typeface="Segoe UI" panose="020B0502040204020203" pitchFamily="34" charset="0"/>
              </a:rPr>
              <a:t>Λεξιλόγιο: «Καλημέρα», «Ελένη», «τι», «κάνεις», «χαμπάρια», «μωβ»</a:t>
            </a:r>
            <a:endParaRPr lang="en-US" dirty="0">
              <a:latin typeface="Segoe UI" panose="020B0502040204020203" pitchFamily="34" charset="0"/>
              <a:cs typeface="Segoe UI" panose="020B0502040204020203" pitchFamily="34" charset="0"/>
            </a:endParaRPr>
          </a:p>
        </p:txBody>
      </p:sp>
      <p:sp>
        <p:nvSpPr>
          <p:cNvPr id="57" name="Title 1">
            <a:extLst>
              <a:ext uri="{FF2B5EF4-FFF2-40B4-BE49-F238E27FC236}">
                <a16:creationId xmlns:a16="http://schemas.microsoft.com/office/drawing/2014/main" id="{48DC0F5E-81F5-C0B2-FFAB-FDE1AE04675F}"/>
              </a:ext>
            </a:extLst>
          </p:cNvPr>
          <p:cNvSpPr txBox="1">
            <a:spLocks/>
          </p:cNvSpPr>
          <p:nvPr/>
        </p:nvSpPr>
        <p:spPr>
          <a:xfrm>
            <a:off x="469786" y="484993"/>
            <a:ext cx="11360800" cy="763600"/>
          </a:xfrm>
          <a:prstGeom prst="rect">
            <a:avLst/>
          </a:prstGeom>
          <a:noFill/>
          <a:ln>
            <a:noFill/>
          </a:ln>
        </p:spPr>
        <p:txBody>
          <a:bodyPr spcFirstLastPara="1" vert="horz" wrap="square" lIns="91425" tIns="91425" rIns="91425" bIns="91425" rtlCol="0" anchor="ctr" anchorCtr="0">
            <a:norm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l-GR" sz="2800" dirty="0">
                <a:latin typeface="Segoe UI" panose="020B0502040204020203" pitchFamily="34" charset="0"/>
                <a:cs typeface="Segoe UI" panose="020B0502040204020203" pitchFamily="34" charset="0"/>
              </a:rPr>
              <a:t>Ένα τεχνητό νευρωνικό δίκτυο που βρίσκει την επόμενη λέξη</a:t>
            </a:r>
            <a:endParaRPr lang="en-US" sz="2800" dirty="0">
              <a:latin typeface="Segoe UI" panose="020B0502040204020203" pitchFamily="34" charset="0"/>
              <a:cs typeface="Segoe UI" panose="020B0502040204020203" pitchFamily="34" charset="0"/>
            </a:endParaRPr>
          </a:p>
        </p:txBody>
      </p:sp>
      <p:graphicFrame>
        <p:nvGraphicFramePr>
          <p:cNvPr id="89" name="Table 6">
            <a:extLst>
              <a:ext uri="{FF2B5EF4-FFF2-40B4-BE49-F238E27FC236}">
                <a16:creationId xmlns:a16="http://schemas.microsoft.com/office/drawing/2014/main" id="{D2F1CF0A-4FE0-5C29-BEDF-8BEE089F1CB7}"/>
              </a:ext>
            </a:extLst>
          </p:cNvPr>
          <p:cNvGraphicFramePr>
            <a:graphicFrameLocks noGrp="1"/>
          </p:cNvGraphicFramePr>
          <p:nvPr>
            <p:extLst>
              <p:ext uri="{D42A27DB-BD31-4B8C-83A1-F6EECF244321}">
                <p14:modId xmlns:p14="http://schemas.microsoft.com/office/powerpoint/2010/main" val="2141904963"/>
              </p:ext>
            </p:extLst>
          </p:nvPr>
        </p:nvGraphicFramePr>
        <p:xfrm>
          <a:off x="322241" y="2951316"/>
          <a:ext cx="2101554" cy="2628498"/>
        </p:xfrm>
        <a:graphic>
          <a:graphicData uri="http://schemas.openxmlformats.org/drawingml/2006/table">
            <a:tbl>
              <a:tblPr firstRow="1" bandRow="1">
                <a:tableStyleId>{5940675A-B579-460E-94D1-54222C63F5DA}</a:tableStyleId>
              </a:tblPr>
              <a:tblGrid>
                <a:gridCol w="1411605">
                  <a:extLst>
                    <a:ext uri="{9D8B030D-6E8A-4147-A177-3AD203B41FA5}">
                      <a16:colId xmlns:a16="http://schemas.microsoft.com/office/drawing/2014/main" val="3643990368"/>
                    </a:ext>
                  </a:extLst>
                </a:gridCol>
                <a:gridCol w="689949">
                  <a:extLst>
                    <a:ext uri="{9D8B030D-6E8A-4147-A177-3AD203B41FA5}">
                      <a16:colId xmlns:a16="http://schemas.microsoft.com/office/drawing/2014/main" val="2086548122"/>
                    </a:ext>
                  </a:extLst>
                </a:gridCol>
              </a:tblGrid>
              <a:tr h="438083">
                <a:tc>
                  <a:txBody>
                    <a:bodyPr/>
                    <a:lstStyle/>
                    <a:p>
                      <a:r>
                        <a:rPr lang="el-GR" dirty="0"/>
                        <a:t>καλημέρα</a:t>
                      </a:r>
                    </a:p>
                  </a:txBody>
                  <a:tcPr/>
                </a:tc>
                <a:tc>
                  <a:txBody>
                    <a:bodyPr/>
                    <a:lstStyle/>
                    <a:p>
                      <a:r>
                        <a:rPr lang="el-GR" dirty="0"/>
                        <a:t>0</a:t>
                      </a:r>
                      <a:endParaRPr lang="en-US" dirty="0"/>
                    </a:p>
                  </a:txBody>
                  <a:tcPr/>
                </a:tc>
                <a:extLst>
                  <a:ext uri="{0D108BD9-81ED-4DB2-BD59-A6C34878D82A}">
                    <a16:rowId xmlns:a16="http://schemas.microsoft.com/office/drawing/2014/main" val="760708659"/>
                  </a:ext>
                </a:extLst>
              </a:tr>
              <a:tr h="438083">
                <a:tc>
                  <a:txBody>
                    <a:bodyPr/>
                    <a:lstStyle/>
                    <a:p>
                      <a:r>
                        <a:rPr lang="el-GR" dirty="0"/>
                        <a:t>Ελένη</a:t>
                      </a:r>
                      <a:endParaRPr lang="en-US" dirty="0"/>
                    </a:p>
                  </a:txBody>
                  <a:tcPr/>
                </a:tc>
                <a:tc>
                  <a:txBody>
                    <a:bodyPr/>
                    <a:lstStyle/>
                    <a:p>
                      <a:r>
                        <a:rPr lang="en-US" dirty="0"/>
                        <a:t>0</a:t>
                      </a:r>
                    </a:p>
                  </a:txBody>
                  <a:tcPr/>
                </a:tc>
                <a:extLst>
                  <a:ext uri="{0D108BD9-81ED-4DB2-BD59-A6C34878D82A}">
                    <a16:rowId xmlns:a16="http://schemas.microsoft.com/office/drawing/2014/main" val="3281402161"/>
                  </a:ext>
                </a:extLst>
              </a:tr>
              <a:tr h="438083">
                <a:tc>
                  <a:txBody>
                    <a:bodyPr/>
                    <a:lstStyle/>
                    <a:p>
                      <a:r>
                        <a:rPr lang="el-GR" dirty="0"/>
                        <a:t>τι</a:t>
                      </a:r>
                      <a:endParaRPr lang="en-US" dirty="0"/>
                    </a:p>
                  </a:txBody>
                  <a:tcPr/>
                </a:tc>
                <a:tc>
                  <a:txBody>
                    <a:bodyPr/>
                    <a:lstStyle/>
                    <a:p>
                      <a:r>
                        <a:rPr lang="en-US" dirty="0"/>
                        <a:t>1</a:t>
                      </a:r>
                    </a:p>
                  </a:txBody>
                  <a:tcPr/>
                </a:tc>
                <a:extLst>
                  <a:ext uri="{0D108BD9-81ED-4DB2-BD59-A6C34878D82A}">
                    <a16:rowId xmlns:a16="http://schemas.microsoft.com/office/drawing/2014/main" val="79128565"/>
                  </a:ext>
                </a:extLst>
              </a:tr>
              <a:tr h="438083">
                <a:tc>
                  <a:txBody>
                    <a:bodyPr/>
                    <a:lstStyle/>
                    <a:p>
                      <a:r>
                        <a:rPr lang="el-GR" dirty="0"/>
                        <a:t>κάνεις</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4132645218"/>
                  </a:ext>
                </a:extLst>
              </a:tr>
              <a:tr h="438083">
                <a:tc>
                  <a:txBody>
                    <a:bodyPr/>
                    <a:lstStyle/>
                    <a:p>
                      <a:r>
                        <a:rPr lang="el-GR" dirty="0"/>
                        <a:t>χαμπάρια</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3743673949"/>
                  </a:ext>
                </a:extLst>
              </a:tr>
              <a:tr h="438083">
                <a:tc>
                  <a:txBody>
                    <a:bodyPr/>
                    <a:lstStyle/>
                    <a:p>
                      <a:r>
                        <a:rPr lang="el-GR" dirty="0"/>
                        <a:t>μωβ</a:t>
                      </a:r>
                      <a:endParaRPr lang="en-US" dirty="0"/>
                    </a:p>
                  </a:txBody>
                  <a:tcPr/>
                </a:tc>
                <a:tc>
                  <a:txBody>
                    <a:bodyPr/>
                    <a:lstStyle/>
                    <a:p>
                      <a:r>
                        <a:rPr lang="el-GR" dirty="0"/>
                        <a:t>0</a:t>
                      </a:r>
                      <a:endParaRPr lang="en-US" dirty="0"/>
                    </a:p>
                  </a:txBody>
                  <a:tcPr/>
                </a:tc>
                <a:extLst>
                  <a:ext uri="{0D108BD9-81ED-4DB2-BD59-A6C34878D82A}">
                    <a16:rowId xmlns:a16="http://schemas.microsoft.com/office/drawing/2014/main" val="2348612065"/>
                  </a:ext>
                </a:extLst>
              </a:tr>
            </a:tbl>
          </a:graphicData>
        </a:graphic>
      </p:graphicFrame>
    </p:spTree>
    <p:extLst>
      <p:ext uri="{BB962C8B-B14F-4D97-AF65-F5344CB8AC3E}">
        <p14:creationId xmlns:p14="http://schemas.microsoft.com/office/powerpoint/2010/main" val="3302418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1" name="Content Placeholder 18">
            <a:extLst>
              <a:ext uri="{FF2B5EF4-FFF2-40B4-BE49-F238E27FC236}">
                <a16:creationId xmlns:a16="http://schemas.microsoft.com/office/drawing/2014/main" id="{9808B0D1-2F9D-68E0-EC38-38E09A90CC79}"/>
              </a:ext>
            </a:extLst>
          </p:cNvPr>
          <p:cNvGraphicFramePr>
            <a:graphicFrameLocks noGrp="1"/>
          </p:cNvGraphicFramePr>
          <p:nvPr>
            <p:ph idx="1"/>
            <p:extLst>
              <p:ext uri="{D42A27DB-BD31-4B8C-83A1-F6EECF244321}">
                <p14:modId xmlns:p14="http://schemas.microsoft.com/office/powerpoint/2010/main" val="3915472598"/>
              </p:ext>
            </p:extLst>
          </p:nvPr>
        </p:nvGraphicFramePr>
        <p:xfrm>
          <a:off x="897770" y="1343390"/>
          <a:ext cx="4852790" cy="35169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gZXSvpsEXjYv3ggE">
            <a:hlinkClick r:id="" action="ppaction://media"/>
            <a:extLst>
              <a:ext uri="{FF2B5EF4-FFF2-40B4-BE49-F238E27FC236}">
                <a16:creationId xmlns:a16="http://schemas.microsoft.com/office/drawing/2014/main" id="{E1F8023F-21E1-659F-4A04-5767EB44F405}"/>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6072444" y="1573674"/>
            <a:ext cx="5666547" cy="3187432"/>
          </a:xfrm>
          <a:prstGeom prst="rect">
            <a:avLst/>
          </a:prstGeom>
        </p:spPr>
      </p:pic>
      <p:sp>
        <p:nvSpPr>
          <p:cNvPr id="5" name="TextBox 4">
            <a:extLst>
              <a:ext uri="{FF2B5EF4-FFF2-40B4-BE49-F238E27FC236}">
                <a16:creationId xmlns:a16="http://schemas.microsoft.com/office/drawing/2014/main" id="{5FEA0215-1CB2-3338-0621-826ED6B776C6}"/>
              </a:ext>
            </a:extLst>
          </p:cNvPr>
          <p:cNvSpPr txBox="1"/>
          <p:nvPr/>
        </p:nvSpPr>
        <p:spPr>
          <a:xfrm>
            <a:off x="897769" y="656746"/>
            <a:ext cx="10349351" cy="461665"/>
          </a:xfrm>
          <a:prstGeom prst="rect">
            <a:avLst/>
          </a:prstGeom>
          <a:noFill/>
        </p:spPr>
        <p:txBody>
          <a:bodyPr wrap="square" rtlCol="0">
            <a:spAutoFit/>
          </a:bodyPr>
          <a:lstStyle/>
          <a:p>
            <a:r>
              <a:rPr lang="en-US" sz="2400" b="0" i="0" dirty="0">
                <a:effectLst/>
                <a:latin typeface="Segoe UI" panose="020B0502040204020203" pitchFamily="34" charset="0"/>
                <a:cs typeface="Segoe UI" panose="020B0502040204020203" pitchFamily="34" charset="0"/>
              </a:rPr>
              <a:t>"A pair of hands skillfully slicing a ripe tomato on a wooden cutting board"</a:t>
            </a:r>
            <a:endParaRPr lang="en-US" sz="2400" dirty="0">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EDFBFEF9-2B57-49A7-A753-1DDB99195568}"/>
              </a:ext>
            </a:extLst>
          </p:cNvPr>
          <p:cNvSpPr txBox="1"/>
          <p:nvPr/>
        </p:nvSpPr>
        <p:spPr>
          <a:xfrm>
            <a:off x="10761875" y="4860295"/>
            <a:ext cx="1064712" cy="261610"/>
          </a:xfrm>
          <a:prstGeom prst="rect">
            <a:avLst/>
          </a:prstGeom>
          <a:noFill/>
        </p:spPr>
        <p:txBody>
          <a:bodyPr wrap="square" rtlCol="0">
            <a:spAutoFit/>
          </a:bodyPr>
          <a:lstStyle/>
          <a:p>
            <a:r>
              <a:rPr lang="en-US" sz="1100" b="0" i="0" dirty="0">
                <a:effectLst/>
                <a:latin typeface="Segoe UI" panose="020B0502040204020203" pitchFamily="34" charset="0"/>
                <a:cs typeface="Segoe UI" panose="020B0502040204020203" pitchFamily="34" charset="0"/>
              </a:rPr>
              <a:t>(google </a:t>
            </a:r>
            <a:r>
              <a:rPr lang="en-US" sz="1100" b="0" i="0" dirty="0" err="1">
                <a:effectLst/>
                <a:latin typeface="Segoe UI" panose="020B0502040204020203" pitchFamily="34" charset="0"/>
                <a:cs typeface="Segoe UI" panose="020B0502040204020203" pitchFamily="34" charset="0"/>
              </a:rPr>
              <a:t>veo</a:t>
            </a:r>
            <a:r>
              <a:rPr lang="en-US" sz="1100" b="0" i="0" dirty="0">
                <a:effectLst/>
                <a:latin typeface="Segoe UI" panose="020B0502040204020203" pitchFamily="34" charset="0"/>
                <a:cs typeface="Segoe UI" panose="020B0502040204020203" pitchFamily="34" charset="0"/>
              </a:rPr>
              <a:t>)</a:t>
            </a:r>
            <a:endParaRPr lang="en-US" sz="1100" dirty="0">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2EE5FEDA-5737-B4F2-DEB1-9DA46B5FAF98}"/>
              </a:ext>
            </a:extLst>
          </p:cNvPr>
          <p:cNvSpPr txBox="1"/>
          <p:nvPr/>
        </p:nvSpPr>
        <p:spPr>
          <a:xfrm>
            <a:off x="4463626" y="5450506"/>
            <a:ext cx="3745654" cy="523220"/>
          </a:xfrm>
          <a:prstGeom prst="rect">
            <a:avLst/>
          </a:prstGeom>
          <a:noFill/>
        </p:spPr>
        <p:txBody>
          <a:bodyPr wrap="square">
            <a:spAutoFit/>
          </a:bodyPr>
          <a:lstStyle/>
          <a:p>
            <a:pPr lvl="0"/>
            <a:r>
              <a:rPr lang="en-US" sz="2800" b="1" dirty="0">
                <a:latin typeface="Segoe UI" panose="020B0502040204020203" pitchFamily="34" charset="0"/>
                <a:cs typeface="Segoe UI" panose="020B0502040204020203" pitchFamily="34" charset="0"/>
              </a:rPr>
              <a:t>Apples to Oranges? </a:t>
            </a:r>
          </a:p>
        </p:txBody>
      </p:sp>
    </p:spTree>
    <p:extLst>
      <p:ext uri="{BB962C8B-B14F-4D97-AF65-F5344CB8AC3E}">
        <p14:creationId xmlns:p14="http://schemas.microsoft.com/office/powerpoint/2010/main" val="40828310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82775-22C1-2A0A-5EC6-8A4103097654}"/>
              </a:ext>
            </a:extLst>
          </p:cNvPr>
          <p:cNvSpPr>
            <a:spLocks noGrp="1"/>
          </p:cNvSpPr>
          <p:nvPr>
            <p:ph type="title"/>
          </p:nvPr>
        </p:nvSpPr>
        <p:spPr>
          <a:xfrm>
            <a:off x="212400" y="186967"/>
            <a:ext cx="11360800" cy="763600"/>
          </a:xfrm>
        </p:spPr>
        <p:txBody>
          <a:bodyPr>
            <a:normAutofit fontScale="90000"/>
          </a:bodyPr>
          <a:lstStyle/>
          <a:p>
            <a:r>
              <a:rPr lang="en-US" b="1" dirty="0">
                <a:latin typeface="Segoe UI" panose="020B0502040204020203" pitchFamily="34" charset="0"/>
                <a:cs typeface="Segoe UI" panose="020B0502040204020203" pitchFamily="34" charset="0"/>
              </a:rPr>
              <a:t>ChatGPT </a:t>
            </a:r>
          </a:p>
        </p:txBody>
      </p:sp>
      <p:sp>
        <p:nvSpPr>
          <p:cNvPr id="3" name="Text Placeholder 2">
            <a:extLst>
              <a:ext uri="{FF2B5EF4-FFF2-40B4-BE49-F238E27FC236}">
                <a16:creationId xmlns:a16="http://schemas.microsoft.com/office/drawing/2014/main" id="{B6E01AD4-D016-DBAE-3D3A-B9CADB7BE687}"/>
              </a:ext>
            </a:extLst>
          </p:cNvPr>
          <p:cNvSpPr>
            <a:spLocks noGrp="1"/>
          </p:cNvSpPr>
          <p:nvPr>
            <p:ph type="body" idx="1"/>
          </p:nvPr>
        </p:nvSpPr>
        <p:spPr>
          <a:xfrm>
            <a:off x="152400" y="1360354"/>
            <a:ext cx="4311650" cy="4441613"/>
          </a:xfrm>
        </p:spPr>
        <p:txBody>
          <a:bodyPr/>
          <a:lstStyle/>
          <a:p>
            <a:pPr marL="186262" indent="0">
              <a:buNone/>
            </a:pPr>
            <a:r>
              <a:rPr lang="en-US" dirty="0">
                <a:latin typeface="Segoe UI" panose="020B0502040204020203" pitchFamily="34" charset="0"/>
                <a:cs typeface="Segoe UI" panose="020B0502040204020203" pitchFamily="34" charset="0"/>
              </a:rPr>
              <a:t>Step 1: Download and preprocess the internet (c. 44 TB) </a:t>
            </a:r>
          </a:p>
          <a:p>
            <a:pPr marL="186262" indent="0">
              <a:buNone/>
            </a:pPr>
            <a:endParaRPr lang="en-US" dirty="0">
              <a:latin typeface="Segoe UI" panose="020B0502040204020203" pitchFamily="34" charset="0"/>
              <a:cs typeface="Segoe UI" panose="020B0502040204020203" pitchFamily="34" charset="0"/>
            </a:endParaRPr>
          </a:p>
          <a:p>
            <a:pPr marL="186262" indent="0">
              <a:buNone/>
            </a:pPr>
            <a:endParaRPr lang="en-US" dirty="0">
              <a:latin typeface="Segoe UI" panose="020B0502040204020203" pitchFamily="34" charset="0"/>
              <a:cs typeface="Segoe UI" panose="020B0502040204020203" pitchFamily="34" charset="0"/>
            </a:endParaRPr>
          </a:p>
          <a:p>
            <a:pPr marL="186262" indent="0">
              <a:buNone/>
            </a:pPr>
            <a:endParaRPr lang="en-US" dirty="0">
              <a:latin typeface="Segoe UI" panose="020B0502040204020203" pitchFamily="34" charset="0"/>
              <a:cs typeface="Segoe UI" panose="020B0502040204020203" pitchFamily="34" charset="0"/>
            </a:endParaRPr>
          </a:p>
          <a:p>
            <a:pPr marL="186262" indent="0">
              <a:buNone/>
            </a:pPr>
            <a:endParaRPr lang="en-US" dirty="0">
              <a:latin typeface="Segoe UI" panose="020B0502040204020203" pitchFamily="34" charset="0"/>
              <a:cs typeface="Segoe UI" panose="020B0502040204020203" pitchFamily="34" charset="0"/>
            </a:endParaRPr>
          </a:p>
          <a:p>
            <a:pPr marL="186262" indent="0">
              <a:buNone/>
            </a:pPr>
            <a:r>
              <a:rPr lang="en-US" dirty="0">
                <a:latin typeface="Segoe UI" panose="020B0502040204020203" pitchFamily="34" charset="0"/>
                <a:cs typeface="Segoe UI" panose="020B0502040204020203" pitchFamily="34" charset="0"/>
              </a:rPr>
              <a:t>Step 2: Tokenization</a:t>
            </a:r>
          </a:p>
        </p:txBody>
      </p:sp>
      <p:pic>
        <p:nvPicPr>
          <p:cNvPr id="2050" name="Picture 2">
            <a:extLst>
              <a:ext uri="{FF2B5EF4-FFF2-40B4-BE49-F238E27FC236}">
                <a16:creationId xmlns:a16="http://schemas.microsoft.com/office/drawing/2014/main" id="{17372B82-D797-E383-D4C8-A262DEB0F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250" y="795560"/>
            <a:ext cx="6542589" cy="2461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81BCC6-BF19-397B-BF6F-04C6379A148A}"/>
              </a:ext>
            </a:extLst>
          </p:cNvPr>
          <p:cNvPicPr>
            <a:picLocks noChangeAspect="1"/>
          </p:cNvPicPr>
          <p:nvPr/>
        </p:nvPicPr>
        <p:blipFill>
          <a:blip r:embed="rId4"/>
          <a:stretch>
            <a:fillRect/>
          </a:stretch>
        </p:blipFill>
        <p:spPr>
          <a:xfrm>
            <a:off x="5098241" y="3542232"/>
            <a:ext cx="5395803" cy="2922068"/>
          </a:xfrm>
          <a:prstGeom prst="rect">
            <a:avLst/>
          </a:prstGeom>
        </p:spPr>
      </p:pic>
    </p:spTree>
    <p:extLst>
      <p:ext uri="{BB962C8B-B14F-4D97-AF65-F5344CB8AC3E}">
        <p14:creationId xmlns:p14="http://schemas.microsoft.com/office/powerpoint/2010/main" val="4193926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B0F0F-1306-8D89-8CBF-42290B0BAD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73C7A-3786-CDA9-8270-F6C3912FE9E0}"/>
              </a:ext>
            </a:extLst>
          </p:cNvPr>
          <p:cNvSpPr>
            <a:spLocks noGrp="1"/>
          </p:cNvSpPr>
          <p:nvPr>
            <p:ph type="title"/>
          </p:nvPr>
        </p:nvSpPr>
        <p:spPr/>
        <p:txBody>
          <a:bodyPr>
            <a:normAutofit fontScale="90000"/>
          </a:bodyPr>
          <a:lstStyle/>
          <a:p>
            <a:r>
              <a:rPr lang="en-US" dirty="0">
                <a:latin typeface="Segoe UI" panose="020B0502040204020203" pitchFamily="34" charset="0"/>
                <a:cs typeface="Segoe UI" panose="020B0502040204020203" pitchFamily="34" charset="0"/>
              </a:rPr>
              <a:t>Step 3: Train the base model </a:t>
            </a:r>
            <a:r>
              <a:rPr lang="en-US" sz="3100" dirty="0">
                <a:latin typeface="Segoe UI" panose="020B0502040204020203" pitchFamily="34" charset="0"/>
                <a:cs typeface="Segoe UI" panose="020B0502040204020203" pitchFamily="34" charset="0"/>
              </a:rPr>
              <a:t>(internet document simulator)</a:t>
            </a:r>
          </a:p>
        </p:txBody>
      </p:sp>
      <p:sp>
        <p:nvSpPr>
          <p:cNvPr id="9" name="Rectangle 2">
            <a:extLst>
              <a:ext uri="{FF2B5EF4-FFF2-40B4-BE49-F238E27FC236}">
                <a16:creationId xmlns:a16="http://schemas.microsoft.com/office/drawing/2014/main" id="{D4DCEE11-D6C1-F789-5A7B-E42B11B65A0E}"/>
              </a:ext>
            </a:extLst>
          </p:cNvPr>
          <p:cNvSpPr>
            <a:spLocks noChangeArrowheads="1"/>
          </p:cNvSpPr>
          <p:nvPr/>
        </p:nvSpPr>
        <p:spPr bwMode="auto">
          <a:xfrm>
            <a:off x="280500" y="3274217"/>
            <a:ext cx="306876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Segoe UI" panose="020B0502040204020203" pitchFamily="34" charset="0"/>
                <a:cs typeface="Segoe UI" panose="020B0502040204020203" pitchFamily="34" charset="0"/>
              </a:rPr>
              <a:t>Input: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Segoe UI" panose="020B0502040204020203" pitchFamily="34" charset="0"/>
                <a:cs typeface="Segoe UI" panose="020B0502040204020203" pitchFamily="34" charset="0"/>
              </a:rPr>
              <a:t>5159, 2978, 374, 304, 6385, 587</a:t>
            </a:r>
            <a:endParaRPr kumimoji="0" lang="en-US" altLang="en-US" sz="16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p:txBody>
      </p:sp>
      <p:sp>
        <p:nvSpPr>
          <p:cNvPr id="10" name="Rectangle 2">
            <a:extLst>
              <a:ext uri="{FF2B5EF4-FFF2-40B4-BE49-F238E27FC236}">
                <a16:creationId xmlns:a16="http://schemas.microsoft.com/office/drawing/2014/main" id="{A1C591E7-6C6F-607E-8714-556F15283457}"/>
              </a:ext>
            </a:extLst>
          </p:cNvPr>
          <p:cNvSpPr>
            <a:spLocks noChangeArrowheads="1"/>
          </p:cNvSpPr>
          <p:nvPr/>
        </p:nvSpPr>
        <p:spPr bwMode="auto">
          <a:xfrm>
            <a:off x="2404539" y="4947035"/>
            <a:ext cx="28038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Segoe UI" panose="020B0502040204020203" pitchFamily="34" charset="0"/>
                <a:cs typeface="Segoe UI" panose="020B0502040204020203" pitchFamily="34" charset="0"/>
              </a:rPr>
              <a:t>Network weights: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Segoe UI" panose="020B0502040204020203" pitchFamily="34" charset="0"/>
                <a:cs typeface="Segoe UI" panose="020B0502040204020203" pitchFamily="34" charset="0"/>
              </a:rPr>
              <a:t>0.5, 0.1, 0.3, 0.2, ….., 0.6, 0.1</a:t>
            </a:r>
            <a:r>
              <a:rPr kumimoji="0" lang="en-US" altLang="en-US" sz="24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t>
            </a:r>
          </a:p>
        </p:txBody>
      </p:sp>
      <p:sp>
        <p:nvSpPr>
          <p:cNvPr id="11" name="Rectangle 2">
            <a:extLst>
              <a:ext uri="{FF2B5EF4-FFF2-40B4-BE49-F238E27FC236}">
                <a16:creationId xmlns:a16="http://schemas.microsoft.com/office/drawing/2014/main" id="{20399C03-E766-67A9-81ED-302894D59EF3}"/>
              </a:ext>
            </a:extLst>
          </p:cNvPr>
          <p:cNvSpPr>
            <a:spLocks noChangeArrowheads="1"/>
          </p:cNvSpPr>
          <p:nvPr/>
        </p:nvSpPr>
        <p:spPr bwMode="auto">
          <a:xfrm>
            <a:off x="3349264" y="2044900"/>
            <a:ext cx="41754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Segoe UI" panose="020B0502040204020203" pitchFamily="34" charset="0"/>
                <a:cs typeface="Segoe UI" panose="020B0502040204020203" pitchFamily="34" charset="0"/>
              </a:rPr>
              <a:t>Giant mathematical expression</a:t>
            </a:r>
            <a:endParaRPr kumimoji="0" lang="en-US" altLang="en-US" sz="24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p:txBody>
      </p:sp>
      <p:pic>
        <p:nvPicPr>
          <p:cNvPr id="3080" name="Picture 8" descr="Neural Net. Neuron Network. Deep Learning. Cognitive Technology Concept.  Vector Illustration Royalty Free SVG, Cliparts, Vectors, and Stock  Illustration. Image 62610991.">
            <a:extLst>
              <a:ext uri="{FF2B5EF4-FFF2-40B4-BE49-F238E27FC236}">
                <a16:creationId xmlns:a16="http://schemas.microsoft.com/office/drawing/2014/main" id="{F23416F8-643E-3A78-461C-87C09C268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581" y="2414232"/>
            <a:ext cx="3798032" cy="25328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5">
            <a:extLst>
              <a:ext uri="{FF2B5EF4-FFF2-40B4-BE49-F238E27FC236}">
                <a16:creationId xmlns:a16="http://schemas.microsoft.com/office/drawing/2014/main" id="{AA68512C-73C1-5754-8D73-B7DD97E235BE}"/>
              </a:ext>
            </a:extLst>
          </p:cNvPr>
          <p:cNvGraphicFramePr>
            <a:graphicFrameLocks noGrp="1"/>
          </p:cNvGraphicFramePr>
          <p:nvPr>
            <p:extLst>
              <p:ext uri="{D42A27DB-BD31-4B8C-83A1-F6EECF244321}">
                <p14:modId xmlns:p14="http://schemas.microsoft.com/office/powerpoint/2010/main" val="3337205965"/>
              </p:ext>
            </p:extLst>
          </p:nvPr>
        </p:nvGraphicFramePr>
        <p:xfrm>
          <a:off x="7147296" y="1906709"/>
          <a:ext cx="2520000" cy="3319134"/>
        </p:xfrm>
        <a:graphic>
          <a:graphicData uri="http://schemas.openxmlformats.org/drawingml/2006/table">
            <a:tbl>
              <a:tblPr firstRow="1" bandRow="1">
                <a:tableStyleId>{2D5ABB26-0587-4C30-8999-92F81FD0307C}</a:tableStyleId>
              </a:tblPr>
              <a:tblGrid>
                <a:gridCol w="1260000">
                  <a:extLst>
                    <a:ext uri="{9D8B030D-6E8A-4147-A177-3AD203B41FA5}">
                      <a16:colId xmlns:a16="http://schemas.microsoft.com/office/drawing/2014/main" val="1811721011"/>
                    </a:ext>
                  </a:extLst>
                </a:gridCol>
                <a:gridCol w="1260000">
                  <a:extLst>
                    <a:ext uri="{9D8B030D-6E8A-4147-A177-3AD203B41FA5}">
                      <a16:colId xmlns:a16="http://schemas.microsoft.com/office/drawing/2014/main" val="2239655444"/>
                    </a:ext>
                  </a:extLst>
                </a:gridCol>
              </a:tblGrid>
              <a:tr h="446509">
                <a:tc>
                  <a:txBody>
                    <a:bodyPr/>
                    <a:lstStyle/>
                    <a:p>
                      <a:pPr algn="ctr"/>
                      <a:r>
                        <a:rPr lang="en-US" dirty="0"/>
                        <a:t>Token</a:t>
                      </a:r>
                    </a:p>
                  </a:txBody>
                  <a:tcPr anchor="ctr"/>
                </a:tc>
                <a:tc>
                  <a:txBody>
                    <a:bodyPr/>
                    <a:lstStyle/>
                    <a:p>
                      <a:pPr algn="ctr"/>
                      <a:r>
                        <a:rPr lang="en-US" dirty="0"/>
                        <a:t>Probability</a:t>
                      </a:r>
                    </a:p>
                  </a:txBody>
                  <a:tcPr anchor="ctr"/>
                </a:tc>
                <a:extLst>
                  <a:ext uri="{0D108BD9-81ED-4DB2-BD59-A6C34878D82A}">
                    <a16:rowId xmlns:a16="http://schemas.microsoft.com/office/drawing/2014/main" val="159166066"/>
                  </a:ext>
                </a:extLst>
              </a:tr>
              <a:tr h="446509">
                <a:tc>
                  <a:txBody>
                    <a:bodyPr/>
                    <a:lstStyle/>
                    <a:p>
                      <a:pPr algn="ctr"/>
                      <a:r>
                        <a:rPr lang="en-US" dirty="0"/>
                        <a:t>…</a:t>
                      </a:r>
                    </a:p>
                  </a:txBody>
                  <a:tcPr anchor="ctr"/>
                </a:tc>
                <a:tc>
                  <a:txBody>
                    <a:bodyPr/>
                    <a:lstStyle/>
                    <a:p>
                      <a:pPr algn="ctr"/>
                      <a:r>
                        <a:rPr lang="en-US" altLang="en-US" dirty="0">
                          <a:solidFill>
                            <a:srgbClr val="000000"/>
                          </a:solidFill>
                        </a:rPr>
                        <a:t>…</a:t>
                      </a:r>
                      <a:endParaRPr lang="en-US" dirty="0"/>
                    </a:p>
                  </a:txBody>
                  <a:tcPr anchor="ctr"/>
                </a:tc>
                <a:extLst>
                  <a:ext uri="{0D108BD9-81ED-4DB2-BD59-A6C34878D82A}">
                    <a16:rowId xmlns:a16="http://schemas.microsoft.com/office/drawing/2014/main" val="1226449500"/>
                  </a:ext>
                </a:extLst>
              </a:tr>
              <a:tr h="446509">
                <a:tc>
                  <a:txBody>
                    <a:bodyPr/>
                    <a:lstStyle/>
                    <a:p>
                      <a:pPr algn="ctr"/>
                      <a:r>
                        <a:rPr kumimoji="0" lang="en-US" altLang="en-US" sz="1800" b="0" u="none" strike="noStrike" cap="none" normalizeH="0" baseline="0" dirty="0">
                          <a:ln>
                            <a:noFill/>
                          </a:ln>
                          <a:solidFill>
                            <a:srgbClr val="000000"/>
                          </a:solidFill>
                          <a:effectLst/>
                        </a:rPr>
                        <a:t>792</a:t>
                      </a:r>
                      <a:r>
                        <a:rPr lang="en-US" altLang="en-US" dirty="0">
                          <a:solidFill>
                            <a:srgbClr val="000000"/>
                          </a:solidFill>
                        </a:rPr>
                        <a:t>49</a:t>
                      </a:r>
                      <a:endParaRPr lang="en-US" dirty="0"/>
                    </a:p>
                  </a:txBody>
                  <a:tcPr anchor="ctr"/>
                </a:tc>
                <a:tc>
                  <a:txBody>
                    <a:bodyPr/>
                    <a:lstStyle/>
                    <a:p>
                      <a:pPr algn="ctr"/>
                      <a:r>
                        <a:rPr lang="en-US" altLang="en-US" dirty="0">
                          <a:solidFill>
                            <a:srgbClr val="000000"/>
                          </a:solidFill>
                        </a:rPr>
                        <a:t>0.0001</a:t>
                      </a:r>
                      <a:endParaRPr lang="en-US" dirty="0"/>
                    </a:p>
                  </a:txBody>
                  <a:tcPr anchor="ctr"/>
                </a:tc>
                <a:extLst>
                  <a:ext uri="{0D108BD9-81ED-4DB2-BD59-A6C34878D82A}">
                    <a16:rowId xmlns:a16="http://schemas.microsoft.com/office/drawing/2014/main" val="999806507"/>
                  </a:ext>
                </a:extLst>
              </a:tr>
              <a:tr h="446509">
                <a:tc>
                  <a:txBody>
                    <a:bodyPr/>
                    <a:lstStyle/>
                    <a:p>
                      <a:pPr algn="ctr"/>
                      <a:r>
                        <a:rPr kumimoji="0" lang="en-US" altLang="en-US" sz="1800" b="0" u="none" strike="noStrike" cap="none" normalizeH="0" baseline="0" dirty="0">
                          <a:ln>
                            <a:noFill/>
                          </a:ln>
                          <a:solidFill>
                            <a:srgbClr val="000000"/>
                          </a:solidFill>
                          <a:effectLst/>
                        </a:rPr>
                        <a:t>79250</a:t>
                      </a:r>
                      <a:endParaRPr lang="en-US" dirty="0"/>
                    </a:p>
                  </a:txBody>
                  <a:tcPr anchor="ctr"/>
                </a:tc>
                <a:tc>
                  <a:txBody>
                    <a:bodyPr/>
                    <a:lstStyle/>
                    <a:p>
                      <a:pPr algn="ctr"/>
                      <a:r>
                        <a:rPr lang="en-US" altLang="en-US" dirty="0">
                          <a:solidFill>
                            <a:srgbClr val="000000"/>
                          </a:solidFill>
                        </a:rPr>
                        <a:t>0.0001</a:t>
                      </a:r>
                      <a:endParaRPr lang="en-US" dirty="0"/>
                    </a:p>
                  </a:txBody>
                  <a:tcPr anchor="ctr"/>
                </a:tc>
                <a:extLst>
                  <a:ext uri="{0D108BD9-81ED-4DB2-BD59-A6C34878D82A}">
                    <a16:rowId xmlns:a16="http://schemas.microsoft.com/office/drawing/2014/main" val="2627647046"/>
                  </a:ext>
                </a:extLst>
              </a:tr>
              <a:tr h="446509">
                <a:tc>
                  <a:txBody>
                    <a:bodyPr/>
                    <a:lstStyle/>
                    <a:p>
                      <a:pPr algn="ctr"/>
                      <a:r>
                        <a:rPr kumimoji="0" lang="en-US" altLang="en-US" sz="1800" b="1" u="none" strike="noStrike" cap="none" normalizeH="0" baseline="0" dirty="0">
                          <a:ln>
                            <a:noFill/>
                          </a:ln>
                          <a:solidFill>
                            <a:srgbClr val="000000"/>
                          </a:solidFill>
                          <a:effectLst/>
                        </a:rPr>
                        <a:t>79251</a:t>
                      </a:r>
                      <a:endParaRPr lang="en-US" b="1" dirty="0"/>
                    </a:p>
                  </a:txBody>
                  <a:tcPr anchor="ctr"/>
                </a:tc>
                <a:tc>
                  <a:txBody>
                    <a:bodyPr/>
                    <a:lstStyle/>
                    <a:p>
                      <a:pPr algn="ctr"/>
                      <a:r>
                        <a:rPr lang="en-US" altLang="en-US" b="1" dirty="0">
                          <a:solidFill>
                            <a:srgbClr val="000000"/>
                          </a:solidFill>
                        </a:rPr>
                        <a:t>0.003</a:t>
                      </a:r>
                      <a:endParaRPr lang="en-US" b="1" dirty="0"/>
                    </a:p>
                  </a:txBody>
                  <a:tcPr anchor="ctr"/>
                </a:tc>
                <a:extLst>
                  <a:ext uri="{0D108BD9-81ED-4DB2-BD59-A6C34878D82A}">
                    <a16:rowId xmlns:a16="http://schemas.microsoft.com/office/drawing/2014/main" val="3887507709"/>
                  </a:ext>
                </a:extLst>
              </a:tr>
              <a:tr h="632943">
                <a:tc>
                  <a:txBody>
                    <a:bodyPr/>
                    <a:lstStyle/>
                    <a:p>
                      <a:pPr algn="ctr"/>
                      <a:r>
                        <a:rPr kumimoji="0" lang="en-US" altLang="en-US" sz="1800" b="0" u="none" strike="noStrike" cap="none" normalizeH="0" baseline="0" dirty="0">
                          <a:ln>
                            <a:noFill/>
                          </a:ln>
                          <a:solidFill>
                            <a:srgbClr val="000000"/>
                          </a:solidFill>
                          <a:effectLst/>
                        </a:rPr>
                        <a:t>79252</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rPr>
                        <a:t>0.0001</a:t>
                      </a:r>
                      <a:endParaRPr lang="en-US" dirty="0"/>
                    </a:p>
                    <a:p>
                      <a:pPr algn="ctr"/>
                      <a:endParaRPr lang="en-US" dirty="0"/>
                    </a:p>
                  </a:txBody>
                  <a:tcPr anchor="ctr"/>
                </a:tc>
                <a:extLst>
                  <a:ext uri="{0D108BD9-81ED-4DB2-BD59-A6C34878D82A}">
                    <a16:rowId xmlns:a16="http://schemas.microsoft.com/office/drawing/2014/main" val="1205133309"/>
                  </a:ext>
                </a:extLst>
              </a:tr>
              <a:tr h="446509">
                <a:tc>
                  <a:txBody>
                    <a:bodyPr/>
                    <a:lstStyle/>
                    <a:p>
                      <a:pPr algn="ctr"/>
                      <a:r>
                        <a:rPr lang="en-US" dirty="0"/>
                        <a:t>…</a:t>
                      </a:r>
                    </a:p>
                  </a:txBody>
                  <a:tcPr anchor="ctr"/>
                </a:tc>
                <a:tc>
                  <a:txBody>
                    <a:bodyPr/>
                    <a:lstStyle/>
                    <a:p>
                      <a:pPr algn="ctr"/>
                      <a:r>
                        <a:rPr lang="en-US" dirty="0"/>
                        <a:t>…</a:t>
                      </a:r>
                    </a:p>
                  </a:txBody>
                  <a:tcPr anchor="ctr"/>
                </a:tc>
                <a:extLst>
                  <a:ext uri="{0D108BD9-81ED-4DB2-BD59-A6C34878D82A}">
                    <a16:rowId xmlns:a16="http://schemas.microsoft.com/office/drawing/2014/main" val="3505844289"/>
                  </a:ext>
                </a:extLst>
              </a:tr>
            </a:tbl>
          </a:graphicData>
        </a:graphic>
      </p:graphicFrame>
      <p:pic>
        <p:nvPicPr>
          <p:cNvPr id="17" name="Picture 16">
            <a:extLst>
              <a:ext uri="{FF2B5EF4-FFF2-40B4-BE49-F238E27FC236}">
                <a16:creationId xmlns:a16="http://schemas.microsoft.com/office/drawing/2014/main" id="{CA0C0E76-F9C6-78B7-AD53-083CABF36705}"/>
              </a:ext>
            </a:extLst>
          </p:cNvPr>
          <p:cNvPicPr>
            <a:picLocks noChangeAspect="1"/>
          </p:cNvPicPr>
          <p:nvPr/>
        </p:nvPicPr>
        <p:blipFill>
          <a:blip r:embed="rId4"/>
          <a:srcRect l="3362" t="55602" r="46780" b="34735"/>
          <a:stretch/>
        </p:blipFill>
        <p:spPr>
          <a:xfrm>
            <a:off x="280500" y="4092798"/>
            <a:ext cx="2569180" cy="269652"/>
          </a:xfrm>
          <a:prstGeom prst="rect">
            <a:avLst/>
          </a:prstGeom>
        </p:spPr>
      </p:pic>
      <p:pic>
        <p:nvPicPr>
          <p:cNvPr id="18" name="Picture 17">
            <a:extLst>
              <a:ext uri="{FF2B5EF4-FFF2-40B4-BE49-F238E27FC236}">
                <a16:creationId xmlns:a16="http://schemas.microsoft.com/office/drawing/2014/main" id="{A79DA9E6-48A6-4547-933A-66009CB99AF5}"/>
              </a:ext>
            </a:extLst>
          </p:cNvPr>
          <p:cNvPicPr>
            <a:picLocks noChangeAspect="1"/>
          </p:cNvPicPr>
          <p:nvPr/>
        </p:nvPicPr>
        <p:blipFill>
          <a:blip r:embed="rId4"/>
          <a:srcRect l="3362" t="55601" r="36678" b="34012"/>
          <a:stretch/>
        </p:blipFill>
        <p:spPr>
          <a:xfrm>
            <a:off x="9667296" y="3517063"/>
            <a:ext cx="2185987" cy="205065"/>
          </a:xfrm>
          <a:prstGeom prst="rect">
            <a:avLst/>
          </a:prstGeom>
        </p:spPr>
      </p:pic>
    </p:spTree>
    <p:extLst>
      <p:ext uri="{BB962C8B-B14F-4D97-AF65-F5344CB8AC3E}">
        <p14:creationId xmlns:p14="http://schemas.microsoft.com/office/powerpoint/2010/main" val="4004090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7D9A7-8C9D-BF8B-2165-FAE67327CEB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1312B37-6B3C-2B5B-453A-C813AE5917F8}"/>
              </a:ext>
            </a:extLst>
          </p:cNvPr>
          <p:cNvPicPr>
            <a:picLocks noChangeAspect="1"/>
          </p:cNvPicPr>
          <p:nvPr/>
        </p:nvPicPr>
        <p:blipFill>
          <a:blip r:embed="rId3"/>
          <a:stretch>
            <a:fillRect/>
          </a:stretch>
        </p:blipFill>
        <p:spPr>
          <a:xfrm>
            <a:off x="2133601" y="2584566"/>
            <a:ext cx="7145866" cy="1496922"/>
          </a:xfrm>
          <a:prstGeom prst="rect">
            <a:avLst/>
          </a:prstGeom>
        </p:spPr>
      </p:pic>
      <p:sp>
        <p:nvSpPr>
          <p:cNvPr id="2" name="Title 1">
            <a:extLst>
              <a:ext uri="{FF2B5EF4-FFF2-40B4-BE49-F238E27FC236}">
                <a16:creationId xmlns:a16="http://schemas.microsoft.com/office/drawing/2014/main" id="{5D68DFA5-FA76-9D05-960C-08C290DA05AF}"/>
              </a:ext>
            </a:extLst>
          </p:cNvPr>
          <p:cNvSpPr>
            <a:spLocks noGrp="1"/>
          </p:cNvSpPr>
          <p:nvPr>
            <p:ph type="title"/>
          </p:nvPr>
        </p:nvSpPr>
        <p:spPr>
          <a:xfrm>
            <a:off x="312411" y="123852"/>
            <a:ext cx="11360800" cy="763600"/>
          </a:xfrm>
        </p:spPr>
        <p:txBody>
          <a:bodyPr>
            <a:normAutofit fontScale="90000"/>
          </a:bodyPr>
          <a:lstStyle/>
          <a:p>
            <a:r>
              <a:rPr lang="en-US" dirty="0">
                <a:latin typeface="Segoe UI" panose="020B0502040204020203" pitchFamily="34" charset="0"/>
                <a:cs typeface="Segoe UI" panose="020B0502040204020203" pitchFamily="34" charset="0"/>
              </a:rPr>
              <a:t>Post Training: </a:t>
            </a:r>
            <a:r>
              <a:rPr lang="en-US" dirty="0" err="1">
                <a:latin typeface="Segoe UI" panose="020B0502040204020203" pitchFamily="34" charset="0"/>
                <a:cs typeface="Segoe UI" panose="020B0502040204020203" pitchFamily="34" charset="0"/>
              </a:rPr>
              <a:t>ChatBot</a:t>
            </a:r>
            <a:endParaRPr lang="en-US" dirty="0">
              <a:latin typeface="Segoe UI" panose="020B0502040204020203" pitchFamily="34" charset="0"/>
              <a:cs typeface="Segoe UI" panose="020B0502040204020203" pitchFamily="34" charset="0"/>
            </a:endParaRPr>
          </a:p>
        </p:txBody>
      </p:sp>
      <p:sp>
        <p:nvSpPr>
          <p:cNvPr id="3" name="Text Placeholder 2">
            <a:extLst>
              <a:ext uri="{FF2B5EF4-FFF2-40B4-BE49-F238E27FC236}">
                <a16:creationId xmlns:a16="http://schemas.microsoft.com/office/drawing/2014/main" id="{737C4810-1DA1-FA62-1224-715F32988423}"/>
              </a:ext>
            </a:extLst>
          </p:cNvPr>
          <p:cNvSpPr>
            <a:spLocks noGrp="1"/>
          </p:cNvSpPr>
          <p:nvPr>
            <p:ph type="body" idx="1"/>
          </p:nvPr>
        </p:nvSpPr>
        <p:spPr>
          <a:xfrm>
            <a:off x="673912" y="1179578"/>
            <a:ext cx="11518088" cy="1422515"/>
          </a:xfrm>
        </p:spPr>
        <p:txBody>
          <a:bodyPr>
            <a:normAutofit fontScale="92500"/>
          </a:bodyPr>
          <a:lstStyle/>
          <a:p>
            <a:r>
              <a:rPr lang="el-GR" dirty="0">
                <a:latin typeface="Segoe UI" panose="020B0502040204020203" pitchFamily="34" charset="0"/>
                <a:cs typeface="Segoe UI" panose="020B0502040204020203" pitchFamily="34" charset="0"/>
              </a:rPr>
              <a:t>Πρέπει να κάνει διάλογο</a:t>
            </a:r>
          </a:p>
          <a:p>
            <a:r>
              <a:rPr lang="en-US" dirty="0">
                <a:latin typeface="Segoe UI" panose="020B0502040204020203" pitchFamily="34" charset="0"/>
                <a:cs typeface="Segoe UI" panose="020B0502040204020203" pitchFamily="34" charset="0"/>
              </a:rPr>
              <a:t>Neural Network</a:t>
            </a:r>
            <a:r>
              <a:rPr lang="el-GR" dirty="0">
                <a:latin typeface="Segoe UI" panose="020B0502040204020203" pitchFamily="34" charset="0"/>
                <a:cs typeface="Segoe UI" panose="020B0502040204020203" pitchFamily="34" charset="0"/>
              </a:rPr>
              <a:t>: Δυνατότητα επιπρόσθετης εκπαίδευσης μικρότερης διάρκειας με δεδομένα διαλόγων (μικρότερο </a:t>
            </a:r>
            <a:r>
              <a:rPr lang="en-US" dirty="0">
                <a:latin typeface="Segoe UI" panose="020B0502040204020203" pitchFamily="34" charset="0"/>
                <a:cs typeface="Segoe UI" panose="020B0502040204020203" pitchFamily="34" charset="0"/>
              </a:rPr>
              <a:t>dataset</a:t>
            </a:r>
            <a:r>
              <a:rPr lang="el-GR" dirty="0">
                <a:latin typeface="Segoe UI" panose="020B0502040204020203" pitchFamily="34" charset="0"/>
                <a:cs typeface="Segoe UI" panose="020B0502040204020203" pitchFamily="34" charset="0"/>
              </a:rPr>
              <a:t> από το αρχικό</a:t>
            </a:r>
            <a:r>
              <a:rPr lang="en-US" dirty="0">
                <a:latin typeface="Segoe UI" panose="020B0502040204020203" pitchFamily="34" charset="0"/>
                <a:cs typeface="Segoe UI" panose="020B0502040204020203" pitchFamily="34" charset="0"/>
              </a:rPr>
              <a:t>)</a:t>
            </a:r>
          </a:p>
        </p:txBody>
      </p:sp>
      <p:pic>
        <p:nvPicPr>
          <p:cNvPr id="5" name="Picture 4">
            <a:extLst>
              <a:ext uri="{FF2B5EF4-FFF2-40B4-BE49-F238E27FC236}">
                <a16:creationId xmlns:a16="http://schemas.microsoft.com/office/drawing/2014/main" id="{3B67217F-2006-176B-799A-214F24FCC313}"/>
              </a:ext>
            </a:extLst>
          </p:cNvPr>
          <p:cNvPicPr>
            <a:picLocks noChangeAspect="1"/>
          </p:cNvPicPr>
          <p:nvPr/>
        </p:nvPicPr>
        <p:blipFill>
          <a:blip r:embed="rId4"/>
          <a:stretch>
            <a:fillRect/>
          </a:stretch>
        </p:blipFill>
        <p:spPr>
          <a:xfrm>
            <a:off x="1155063" y="3949946"/>
            <a:ext cx="9675497" cy="2225467"/>
          </a:xfrm>
          <a:prstGeom prst="rect">
            <a:avLst/>
          </a:prstGeom>
        </p:spPr>
      </p:pic>
      <p:sp>
        <p:nvSpPr>
          <p:cNvPr id="8" name="TextBox 7">
            <a:extLst>
              <a:ext uri="{FF2B5EF4-FFF2-40B4-BE49-F238E27FC236}">
                <a16:creationId xmlns:a16="http://schemas.microsoft.com/office/drawing/2014/main" id="{CE933E63-4E76-3EAD-383C-3AFA11FFDFFE}"/>
              </a:ext>
            </a:extLst>
          </p:cNvPr>
          <p:cNvSpPr txBox="1"/>
          <p:nvPr/>
        </p:nvSpPr>
        <p:spPr>
          <a:xfrm>
            <a:off x="9279467" y="6175413"/>
            <a:ext cx="2424853" cy="369332"/>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(OpenAI, March 2022)</a:t>
            </a:r>
          </a:p>
        </p:txBody>
      </p:sp>
    </p:spTree>
    <p:extLst>
      <p:ext uri="{BB962C8B-B14F-4D97-AF65-F5344CB8AC3E}">
        <p14:creationId xmlns:p14="http://schemas.microsoft.com/office/powerpoint/2010/main" val="3482942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CA8D-CCE9-86A1-7847-33341BAA7515}"/>
              </a:ext>
            </a:extLst>
          </p:cNvPr>
          <p:cNvSpPr>
            <a:spLocks noGrp="1"/>
          </p:cNvSpPr>
          <p:nvPr>
            <p:ph type="title"/>
          </p:nvPr>
        </p:nvSpPr>
        <p:spPr>
          <a:xfrm>
            <a:off x="250500" y="143073"/>
            <a:ext cx="11360800" cy="763600"/>
          </a:xfrm>
        </p:spPr>
        <p:txBody>
          <a:bodyPr>
            <a:normAutofit fontScale="90000"/>
          </a:bodyPr>
          <a:lstStyle/>
          <a:p>
            <a:r>
              <a:rPr lang="en-US" dirty="0">
                <a:latin typeface="Segoe UI" panose="020B0502040204020203" pitchFamily="34" charset="0"/>
                <a:cs typeface="Segoe UI" panose="020B0502040204020203" pitchFamily="34" charset="0"/>
              </a:rPr>
              <a:t>Post Training: Add Tools</a:t>
            </a:r>
          </a:p>
        </p:txBody>
      </p:sp>
      <p:sp>
        <p:nvSpPr>
          <p:cNvPr id="3" name="Text Placeholder 2">
            <a:extLst>
              <a:ext uri="{FF2B5EF4-FFF2-40B4-BE49-F238E27FC236}">
                <a16:creationId xmlns:a16="http://schemas.microsoft.com/office/drawing/2014/main" id="{CD3B4076-947C-0595-4DE9-4E7E7851530D}"/>
              </a:ext>
            </a:extLst>
          </p:cNvPr>
          <p:cNvSpPr>
            <a:spLocks noGrp="1"/>
          </p:cNvSpPr>
          <p:nvPr>
            <p:ph type="body" idx="1"/>
          </p:nvPr>
        </p:nvSpPr>
        <p:spPr>
          <a:xfrm>
            <a:off x="834700" y="1321692"/>
            <a:ext cx="4194500" cy="763600"/>
          </a:xfrm>
        </p:spPr>
        <p:txBody>
          <a:bodyPr>
            <a:normAutofit lnSpcReduction="10000"/>
          </a:bodyPr>
          <a:lstStyle/>
          <a:p>
            <a:pPr marL="186262" indent="0">
              <a:buNone/>
            </a:pPr>
            <a:r>
              <a:rPr lang="el-GR" sz="2000" b="1" dirty="0">
                <a:latin typeface="Segoe UI" panose="020B0502040204020203" pitchFamily="34" charset="0"/>
                <a:cs typeface="Segoe UI" panose="020B0502040204020203" pitchFamily="34" charset="0"/>
              </a:rPr>
              <a:t>Ποια είναι η κυρία Κιουρί;</a:t>
            </a:r>
            <a:endParaRPr lang="en-US" sz="2000" b="1" dirty="0">
              <a:latin typeface="Segoe UI" panose="020B0502040204020203" pitchFamily="34" charset="0"/>
              <a:cs typeface="Segoe UI" panose="020B0502040204020203" pitchFamily="34" charset="0"/>
            </a:endParaRPr>
          </a:p>
          <a:p>
            <a:pPr marL="186262" indent="0">
              <a:buNone/>
            </a:pPr>
            <a:r>
              <a:rPr lang="en-US" sz="2000" i="1" dirty="0">
                <a:latin typeface="Segoe UI" panose="020B0502040204020203" pitchFamily="34" charset="0"/>
                <a:cs typeface="Segoe UI" panose="020B0502040204020203" pitchFamily="34" charset="0"/>
              </a:rPr>
              <a:t>	</a:t>
            </a:r>
            <a:r>
              <a:rPr lang="el-GR" sz="2000" i="1" dirty="0">
                <a:latin typeface="Segoe UI" panose="020B0502040204020203" pitchFamily="34" charset="0"/>
                <a:cs typeface="Segoe UI" panose="020B0502040204020203" pitchFamily="34" charset="0"/>
              </a:rPr>
              <a:t>.</a:t>
            </a:r>
            <a:endParaRPr lang="en-US" sz="2000" i="1" dirty="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5FAAD1ED-FD4E-978B-C102-840A6B086E1C}"/>
              </a:ext>
            </a:extLst>
          </p:cNvPr>
          <p:cNvSpPr txBox="1"/>
          <p:nvPr/>
        </p:nvSpPr>
        <p:spPr>
          <a:xfrm>
            <a:off x="6368502" y="549330"/>
            <a:ext cx="5819450" cy="2308324"/>
          </a:xfrm>
          <a:prstGeom prst="rect">
            <a:avLst/>
          </a:prstGeom>
          <a:noFill/>
        </p:spPr>
        <p:txBody>
          <a:bodyPr wrap="square" rtlCol="0">
            <a:spAutoFit/>
          </a:bodyPr>
          <a:lstStyle/>
          <a:p>
            <a:pPr>
              <a:buNone/>
            </a:pPr>
            <a:r>
              <a:rPr lang="el-GR" sz="1800" i="1" dirty="0">
                <a:latin typeface="Segoe UI" panose="020B0502040204020203" pitchFamily="34" charset="0"/>
                <a:cs typeface="Segoe UI" panose="020B0502040204020203" pitchFamily="34" charset="0"/>
              </a:rPr>
              <a:t>Η </a:t>
            </a:r>
            <a:r>
              <a:rPr lang="el-GR" sz="1800" b="1" i="1" dirty="0">
                <a:latin typeface="Segoe UI" panose="020B0502040204020203" pitchFamily="34" charset="0"/>
                <a:cs typeface="Segoe UI" panose="020B0502040204020203" pitchFamily="34" charset="0"/>
              </a:rPr>
              <a:t>Κυρία Κιουρί</a:t>
            </a:r>
            <a:r>
              <a:rPr lang="el-GR" sz="1800" i="1" dirty="0">
                <a:latin typeface="Segoe UI" panose="020B0502040204020203" pitchFamily="34" charset="0"/>
                <a:cs typeface="Segoe UI" panose="020B0502040204020203" pitchFamily="34" charset="0"/>
              </a:rPr>
              <a:t> (</a:t>
            </a:r>
            <a:r>
              <a:rPr lang="el-GR" sz="1800" i="1" dirty="0" err="1">
                <a:latin typeface="Segoe UI" panose="020B0502040204020203" pitchFamily="34" charset="0"/>
                <a:cs typeface="Segoe UI" panose="020B0502040204020203" pitchFamily="34" charset="0"/>
              </a:rPr>
              <a:t>Marie</a:t>
            </a:r>
            <a:r>
              <a:rPr lang="el-GR" sz="1800" i="1" dirty="0">
                <a:latin typeface="Segoe UI" panose="020B0502040204020203" pitchFamily="34" charset="0"/>
                <a:cs typeface="Segoe UI" panose="020B0502040204020203" pitchFamily="34" charset="0"/>
              </a:rPr>
              <a:t> </a:t>
            </a:r>
            <a:r>
              <a:rPr lang="el-GR" sz="1800" i="1" dirty="0" err="1">
                <a:latin typeface="Segoe UI" panose="020B0502040204020203" pitchFamily="34" charset="0"/>
                <a:cs typeface="Segoe UI" panose="020B0502040204020203" pitchFamily="34" charset="0"/>
              </a:rPr>
              <a:t>Curie</a:t>
            </a:r>
            <a:r>
              <a:rPr lang="el-GR" sz="1800" i="1" dirty="0">
                <a:latin typeface="Segoe UI" panose="020B0502040204020203" pitchFamily="34" charset="0"/>
                <a:cs typeface="Segoe UI" panose="020B0502040204020203" pitchFamily="34" charset="0"/>
              </a:rPr>
              <a:t>, 1867-1934) ήταν μια σπουδαία φυσικοχημικός, γνωστή για τις ανακαλύψεις της στη ραδιενέργεια. Ήταν η πρώτη γυναίκα που κέρδισε </a:t>
            </a:r>
            <a:r>
              <a:rPr lang="el-GR" sz="1800" b="1" i="1" dirty="0">
                <a:latin typeface="Segoe UI" panose="020B0502040204020203" pitchFamily="34" charset="0"/>
                <a:cs typeface="Segoe UI" panose="020B0502040204020203" pitchFamily="34" charset="0"/>
              </a:rPr>
              <a:t>Βραβείο Νόμπελ</a:t>
            </a:r>
            <a:r>
              <a:rPr lang="el-GR" sz="1800" i="1" dirty="0">
                <a:latin typeface="Segoe UI" panose="020B0502040204020203" pitchFamily="34" charset="0"/>
                <a:cs typeface="Segoe UI" panose="020B0502040204020203" pitchFamily="34" charset="0"/>
              </a:rPr>
              <a:t>, και μάλιστα η μόνη που έχει βραβευτεί σε δύο διαφορετικά επιστημονικά πεδία:</a:t>
            </a:r>
          </a:p>
          <a:p>
            <a:pPr>
              <a:buFont typeface="Arial" panose="020B0604020202020204" pitchFamily="34" charset="0"/>
              <a:buChar char="•"/>
            </a:pPr>
            <a:r>
              <a:rPr lang="el-GR" sz="1800" b="1" i="1" dirty="0">
                <a:latin typeface="Segoe UI" panose="020B0502040204020203" pitchFamily="34" charset="0"/>
                <a:cs typeface="Segoe UI" panose="020B0502040204020203" pitchFamily="34" charset="0"/>
              </a:rPr>
              <a:t>Νόμπελ Φυσικής (1903)</a:t>
            </a:r>
            <a:r>
              <a:rPr lang="el-GR" sz="1800" i="1" dirty="0">
                <a:latin typeface="Segoe UI" panose="020B0502040204020203" pitchFamily="34" charset="0"/>
                <a:cs typeface="Segoe UI" panose="020B0502040204020203" pitchFamily="34" charset="0"/>
              </a:rPr>
              <a:t> </a:t>
            </a:r>
          </a:p>
          <a:p>
            <a:pPr>
              <a:buFont typeface="Arial" panose="020B0604020202020204" pitchFamily="34" charset="0"/>
              <a:buChar char="•"/>
            </a:pPr>
            <a:r>
              <a:rPr lang="el-GR" sz="1800" b="1" i="1" dirty="0">
                <a:latin typeface="Segoe UI" panose="020B0502040204020203" pitchFamily="34" charset="0"/>
                <a:cs typeface="Segoe UI" panose="020B0502040204020203" pitchFamily="34" charset="0"/>
              </a:rPr>
              <a:t>Νόμπελ Χημείας (1911)</a:t>
            </a:r>
            <a:r>
              <a:rPr lang="el-GR" sz="1800" i="1" dirty="0">
                <a:latin typeface="Segoe UI" panose="020B0502040204020203" pitchFamily="34" charset="0"/>
                <a:cs typeface="Segoe UI" panose="020B0502040204020203" pitchFamily="34" charset="0"/>
              </a:rPr>
              <a:t> </a:t>
            </a:r>
            <a:endParaRPr lang="en-US"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53C21271-7B96-CB21-5D26-862B56BD2E76}"/>
              </a:ext>
            </a:extLst>
          </p:cNvPr>
          <p:cNvSpPr txBox="1"/>
          <p:nvPr/>
        </p:nvSpPr>
        <p:spPr>
          <a:xfrm>
            <a:off x="250500" y="3194324"/>
            <a:ext cx="5362900" cy="2862322"/>
          </a:xfrm>
          <a:prstGeom prst="rect">
            <a:avLst/>
          </a:prstGeom>
          <a:noFill/>
        </p:spPr>
        <p:txBody>
          <a:bodyPr wrap="square" rtlCol="0">
            <a:spAutoFit/>
          </a:bodyPr>
          <a:lstStyle/>
          <a:p>
            <a:pPr>
              <a:buNone/>
            </a:pPr>
            <a:r>
              <a:rPr lang="el-GR" b="1" dirty="0">
                <a:latin typeface="Segoe UI" panose="020B0502040204020203" pitchFamily="34" charset="0"/>
                <a:cs typeface="Segoe UI" panose="020B0502040204020203" pitchFamily="34" charset="0"/>
              </a:rPr>
              <a:t>Πριν:</a:t>
            </a:r>
          </a:p>
          <a:p>
            <a:pPr>
              <a:buNone/>
            </a:pPr>
            <a:r>
              <a:rPr lang="el-GR" i="1" dirty="0">
                <a:latin typeface="Segoe UI" panose="020B0502040204020203" pitchFamily="34" charset="0"/>
                <a:cs typeface="Segoe UI" panose="020B0502040204020203" pitchFamily="34" charset="0"/>
              </a:rPr>
              <a:t>Η κυρία </a:t>
            </a:r>
            <a:r>
              <a:rPr lang="el-GR" i="1" dirty="0" err="1">
                <a:latin typeface="Segoe UI" panose="020B0502040204020203" pitchFamily="34" charset="0"/>
                <a:cs typeface="Segoe UI" panose="020B0502040204020203" pitchFamily="34" charset="0"/>
              </a:rPr>
              <a:t>Δαπόντε</a:t>
            </a:r>
            <a:r>
              <a:rPr lang="el-GR" i="1" dirty="0">
                <a:latin typeface="Segoe UI" panose="020B0502040204020203" pitchFamily="34" charset="0"/>
                <a:cs typeface="Segoe UI" panose="020B0502040204020203" pitchFamily="34" charset="0"/>
              </a:rPr>
              <a:t> είναι μια σημαντική φυσιογνωμία στην ελληνική λογοτεχνία και ιστορία, η οποία ήταν ιδιαίτερα γνωστή για τη συμμετοχή της στους κοινωνικούς και πολιτικούς αγώνες του 19ου αιώνα. Σχετίζεται με την ελληνική επανάσταση του 1821 και ήταν γυναίκα με σπουδαία δράση και συμβολή στην εκπαίδευση, την κοινωνία και την πολιτική ζωή της εποχής.</a:t>
            </a:r>
          </a:p>
        </p:txBody>
      </p:sp>
      <p:sp>
        <p:nvSpPr>
          <p:cNvPr id="6" name="Text Placeholder 2">
            <a:extLst>
              <a:ext uri="{FF2B5EF4-FFF2-40B4-BE49-F238E27FC236}">
                <a16:creationId xmlns:a16="http://schemas.microsoft.com/office/drawing/2014/main" id="{BACD626F-BACC-EB4D-C8C3-4063E85DD6FC}"/>
              </a:ext>
            </a:extLst>
          </p:cNvPr>
          <p:cNvSpPr txBox="1">
            <a:spLocks/>
          </p:cNvSpPr>
          <p:nvPr/>
        </p:nvSpPr>
        <p:spPr>
          <a:xfrm>
            <a:off x="753901" y="2318135"/>
            <a:ext cx="4194500" cy="658142"/>
          </a:xfrm>
          <a:prstGeom prst="rect">
            <a:avLst/>
          </a:prstGeom>
          <a:noFill/>
          <a:ln>
            <a:noFill/>
          </a:ln>
        </p:spPr>
        <p:txBody>
          <a:bodyPr spcFirstLastPara="1" vert="horz" wrap="square" lIns="91425" tIns="91425" rIns="91425" bIns="91425" rtlCol="0" anchor="t" anchorCtr="0">
            <a:normAutofit/>
          </a:bodyPr>
          <a:lstStyle>
            <a:lvl1pPr marL="609585" lvl="0" indent="-423323" algn="l" defTabSz="914400" rtl="0" eaLnBrk="1" latinLnBrk="0" hangingPunct="1">
              <a:lnSpc>
                <a:spcPct val="100000"/>
              </a:lnSpc>
              <a:spcBef>
                <a:spcPts val="0"/>
              </a:spcBef>
              <a:spcAft>
                <a:spcPts val="0"/>
              </a:spcAft>
              <a:buSzPts val="14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10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10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10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10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10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10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10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10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186262" indent="0">
              <a:buFont typeface="Arial" panose="020B0604020202020204" pitchFamily="34" charset="0"/>
              <a:buNone/>
            </a:pPr>
            <a:r>
              <a:rPr lang="el-GR" sz="2000" i="1" dirty="0">
                <a:latin typeface="Segoe UI" panose="020B0502040204020203" pitchFamily="34" charset="0"/>
                <a:cs typeface="Segoe UI" panose="020B0502040204020203" pitchFamily="34" charset="0"/>
              </a:rPr>
              <a:t>.</a:t>
            </a:r>
            <a:r>
              <a:rPr lang="el-GR" sz="2000" b="1" dirty="0">
                <a:latin typeface="Segoe UI" panose="020B0502040204020203" pitchFamily="34" charset="0"/>
                <a:cs typeface="Segoe UI" panose="020B0502040204020203" pitchFamily="34" charset="0"/>
              </a:rPr>
              <a:t>Ποια είναι η κυρία </a:t>
            </a:r>
            <a:r>
              <a:rPr lang="el-GR" sz="2000" b="1" dirty="0" err="1">
                <a:latin typeface="Segoe UI" panose="020B0502040204020203" pitchFamily="34" charset="0"/>
                <a:cs typeface="Segoe UI" panose="020B0502040204020203" pitchFamily="34" charset="0"/>
              </a:rPr>
              <a:t>Δαπόντε</a:t>
            </a:r>
            <a:r>
              <a:rPr lang="el-GR" sz="2400" b="1" dirty="0">
                <a:latin typeface="Segoe UI" panose="020B0502040204020203" pitchFamily="34" charset="0"/>
                <a:cs typeface="Segoe UI" panose="020B0502040204020203" pitchFamily="34" charset="0"/>
              </a:rPr>
              <a:t>;</a:t>
            </a:r>
          </a:p>
          <a:p>
            <a:pPr lvl="1"/>
            <a:endParaRPr lang="en-US" dirty="0">
              <a:latin typeface="Segoe UI" panose="020B0502040204020203" pitchFamily="34" charset="0"/>
              <a:cs typeface="Segoe UI" panose="020B0502040204020203" pitchFamily="34" charset="0"/>
            </a:endParaRPr>
          </a:p>
          <a:p>
            <a:pPr lvl="1"/>
            <a:endParaRPr lang="en-US"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B04FFAAD-270D-2C28-A399-CE7CC6BD1150}"/>
              </a:ext>
            </a:extLst>
          </p:cNvPr>
          <p:cNvSpPr txBox="1"/>
          <p:nvPr/>
        </p:nvSpPr>
        <p:spPr>
          <a:xfrm>
            <a:off x="6096000" y="3194324"/>
            <a:ext cx="6096000" cy="2585323"/>
          </a:xfrm>
          <a:prstGeom prst="rect">
            <a:avLst/>
          </a:prstGeom>
          <a:noFill/>
        </p:spPr>
        <p:txBody>
          <a:bodyPr wrap="square">
            <a:spAutoFit/>
          </a:bodyPr>
          <a:lstStyle/>
          <a:p>
            <a:pPr>
              <a:buNone/>
            </a:pPr>
            <a:r>
              <a:rPr lang="el-GR" b="1" dirty="0">
                <a:latin typeface="Segoe UI" panose="020B0502040204020203" pitchFamily="34" charset="0"/>
                <a:cs typeface="Segoe UI" panose="020B0502040204020203" pitchFamily="34" charset="0"/>
              </a:rPr>
              <a:t>Μετά:</a:t>
            </a:r>
          </a:p>
          <a:p>
            <a:pPr>
              <a:buNone/>
            </a:pPr>
            <a:r>
              <a:rPr lang="el-GR" i="1" dirty="0">
                <a:latin typeface="Segoe UI" panose="020B0502040204020203" pitchFamily="34" charset="0"/>
                <a:cs typeface="Segoe UI" panose="020B0502040204020203" pitchFamily="34" charset="0"/>
              </a:rPr>
              <a:t>Δεν φαίνεται να υπάρχει κάποια γνωστή ιστορική ή επιστημονική προσωπικότητα με το όνομα </a:t>
            </a:r>
            <a:r>
              <a:rPr lang="el-GR" b="1" i="1" dirty="0">
                <a:latin typeface="Segoe UI" panose="020B0502040204020203" pitchFamily="34" charset="0"/>
                <a:cs typeface="Segoe UI" panose="020B0502040204020203" pitchFamily="34" charset="0"/>
              </a:rPr>
              <a:t>Κυρία </a:t>
            </a:r>
            <a:r>
              <a:rPr lang="el-GR" b="1" i="1" dirty="0" err="1">
                <a:latin typeface="Segoe UI" panose="020B0502040204020203" pitchFamily="34" charset="0"/>
                <a:cs typeface="Segoe UI" panose="020B0502040204020203" pitchFamily="34" charset="0"/>
              </a:rPr>
              <a:t>Δαπόντε</a:t>
            </a:r>
            <a:r>
              <a:rPr lang="el-GR" i="1" dirty="0">
                <a:latin typeface="Segoe UI" panose="020B0502040204020203" pitchFamily="34" charset="0"/>
                <a:cs typeface="Segoe UI" panose="020B0502040204020203" pitchFamily="34" charset="0"/>
              </a:rPr>
              <a:t>. Μήπως αναφέρεσαι σε κάποιον συγκεκριμένο άνθρωπο ή χαρακτήρα;</a:t>
            </a:r>
          </a:p>
          <a:p>
            <a:r>
              <a:rPr lang="el-GR" i="1" dirty="0">
                <a:latin typeface="Segoe UI" panose="020B0502040204020203" pitchFamily="34" charset="0"/>
                <a:cs typeface="Segoe UI" panose="020B0502040204020203" pitchFamily="34" charset="0"/>
              </a:rPr>
              <a:t>Το επώνυμο </a:t>
            </a:r>
            <a:r>
              <a:rPr lang="el-GR" b="1" i="1" dirty="0" err="1">
                <a:latin typeface="Segoe UI" panose="020B0502040204020203" pitchFamily="34" charset="0"/>
                <a:cs typeface="Segoe UI" panose="020B0502040204020203" pitchFamily="34" charset="0"/>
              </a:rPr>
              <a:t>Δαπόντες</a:t>
            </a:r>
            <a:r>
              <a:rPr lang="el-GR" i="1" dirty="0">
                <a:latin typeface="Segoe UI" panose="020B0502040204020203" pitchFamily="34" charset="0"/>
                <a:cs typeface="Segoe UI" panose="020B0502040204020203" pitchFamily="34" charset="0"/>
              </a:rPr>
              <a:t> είναι γνωστό από τον </a:t>
            </a:r>
            <a:r>
              <a:rPr lang="el-GR" b="1" i="1" dirty="0">
                <a:latin typeface="Segoe UI" panose="020B0502040204020203" pitchFamily="34" charset="0"/>
                <a:cs typeface="Segoe UI" panose="020B0502040204020203" pitchFamily="34" charset="0"/>
              </a:rPr>
              <a:t>Κοσμά τον Αιτωλό </a:t>
            </a:r>
            <a:r>
              <a:rPr lang="el-GR" b="1" i="1" dirty="0" err="1">
                <a:latin typeface="Segoe UI" panose="020B0502040204020203" pitchFamily="34" charset="0"/>
                <a:cs typeface="Segoe UI" panose="020B0502040204020203" pitchFamily="34" charset="0"/>
              </a:rPr>
              <a:t>Δαπόντε</a:t>
            </a:r>
            <a:r>
              <a:rPr lang="el-GR" i="1" dirty="0">
                <a:latin typeface="Segoe UI" panose="020B0502040204020203" pitchFamily="34" charset="0"/>
                <a:cs typeface="Segoe UI" panose="020B0502040204020203" pitchFamily="34" charset="0"/>
              </a:rPr>
              <a:t>, έναν λόγιο και μοναχό του 18ου αιώνα. Αν έχεις κάτι συγκεκριμένο στο μυαλό σου, δώσε μου περισσότερες λεπτομέρειες για να σε βοηθήσω! 😊</a:t>
            </a:r>
          </a:p>
        </p:txBody>
      </p:sp>
      <p:sp>
        <p:nvSpPr>
          <p:cNvPr id="9" name="TextBox 8">
            <a:extLst>
              <a:ext uri="{FF2B5EF4-FFF2-40B4-BE49-F238E27FC236}">
                <a16:creationId xmlns:a16="http://schemas.microsoft.com/office/drawing/2014/main" id="{468CFFDC-5E1D-FE4E-6F30-0EE0EB780DC1}"/>
              </a:ext>
            </a:extLst>
          </p:cNvPr>
          <p:cNvSpPr txBox="1"/>
          <p:nvPr/>
        </p:nvSpPr>
        <p:spPr>
          <a:xfrm>
            <a:off x="3015377" y="6164582"/>
            <a:ext cx="6262850" cy="369332"/>
          </a:xfrm>
          <a:prstGeom prst="rect">
            <a:avLst/>
          </a:prstGeom>
          <a:noFill/>
        </p:spPr>
        <p:txBody>
          <a:bodyPr wrap="square" rtlCol="0">
            <a:spAutoFit/>
          </a:bodyPr>
          <a:lstStyle/>
          <a:p>
            <a:r>
              <a:rPr lang="el-GR" dirty="0">
                <a:latin typeface="Segoe UI" panose="020B0502040204020203" pitchFamily="34" charset="0"/>
                <a:cs typeface="Segoe UI" panose="020B0502040204020203" pitchFamily="34" charset="0"/>
              </a:rPr>
              <a:t>Λύση: </a:t>
            </a:r>
            <a:r>
              <a:rPr lang="en-US" dirty="0">
                <a:latin typeface="Segoe UI" panose="020B0502040204020203" pitchFamily="34" charset="0"/>
                <a:cs typeface="Segoe UI" panose="020B0502040204020203" pitchFamily="34" charset="0"/>
              </a:rPr>
              <a:t>Confidence, “I don’t know” data, web search</a:t>
            </a:r>
          </a:p>
        </p:txBody>
      </p:sp>
    </p:spTree>
    <p:extLst>
      <p:ext uri="{BB962C8B-B14F-4D97-AF65-F5344CB8AC3E}">
        <p14:creationId xmlns:p14="http://schemas.microsoft.com/office/powerpoint/2010/main" val="2260266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64938-6D0B-5586-1ADA-151C453F89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88E65-07D1-D741-9668-4CD7622E95C6}"/>
              </a:ext>
            </a:extLst>
          </p:cNvPr>
          <p:cNvSpPr>
            <a:spLocks noGrp="1"/>
          </p:cNvSpPr>
          <p:nvPr>
            <p:ph type="title"/>
          </p:nvPr>
        </p:nvSpPr>
        <p:spPr>
          <a:xfrm>
            <a:off x="314000" y="217306"/>
            <a:ext cx="11360800" cy="676700"/>
          </a:xfrm>
        </p:spPr>
        <p:txBody>
          <a:bodyPr>
            <a:normAutofit fontScale="90000"/>
          </a:bodyPr>
          <a:lstStyle/>
          <a:p>
            <a:r>
              <a:rPr lang="el-GR" dirty="0">
                <a:latin typeface="Segoe UI" panose="020B0502040204020203" pitchFamily="34" charset="0"/>
                <a:cs typeface="Segoe UI" panose="020B0502040204020203" pitchFamily="34" charset="0"/>
              </a:rPr>
              <a:t>Διάφορα άλλα συμπτώματα</a:t>
            </a:r>
            <a:endParaRPr lang="en-US" dirty="0">
              <a:latin typeface="Segoe UI" panose="020B0502040204020203" pitchFamily="34" charset="0"/>
              <a:cs typeface="Segoe UI" panose="020B0502040204020203" pitchFamily="34" charset="0"/>
            </a:endParaRPr>
          </a:p>
        </p:txBody>
      </p:sp>
      <p:sp>
        <p:nvSpPr>
          <p:cNvPr id="3" name="Text Placeholder 2">
            <a:extLst>
              <a:ext uri="{FF2B5EF4-FFF2-40B4-BE49-F238E27FC236}">
                <a16:creationId xmlns:a16="http://schemas.microsoft.com/office/drawing/2014/main" id="{6F3684BE-11E5-C7D8-AAE9-A2A4BA372DCA}"/>
              </a:ext>
            </a:extLst>
          </p:cNvPr>
          <p:cNvSpPr>
            <a:spLocks noGrp="1"/>
          </p:cNvSpPr>
          <p:nvPr>
            <p:ph type="body" idx="1"/>
          </p:nvPr>
        </p:nvSpPr>
        <p:spPr>
          <a:xfrm>
            <a:off x="314000" y="1092200"/>
            <a:ext cx="11360800" cy="1479617"/>
          </a:xfrm>
        </p:spPr>
        <p:txBody>
          <a:bodyPr>
            <a:normAutofit/>
          </a:bodyPr>
          <a:lstStyle/>
          <a:p>
            <a:r>
              <a:rPr lang="el-GR" dirty="0">
                <a:latin typeface="Segoe UI" panose="020B0502040204020203" pitchFamily="34" charset="0"/>
                <a:cs typeface="Segoe UI" panose="020B0502040204020203" pitchFamily="34" charset="0"/>
              </a:rPr>
              <a:t>Δεν ξέρει να μετράει</a:t>
            </a:r>
          </a:p>
          <a:p>
            <a:pPr marL="186262" indent="0">
              <a:buNone/>
            </a:pPr>
            <a:r>
              <a:rPr lang="el-GR" sz="2400" dirty="0">
                <a:latin typeface="Segoe UI" panose="020B0502040204020203" pitchFamily="34" charset="0"/>
                <a:cs typeface="Segoe UI" panose="020B0502040204020203" pitchFamily="34" charset="0"/>
              </a:rPr>
              <a:t>Ερώτηση: «γράψε τη λέξη </a:t>
            </a:r>
            <a:r>
              <a:rPr lang="en-US" sz="2400" dirty="0">
                <a:latin typeface="Segoe UI" panose="020B0502040204020203" pitchFamily="34" charset="0"/>
                <a:cs typeface="Segoe UI" panose="020B0502040204020203" pitchFamily="34" charset="0"/>
              </a:rPr>
              <a:t>ubiquitous </a:t>
            </a:r>
            <a:r>
              <a:rPr lang="el-GR" sz="2400" dirty="0">
                <a:latin typeface="Segoe UI" panose="020B0502040204020203" pitchFamily="34" charset="0"/>
                <a:cs typeface="Segoe UI" panose="020B0502040204020203" pitchFamily="34" charset="0"/>
              </a:rPr>
              <a:t>και κάνε κεφαλαίο κάθε τρίτο γράμμα»</a:t>
            </a:r>
          </a:p>
          <a:p>
            <a:pPr marL="186262" indent="0">
              <a:buNone/>
            </a:pPr>
            <a:r>
              <a:rPr lang="el-GR" sz="2400" dirty="0">
                <a:latin typeface="Segoe UI" panose="020B0502040204020203" pitchFamily="34" charset="0"/>
                <a:cs typeface="Segoe UI" panose="020B0502040204020203" pitchFamily="34" charset="0"/>
              </a:rPr>
              <a:t>Απάντηση:</a:t>
            </a:r>
            <a:r>
              <a:rPr lang="el-GR"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UbiQuitOus</a:t>
            </a:r>
            <a:endParaRPr lang="el-GR"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5DE04D08-3B8A-D63A-FED7-C6AE03D89B6C}"/>
              </a:ext>
            </a:extLst>
          </p:cNvPr>
          <p:cNvPicPr>
            <a:picLocks noChangeAspect="1"/>
          </p:cNvPicPr>
          <p:nvPr/>
        </p:nvPicPr>
        <p:blipFill>
          <a:blip r:embed="rId3"/>
          <a:stretch>
            <a:fillRect/>
          </a:stretch>
        </p:blipFill>
        <p:spPr>
          <a:xfrm>
            <a:off x="0" y="2644937"/>
            <a:ext cx="12360683" cy="2998565"/>
          </a:xfrm>
          <a:prstGeom prst="rect">
            <a:avLst/>
          </a:prstGeom>
        </p:spPr>
      </p:pic>
      <p:pic>
        <p:nvPicPr>
          <p:cNvPr id="6" name="Picture 5">
            <a:extLst>
              <a:ext uri="{FF2B5EF4-FFF2-40B4-BE49-F238E27FC236}">
                <a16:creationId xmlns:a16="http://schemas.microsoft.com/office/drawing/2014/main" id="{49A4A420-10B5-9F3D-43AA-8A34F51ED128}"/>
              </a:ext>
            </a:extLst>
          </p:cNvPr>
          <p:cNvPicPr>
            <a:picLocks noChangeAspect="1"/>
          </p:cNvPicPr>
          <p:nvPr/>
        </p:nvPicPr>
        <p:blipFill>
          <a:blip r:embed="rId4"/>
          <a:stretch>
            <a:fillRect/>
          </a:stretch>
        </p:blipFill>
        <p:spPr>
          <a:xfrm>
            <a:off x="55401" y="5643502"/>
            <a:ext cx="2314898" cy="866896"/>
          </a:xfrm>
          <a:prstGeom prst="rect">
            <a:avLst/>
          </a:prstGeom>
        </p:spPr>
      </p:pic>
    </p:spTree>
    <p:extLst>
      <p:ext uri="{BB962C8B-B14F-4D97-AF65-F5344CB8AC3E}">
        <p14:creationId xmlns:p14="http://schemas.microsoft.com/office/powerpoint/2010/main" val="2687550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16FA9-7042-113D-6F30-6CD36CB9402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BD807A2-3D76-6776-46B2-52931E634CA0}"/>
              </a:ext>
            </a:extLst>
          </p:cNvPr>
          <p:cNvSpPr>
            <a:spLocks noGrp="1"/>
          </p:cNvSpPr>
          <p:nvPr>
            <p:ph type="body" idx="1"/>
          </p:nvPr>
        </p:nvSpPr>
        <p:spPr>
          <a:xfrm>
            <a:off x="314000" y="1092200"/>
            <a:ext cx="11360800" cy="1479617"/>
          </a:xfrm>
        </p:spPr>
        <p:txBody>
          <a:bodyPr/>
          <a:lstStyle/>
          <a:p>
            <a:r>
              <a:rPr lang="el-GR" dirty="0">
                <a:latin typeface="Segoe UI" panose="020B0502040204020203" pitchFamily="34" charset="0"/>
                <a:cs typeface="Segoe UI" panose="020B0502040204020203" pitchFamily="34" charset="0"/>
              </a:rPr>
              <a:t>Δεν ξέρει να μετράει </a:t>
            </a:r>
          </a:p>
          <a:p>
            <a:r>
              <a:rPr lang="el-GR" dirty="0">
                <a:latin typeface="Segoe UI" panose="020B0502040204020203" pitchFamily="34" charset="0"/>
                <a:cs typeface="Segoe UI" panose="020B0502040204020203" pitchFamily="34" charset="0"/>
              </a:rPr>
              <a:t>Δεν ξέρει κανόνες ορθογραφίας</a:t>
            </a:r>
          </a:p>
        </p:txBody>
      </p:sp>
      <p:pic>
        <p:nvPicPr>
          <p:cNvPr id="8" name="Picture 7">
            <a:extLst>
              <a:ext uri="{FF2B5EF4-FFF2-40B4-BE49-F238E27FC236}">
                <a16:creationId xmlns:a16="http://schemas.microsoft.com/office/drawing/2014/main" id="{A7067830-75DA-A9A9-684F-052856261559}"/>
              </a:ext>
            </a:extLst>
          </p:cNvPr>
          <p:cNvPicPr>
            <a:picLocks noChangeAspect="1"/>
          </p:cNvPicPr>
          <p:nvPr/>
        </p:nvPicPr>
        <p:blipFill>
          <a:blip r:embed="rId3"/>
          <a:srcRect b="58645"/>
          <a:stretch/>
        </p:blipFill>
        <p:spPr>
          <a:xfrm>
            <a:off x="0" y="2001329"/>
            <a:ext cx="12192000" cy="1832142"/>
          </a:xfrm>
          <a:prstGeom prst="rect">
            <a:avLst/>
          </a:prstGeom>
        </p:spPr>
      </p:pic>
      <p:pic>
        <p:nvPicPr>
          <p:cNvPr id="9" name="Picture 8">
            <a:extLst>
              <a:ext uri="{FF2B5EF4-FFF2-40B4-BE49-F238E27FC236}">
                <a16:creationId xmlns:a16="http://schemas.microsoft.com/office/drawing/2014/main" id="{C1022837-6C26-BEE3-7EDF-A089CED88143}"/>
              </a:ext>
            </a:extLst>
          </p:cNvPr>
          <p:cNvPicPr>
            <a:picLocks noChangeAspect="1"/>
          </p:cNvPicPr>
          <p:nvPr/>
        </p:nvPicPr>
        <p:blipFill>
          <a:blip r:embed="rId3"/>
          <a:srcRect l="-1667" t="57552" r="1667" b="179"/>
          <a:stretch/>
        </p:blipFill>
        <p:spPr>
          <a:xfrm>
            <a:off x="-244801" y="3787480"/>
            <a:ext cx="12436801" cy="1910239"/>
          </a:xfrm>
          <a:prstGeom prst="rect">
            <a:avLst/>
          </a:prstGeom>
        </p:spPr>
      </p:pic>
      <p:sp>
        <p:nvSpPr>
          <p:cNvPr id="12" name="Title 1">
            <a:extLst>
              <a:ext uri="{FF2B5EF4-FFF2-40B4-BE49-F238E27FC236}">
                <a16:creationId xmlns:a16="http://schemas.microsoft.com/office/drawing/2014/main" id="{F5CFD032-F9DD-606E-7072-3F127F97B867}"/>
              </a:ext>
            </a:extLst>
          </p:cNvPr>
          <p:cNvSpPr>
            <a:spLocks noGrp="1"/>
          </p:cNvSpPr>
          <p:nvPr>
            <p:ph type="title"/>
          </p:nvPr>
        </p:nvSpPr>
        <p:spPr>
          <a:xfrm>
            <a:off x="314000" y="217306"/>
            <a:ext cx="11360800" cy="676700"/>
          </a:xfrm>
        </p:spPr>
        <p:txBody>
          <a:bodyPr>
            <a:normAutofit fontScale="90000"/>
          </a:bodyPr>
          <a:lstStyle/>
          <a:p>
            <a:r>
              <a:rPr lang="el-GR" dirty="0">
                <a:latin typeface="Segoe UI" panose="020B0502040204020203" pitchFamily="34" charset="0"/>
                <a:cs typeface="Segoe UI" panose="020B0502040204020203" pitchFamily="34" charset="0"/>
              </a:rPr>
              <a:t>Διάφορα άλλα συμπτώματα</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53994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44B92-EDA1-2986-15AC-B1D75FC82B6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295A255-B343-53A4-311A-BADEAE9E9987}"/>
              </a:ext>
            </a:extLst>
          </p:cNvPr>
          <p:cNvSpPr>
            <a:spLocks noGrp="1"/>
          </p:cNvSpPr>
          <p:nvPr>
            <p:ph type="body" idx="1"/>
          </p:nvPr>
        </p:nvSpPr>
        <p:spPr>
          <a:xfrm>
            <a:off x="314000" y="1092200"/>
            <a:ext cx="11360800" cy="1479617"/>
          </a:xfrm>
        </p:spPr>
        <p:txBody>
          <a:bodyPr/>
          <a:lstStyle/>
          <a:p>
            <a:r>
              <a:rPr lang="el-GR" dirty="0">
                <a:latin typeface="Segoe UI" panose="020B0502040204020203" pitchFamily="34" charset="0"/>
                <a:cs typeface="Segoe UI" panose="020B0502040204020203" pitchFamily="34" charset="0"/>
              </a:rPr>
              <a:t>Δεν ξέρει να μετράει </a:t>
            </a:r>
          </a:p>
          <a:p>
            <a:r>
              <a:rPr lang="el-GR" dirty="0">
                <a:latin typeface="Segoe UI" panose="020B0502040204020203" pitchFamily="34" charset="0"/>
                <a:cs typeface="Segoe UI" panose="020B0502040204020203" pitchFamily="34" charset="0"/>
              </a:rPr>
              <a:t>Δεν ξέρει κανόνες ορθογραφίας</a:t>
            </a:r>
          </a:p>
          <a:p>
            <a:r>
              <a:rPr lang="el-GR" dirty="0">
                <a:latin typeface="Segoe UI" panose="020B0502040204020203" pitchFamily="34" charset="0"/>
                <a:cs typeface="Segoe UI" panose="020B0502040204020203" pitchFamily="34" charset="0"/>
              </a:rPr>
              <a:t>Μπορεί να σου πει ότι 9.11&gt;9.9</a:t>
            </a:r>
          </a:p>
        </p:txBody>
      </p:sp>
      <p:pic>
        <p:nvPicPr>
          <p:cNvPr id="4" name="Picture 3">
            <a:extLst>
              <a:ext uri="{FF2B5EF4-FFF2-40B4-BE49-F238E27FC236}">
                <a16:creationId xmlns:a16="http://schemas.microsoft.com/office/drawing/2014/main" id="{0CF21B6D-9B4F-8F3B-F319-88215E3946FD}"/>
              </a:ext>
            </a:extLst>
          </p:cNvPr>
          <p:cNvPicPr>
            <a:picLocks noChangeAspect="1"/>
          </p:cNvPicPr>
          <p:nvPr/>
        </p:nvPicPr>
        <p:blipFill>
          <a:blip r:embed="rId3"/>
          <a:srcRect l="68073" b="39383"/>
          <a:stretch/>
        </p:blipFill>
        <p:spPr>
          <a:xfrm>
            <a:off x="0" y="2506511"/>
            <a:ext cx="3892550" cy="1293511"/>
          </a:xfrm>
          <a:prstGeom prst="rect">
            <a:avLst/>
          </a:prstGeom>
        </p:spPr>
      </p:pic>
      <p:pic>
        <p:nvPicPr>
          <p:cNvPr id="5" name="Picture 4">
            <a:extLst>
              <a:ext uri="{FF2B5EF4-FFF2-40B4-BE49-F238E27FC236}">
                <a16:creationId xmlns:a16="http://schemas.microsoft.com/office/drawing/2014/main" id="{B7FF2EC3-7649-3827-F30F-B3C794148735}"/>
              </a:ext>
            </a:extLst>
          </p:cNvPr>
          <p:cNvPicPr>
            <a:picLocks noChangeAspect="1"/>
          </p:cNvPicPr>
          <p:nvPr/>
        </p:nvPicPr>
        <p:blipFill>
          <a:blip r:embed="rId3"/>
          <a:srcRect l="-440" t="66205" r="73357" b="1061"/>
          <a:stretch/>
        </p:blipFill>
        <p:spPr>
          <a:xfrm>
            <a:off x="393700" y="4767471"/>
            <a:ext cx="3302000" cy="698501"/>
          </a:xfrm>
          <a:prstGeom prst="rect">
            <a:avLst/>
          </a:prstGeom>
        </p:spPr>
      </p:pic>
      <p:cxnSp>
        <p:nvCxnSpPr>
          <p:cNvPr id="7" name="Straight Arrow Connector 6">
            <a:extLst>
              <a:ext uri="{FF2B5EF4-FFF2-40B4-BE49-F238E27FC236}">
                <a16:creationId xmlns:a16="http://schemas.microsoft.com/office/drawing/2014/main" id="{44AB572C-ABE7-048F-1EA0-F9FA6E20D245}"/>
              </a:ext>
            </a:extLst>
          </p:cNvPr>
          <p:cNvCxnSpPr>
            <a:cxnSpLocks/>
          </p:cNvCxnSpPr>
          <p:nvPr/>
        </p:nvCxnSpPr>
        <p:spPr>
          <a:xfrm flipH="1">
            <a:off x="1946275" y="3830033"/>
            <a:ext cx="98425" cy="856267"/>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C94C54E4-E8FE-01D8-BDD0-72870F21433A}"/>
              </a:ext>
            </a:extLst>
          </p:cNvPr>
          <p:cNvPicPr>
            <a:picLocks noChangeAspect="1"/>
          </p:cNvPicPr>
          <p:nvPr/>
        </p:nvPicPr>
        <p:blipFill rotWithShape="1">
          <a:blip r:embed="rId4"/>
          <a:srcRect l="1153" t="20631" r="34063" b="277"/>
          <a:stretch/>
        </p:blipFill>
        <p:spPr>
          <a:xfrm>
            <a:off x="7156450" y="917122"/>
            <a:ext cx="5055215" cy="2882900"/>
          </a:xfrm>
          <a:prstGeom prst="rect">
            <a:avLst/>
          </a:prstGeom>
        </p:spPr>
      </p:pic>
      <p:pic>
        <p:nvPicPr>
          <p:cNvPr id="14" name="Picture 13">
            <a:extLst>
              <a:ext uri="{FF2B5EF4-FFF2-40B4-BE49-F238E27FC236}">
                <a16:creationId xmlns:a16="http://schemas.microsoft.com/office/drawing/2014/main" id="{D4FCD932-9480-86E2-2652-74EF1978F035}"/>
              </a:ext>
            </a:extLst>
          </p:cNvPr>
          <p:cNvPicPr>
            <a:picLocks noChangeAspect="1"/>
          </p:cNvPicPr>
          <p:nvPr/>
        </p:nvPicPr>
        <p:blipFill>
          <a:blip r:embed="rId5"/>
          <a:srcRect l="1954" t="6313" r="42160"/>
          <a:stretch/>
        </p:blipFill>
        <p:spPr>
          <a:xfrm>
            <a:off x="7156450" y="3790944"/>
            <a:ext cx="5035550" cy="2651556"/>
          </a:xfrm>
          <a:prstGeom prst="rect">
            <a:avLst/>
          </a:prstGeom>
        </p:spPr>
      </p:pic>
      <p:sp>
        <p:nvSpPr>
          <p:cNvPr id="19" name="TextBox 18">
            <a:extLst>
              <a:ext uri="{FF2B5EF4-FFF2-40B4-BE49-F238E27FC236}">
                <a16:creationId xmlns:a16="http://schemas.microsoft.com/office/drawing/2014/main" id="{615232A4-0366-0D13-899F-E9EA4A22196E}"/>
              </a:ext>
            </a:extLst>
          </p:cNvPr>
          <p:cNvSpPr txBox="1"/>
          <p:nvPr/>
        </p:nvSpPr>
        <p:spPr>
          <a:xfrm>
            <a:off x="2066600" y="4207720"/>
            <a:ext cx="2843792" cy="369332"/>
          </a:xfrm>
          <a:prstGeom prst="rect">
            <a:avLst/>
          </a:prstGeom>
          <a:noFill/>
        </p:spPr>
        <p:txBody>
          <a:bodyPr wrap="none" rtlCol="0">
            <a:spAutoFit/>
          </a:bodyPr>
          <a:lstStyle/>
          <a:p>
            <a:r>
              <a:rPr lang="el-GR" dirty="0">
                <a:latin typeface="Segoe UI" panose="020B0502040204020203" pitchFamily="34" charset="0"/>
                <a:cs typeface="Segoe UI" panose="020B0502040204020203" pitchFamily="34" charset="0"/>
              </a:rPr>
              <a:t>Δωρεάν</a:t>
            </a:r>
            <a:r>
              <a:rPr lang="en-US" dirty="0">
                <a:latin typeface="Segoe UI" panose="020B0502040204020203" pitchFamily="34" charset="0"/>
                <a:cs typeface="Segoe UI" panose="020B0502040204020203" pitchFamily="34" charset="0"/>
              </a:rPr>
              <a:t> </a:t>
            </a:r>
            <a:r>
              <a:rPr lang="el-GR" dirty="0">
                <a:latin typeface="Segoe UI" panose="020B0502040204020203" pitchFamily="34" charset="0"/>
                <a:cs typeface="Segoe UI" panose="020B0502040204020203" pitchFamily="34" charset="0"/>
              </a:rPr>
              <a:t>(βασικό μοντέλο)</a:t>
            </a:r>
            <a:endParaRPr lang="en-US" dirty="0">
              <a:latin typeface="Segoe UI" panose="020B0502040204020203" pitchFamily="34" charset="0"/>
              <a:cs typeface="Segoe UI" panose="020B0502040204020203" pitchFamily="34" charset="0"/>
            </a:endParaRPr>
          </a:p>
        </p:txBody>
      </p:sp>
      <p:cxnSp>
        <p:nvCxnSpPr>
          <p:cNvPr id="20" name="Straight Arrow Connector 19">
            <a:extLst>
              <a:ext uri="{FF2B5EF4-FFF2-40B4-BE49-F238E27FC236}">
                <a16:creationId xmlns:a16="http://schemas.microsoft.com/office/drawing/2014/main" id="{B0664CF0-FEFA-3131-5482-9109F560D6A1}"/>
              </a:ext>
            </a:extLst>
          </p:cNvPr>
          <p:cNvCxnSpPr>
            <a:cxnSpLocks/>
          </p:cNvCxnSpPr>
          <p:nvPr/>
        </p:nvCxnSpPr>
        <p:spPr>
          <a:xfrm>
            <a:off x="3994150" y="3232150"/>
            <a:ext cx="2876550" cy="12065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A461D95A-2B2D-0C2C-485B-373812415FE4}"/>
              </a:ext>
            </a:extLst>
          </p:cNvPr>
          <p:cNvSpPr txBox="1"/>
          <p:nvPr/>
        </p:nvSpPr>
        <p:spPr>
          <a:xfrm>
            <a:off x="4315483" y="2812048"/>
            <a:ext cx="2418034" cy="369332"/>
          </a:xfrm>
          <a:prstGeom prst="rect">
            <a:avLst/>
          </a:prstGeom>
          <a:noFill/>
        </p:spPr>
        <p:txBody>
          <a:bodyPr wrap="none" rtlCol="0">
            <a:spAutoFit/>
          </a:bodyPr>
          <a:lstStyle/>
          <a:p>
            <a:r>
              <a:rPr lang="el-GR" dirty="0">
                <a:latin typeface="Segoe UI" panose="020B0502040204020203" pitchFamily="34" charset="0"/>
                <a:cs typeface="Segoe UI" panose="020B0502040204020203" pitchFamily="34" charset="0"/>
              </a:rPr>
              <a:t>Συνδρομή</a:t>
            </a:r>
            <a:r>
              <a:rPr lang="en-US" dirty="0">
                <a:latin typeface="Segoe UI" panose="020B0502040204020203" pitchFamily="34" charset="0"/>
                <a:cs typeface="Segoe UI" panose="020B0502040204020203" pitchFamily="34" charset="0"/>
              </a:rPr>
              <a:t> (reasoning)</a:t>
            </a:r>
          </a:p>
        </p:txBody>
      </p:sp>
      <p:sp>
        <p:nvSpPr>
          <p:cNvPr id="25" name="TextBox 24">
            <a:extLst>
              <a:ext uri="{FF2B5EF4-FFF2-40B4-BE49-F238E27FC236}">
                <a16:creationId xmlns:a16="http://schemas.microsoft.com/office/drawing/2014/main" id="{DAF1DF8D-3004-6C2A-AC83-89BF514B2479}"/>
              </a:ext>
            </a:extLst>
          </p:cNvPr>
          <p:cNvSpPr txBox="1"/>
          <p:nvPr/>
        </p:nvSpPr>
        <p:spPr>
          <a:xfrm>
            <a:off x="169250" y="5765800"/>
            <a:ext cx="6935977" cy="461665"/>
          </a:xfrm>
          <a:prstGeom prst="rect">
            <a:avLst/>
          </a:prstGeom>
          <a:noFill/>
        </p:spPr>
        <p:txBody>
          <a:bodyPr wrap="square" rtlCol="0">
            <a:spAutoFit/>
          </a:bodyPr>
          <a:lstStyle/>
          <a:p>
            <a:r>
              <a:rPr lang="el-GR" sz="2400" dirty="0">
                <a:latin typeface="Segoe UI" panose="020B0502040204020203" pitchFamily="34" charset="0"/>
                <a:cs typeface="Segoe UI" panose="020B0502040204020203" pitchFamily="34" charset="0"/>
              </a:rPr>
              <a:t>Λύση: Χρήση περισσότερων </a:t>
            </a:r>
            <a:r>
              <a:rPr lang="en-US" sz="2400" dirty="0">
                <a:latin typeface="Segoe UI" panose="020B0502040204020203" pitchFamily="34" charset="0"/>
                <a:cs typeface="Segoe UI" panose="020B0502040204020203" pitchFamily="34" charset="0"/>
              </a:rPr>
              <a:t>token</a:t>
            </a:r>
          </a:p>
        </p:txBody>
      </p:sp>
      <p:sp>
        <p:nvSpPr>
          <p:cNvPr id="28" name="Title 1">
            <a:extLst>
              <a:ext uri="{FF2B5EF4-FFF2-40B4-BE49-F238E27FC236}">
                <a16:creationId xmlns:a16="http://schemas.microsoft.com/office/drawing/2014/main" id="{17DA7295-1829-77A6-4FDE-885DAAB57009}"/>
              </a:ext>
            </a:extLst>
          </p:cNvPr>
          <p:cNvSpPr>
            <a:spLocks noGrp="1"/>
          </p:cNvSpPr>
          <p:nvPr>
            <p:ph type="title"/>
          </p:nvPr>
        </p:nvSpPr>
        <p:spPr>
          <a:xfrm>
            <a:off x="314000" y="217306"/>
            <a:ext cx="11360800" cy="676700"/>
          </a:xfrm>
        </p:spPr>
        <p:txBody>
          <a:bodyPr>
            <a:normAutofit fontScale="90000"/>
          </a:bodyPr>
          <a:lstStyle/>
          <a:p>
            <a:r>
              <a:rPr lang="el-GR" dirty="0">
                <a:latin typeface="Segoe UI" panose="020B0502040204020203" pitchFamily="34" charset="0"/>
                <a:cs typeface="Segoe UI" panose="020B0502040204020203" pitchFamily="34" charset="0"/>
              </a:rPr>
              <a:t>Διάφορα άλλα συμπτώματα</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48796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FB86B-04F8-5C2D-47C0-1B557FF2F44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7A9A660-F0D2-7A25-7247-1730154D16C6}"/>
              </a:ext>
            </a:extLst>
          </p:cNvPr>
          <p:cNvSpPr>
            <a:spLocks noGrp="1"/>
          </p:cNvSpPr>
          <p:nvPr>
            <p:ph type="body" idx="1"/>
          </p:nvPr>
        </p:nvSpPr>
        <p:spPr>
          <a:xfrm>
            <a:off x="314000" y="1092200"/>
            <a:ext cx="11360800" cy="1479617"/>
          </a:xfrm>
        </p:spPr>
        <p:txBody>
          <a:bodyPr/>
          <a:lstStyle/>
          <a:p>
            <a:r>
              <a:rPr lang="el-GR" dirty="0">
                <a:latin typeface="Segoe UI" panose="020B0502040204020203" pitchFamily="34" charset="0"/>
                <a:cs typeface="Segoe UI" panose="020B0502040204020203" pitchFamily="34" charset="0"/>
              </a:rPr>
              <a:t>Δεν ξέρει να μετράει </a:t>
            </a:r>
          </a:p>
          <a:p>
            <a:r>
              <a:rPr lang="el-GR" dirty="0">
                <a:latin typeface="Segoe UI" panose="020B0502040204020203" pitchFamily="34" charset="0"/>
                <a:cs typeface="Segoe UI" panose="020B0502040204020203" pitchFamily="34" charset="0"/>
              </a:rPr>
              <a:t>Δεν ξέρει κανόνες ορθογραφίας</a:t>
            </a:r>
          </a:p>
          <a:p>
            <a:r>
              <a:rPr lang="el-GR" dirty="0">
                <a:latin typeface="Segoe UI" panose="020B0502040204020203" pitchFamily="34" charset="0"/>
                <a:cs typeface="Segoe UI" panose="020B0502040204020203" pitchFamily="34" charset="0"/>
              </a:rPr>
              <a:t>Μπορεί να σου πει ότι 9.11&gt;9.9</a:t>
            </a:r>
          </a:p>
        </p:txBody>
      </p:sp>
      <p:sp>
        <p:nvSpPr>
          <p:cNvPr id="25" name="TextBox 24">
            <a:extLst>
              <a:ext uri="{FF2B5EF4-FFF2-40B4-BE49-F238E27FC236}">
                <a16:creationId xmlns:a16="http://schemas.microsoft.com/office/drawing/2014/main" id="{C690508D-FEFC-BA6F-2325-73B5E41279C0}"/>
              </a:ext>
            </a:extLst>
          </p:cNvPr>
          <p:cNvSpPr txBox="1"/>
          <p:nvPr/>
        </p:nvSpPr>
        <p:spPr>
          <a:xfrm>
            <a:off x="169250" y="5765801"/>
            <a:ext cx="7328892" cy="461665"/>
          </a:xfrm>
          <a:prstGeom prst="rect">
            <a:avLst/>
          </a:prstGeom>
          <a:noFill/>
        </p:spPr>
        <p:txBody>
          <a:bodyPr wrap="square" rtlCol="0">
            <a:spAutoFit/>
          </a:bodyPr>
          <a:lstStyle/>
          <a:p>
            <a:r>
              <a:rPr lang="el-GR" sz="2400" dirty="0">
                <a:latin typeface="Segoe UI" panose="020B0502040204020203" pitchFamily="34" charset="0"/>
                <a:cs typeface="Segoe UI" panose="020B0502040204020203" pitchFamily="34" charset="0"/>
              </a:rPr>
              <a:t>Λύση: Προγραμματισμός (</a:t>
            </a:r>
            <a:r>
              <a:rPr lang="en-US" sz="2400" dirty="0">
                <a:latin typeface="Segoe UI" panose="020B0502040204020203" pitchFamily="34" charset="0"/>
                <a:cs typeface="Segoe UI" panose="020B0502040204020203" pitchFamily="34" charset="0"/>
              </a:rPr>
              <a:t>Python interpreter Tool</a:t>
            </a:r>
            <a:r>
              <a:rPr lang="el-GR" sz="2400" dirty="0">
                <a:latin typeface="Segoe UI" panose="020B0502040204020203" pitchFamily="34" charset="0"/>
                <a:cs typeface="Segoe UI" panose="020B0502040204020203" pitchFamily="34" charset="0"/>
              </a:rPr>
              <a:t>)</a:t>
            </a:r>
            <a:endParaRPr lang="en-US" sz="2400" dirty="0">
              <a:latin typeface="Segoe UI" panose="020B0502040204020203" pitchFamily="34" charset="0"/>
              <a:cs typeface="Segoe UI" panose="020B0502040204020203" pitchFamily="34" charset="0"/>
            </a:endParaRPr>
          </a:p>
        </p:txBody>
      </p:sp>
      <p:grpSp>
        <p:nvGrpSpPr>
          <p:cNvPr id="2" name="Ομάδα 1"/>
          <p:cNvGrpSpPr/>
          <p:nvPr/>
        </p:nvGrpSpPr>
        <p:grpSpPr>
          <a:xfrm>
            <a:off x="-16438" y="2508250"/>
            <a:ext cx="7293538" cy="2946684"/>
            <a:chOff x="-16438" y="2508250"/>
            <a:chExt cx="7293538" cy="2946684"/>
          </a:xfrm>
        </p:grpSpPr>
        <p:pic>
          <p:nvPicPr>
            <p:cNvPr id="10" name="Picture 9" descr="A screenshot of a computer&#10;&#10;AI-generated content may be incorrect.">
              <a:extLst>
                <a:ext uri="{FF2B5EF4-FFF2-40B4-BE49-F238E27FC236}">
                  <a16:creationId xmlns:a16="http://schemas.microsoft.com/office/drawing/2014/main" id="{61B6150D-9125-4293-B4D6-C74957098D22}"/>
                </a:ext>
              </a:extLst>
            </p:cNvPr>
            <p:cNvPicPr>
              <a:picLocks noChangeAspect="1"/>
            </p:cNvPicPr>
            <p:nvPr/>
          </p:nvPicPr>
          <p:blipFill rotWithShape="1">
            <a:blip r:embed="rId3">
              <a:extLst>
                <a:ext uri="{28A0092B-C50C-407E-A947-70E740481C1C}">
                  <a14:useLocalDpi xmlns:a14="http://schemas.microsoft.com/office/drawing/2010/main" val="0"/>
                </a:ext>
              </a:extLst>
            </a:blip>
            <a:srcRect l="207" t="26628" r="33925" b="64113"/>
            <a:stretch/>
          </p:blipFill>
          <p:spPr>
            <a:xfrm>
              <a:off x="14748" y="3647775"/>
              <a:ext cx="7241458" cy="702999"/>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C58BE423-3BF5-0AB0-ECBA-FEE3EB33C081}"/>
                </a:ext>
              </a:extLst>
            </p:cNvPr>
            <p:cNvPicPr>
              <a:picLocks noChangeAspect="1"/>
            </p:cNvPicPr>
            <p:nvPr/>
          </p:nvPicPr>
          <p:blipFill>
            <a:blip r:embed="rId3">
              <a:extLst>
                <a:ext uri="{28A0092B-C50C-407E-A947-70E740481C1C}">
                  <a14:useLocalDpi xmlns:a14="http://schemas.microsoft.com/office/drawing/2010/main" val="0"/>
                </a:ext>
              </a:extLst>
            </a:blip>
            <a:srcRect l="9002" b="76097"/>
            <a:stretch/>
          </p:blipFill>
          <p:spPr>
            <a:xfrm>
              <a:off x="-16438" y="2508250"/>
              <a:ext cx="7293538" cy="1322873"/>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53023655-DF44-E653-F223-554C8F720367}"/>
                </a:ext>
              </a:extLst>
            </p:cNvPr>
            <p:cNvPicPr>
              <a:picLocks noChangeAspect="1"/>
            </p:cNvPicPr>
            <p:nvPr/>
          </p:nvPicPr>
          <p:blipFill>
            <a:blip r:embed="rId3">
              <a:extLst>
                <a:ext uri="{28A0092B-C50C-407E-A947-70E740481C1C}">
                  <a14:useLocalDpi xmlns:a14="http://schemas.microsoft.com/office/drawing/2010/main" val="0"/>
                </a:ext>
              </a:extLst>
            </a:blip>
            <a:srcRect l="24290" t="46307" b="47101"/>
            <a:stretch/>
          </p:blipFill>
          <p:spPr>
            <a:xfrm>
              <a:off x="-16438" y="4310604"/>
              <a:ext cx="7293538" cy="438525"/>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2FFC06C1-3B16-3507-CCF4-ED19EE24CDAF}"/>
                </a:ext>
              </a:extLst>
            </p:cNvPr>
            <p:cNvPicPr>
              <a:picLocks noChangeAspect="1"/>
            </p:cNvPicPr>
            <p:nvPr/>
          </p:nvPicPr>
          <p:blipFill>
            <a:blip r:embed="rId3">
              <a:extLst>
                <a:ext uri="{28A0092B-C50C-407E-A947-70E740481C1C}">
                  <a14:useLocalDpi xmlns:a14="http://schemas.microsoft.com/office/drawing/2010/main" val="0"/>
                </a:ext>
              </a:extLst>
            </a:blip>
            <a:srcRect l="1116" t="54545" r="23173" b="34374"/>
            <a:stretch/>
          </p:blipFill>
          <p:spPr>
            <a:xfrm>
              <a:off x="-16438" y="4717875"/>
              <a:ext cx="7293538" cy="737059"/>
            </a:xfrm>
            <a:prstGeom prst="rect">
              <a:avLst/>
            </a:prstGeom>
          </p:spPr>
        </p:pic>
      </p:grpSp>
      <p:pic>
        <p:nvPicPr>
          <p:cNvPr id="15" name="Picture 14" descr="A screenshot of a computer&#10;&#10;AI-generated content may be incorrect.">
            <a:extLst>
              <a:ext uri="{FF2B5EF4-FFF2-40B4-BE49-F238E27FC236}">
                <a16:creationId xmlns:a16="http://schemas.microsoft.com/office/drawing/2014/main" id="{C2C44116-3F22-A5FE-D793-8D81986B5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8142" y="2891767"/>
            <a:ext cx="4693858" cy="3162178"/>
          </a:xfrm>
          <a:prstGeom prst="rect">
            <a:avLst/>
          </a:prstGeom>
        </p:spPr>
      </p:pic>
      <p:sp>
        <p:nvSpPr>
          <p:cNvPr id="21" name="Title 1">
            <a:extLst>
              <a:ext uri="{FF2B5EF4-FFF2-40B4-BE49-F238E27FC236}">
                <a16:creationId xmlns:a16="http://schemas.microsoft.com/office/drawing/2014/main" id="{4057513F-F9AE-2874-00C1-FE0A3BAAF189}"/>
              </a:ext>
            </a:extLst>
          </p:cNvPr>
          <p:cNvSpPr>
            <a:spLocks noGrp="1"/>
          </p:cNvSpPr>
          <p:nvPr>
            <p:ph type="title"/>
          </p:nvPr>
        </p:nvSpPr>
        <p:spPr>
          <a:xfrm>
            <a:off x="314000" y="217306"/>
            <a:ext cx="11360800" cy="676700"/>
          </a:xfrm>
        </p:spPr>
        <p:txBody>
          <a:bodyPr>
            <a:normAutofit fontScale="90000"/>
          </a:bodyPr>
          <a:lstStyle/>
          <a:p>
            <a:r>
              <a:rPr lang="el-GR" dirty="0">
                <a:latin typeface="Segoe UI" panose="020B0502040204020203" pitchFamily="34" charset="0"/>
                <a:cs typeface="Segoe UI" panose="020B0502040204020203" pitchFamily="34" charset="0"/>
              </a:rPr>
              <a:t>Διάφορα άλλα συμπτώματα</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08171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C9E-0F9D-C62D-57B0-9EEF86BFC8B7}"/>
              </a:ext>
            </a:extLst>
          </p:cNvPr>
          <p:cNvSpPr>
            <a:spLocks noGrp="1"/>
          </p:cNvSpPr>
          <p:nvPr>
            <p:ph type="title"/>
          </p:nvPr>
        </p:nvSpPr>
        <p:spPr/>
        <p:txBody>
          <a:bodyPr/>
          <a:lstStyle/>
          <a:p>
            <a:r>
              <a:rPr lang="el-GR" dirty="0">
                <a:latin typeface="Segoe UI" panose="020B0502040204020203" pitchFamily="34" charset="0"/>
                <a:cs typeface="Segoe UI" panose="020B0502040204020203" pitchFamily="34" charset="0"/>
              </a:rPr>
              <a:t>Έχει νοημοσύνη το </a:t>
            </a:r>
            <a:r>
              <a:rPr lang="en-US" dirty="0">
                <a:latin typeface="Segoe UI" panose="020B0502040204020203" pitchFamily="34" charset="0"/>
                <a:cs typeface="Segoe UI" panose="020B0502040204020203" pitchFamily="34" charset="0"/>
              </a:rPr>
              <a:t>ChatGPT</a:t>
            </a:r>
            <a:r>
              <a:rPr lang="el-GR" dirty="0">
                <a:latin typeface="Segoe UI" panose="020B0502040204020203" pitchFamily="34" charset="0"/>
                <a:cs typeface="Segoe UI" panose="020B0502040204020203" pitchFamily="34" charset="0"/>
              </a:rPr>
              <a:t>;</a:t>
            </a:r>
            <a:endParaRPr lang="en-US" dirty="0">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60F730F4-C6C1-51ED-558C-D6AB07F0904C}"/>
              </a:ext>
            </a:extLst>
          </p:cNvPr>
          <p:cNvSpPr>
            <a:spLocks noGrp="1"/>
          </p:cNvSpPr>
          <p:nvPr>
            <p:ph idx="1"/>
          </p:nvPr>
        </p:nvSpPr>
        <p:spPr>
          <a:xfrm>
            <a:off x="838200" y="1825625"/>
            <a:ext cx="6623050" cy="2854325"/>
          </a:xfrm>
        </p:spPr>
        <p:txBody>
          <a:bodyPr/>
          <a:lstStyle/>
          <a:p>
            <a:r>
              <a:rPr lang="el-GR" dirty="0"/>
              <a:t>Μπορεί να ξέρει ότι υπάρχει;</a:t>
            </a:r>
          </a:p>
          <a:p>
            <a:r>
              <a:rPr lang="el-GR" dirty="0"/>
              <a:t>Έχει την αίσθηση του εαυτού; </a:t>
            </a:r>
          </a:p>
          <a:p>
            <a:pPr marL="0" indent="0">
              <a:buNone/>
            </a:pPr>
            <a:r>
              <a:rPr lang="el-GR" dirty="0"/>
              <a:t> </a:t>
            </a:r>
            <a:endParaRPr lang="en-US" dirty="0"/>
          </a:p>
        </p:txBody>
      </p:sp>
      <p:pic>
        <p:nvPicPr>
          <p:cNvPr id="4098" name="Picture 2" descr="René Descartes | Online Library of Liberty">
            <a:extLst>
              <a:ext uri="{FF2B5EF4-FFF2-40B4-BE49-F238E27FC236}">
                <a16:creationId xmlns:a16="http://schemas.microsoft.com/office/drawing/2014/main" id="{8A7706E9-6FA3-CC07-6A62-381B7CB43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690688"/>
            <a:ext cx="3162300" cy="376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565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5E200D-E77C-0A22-31B6-C057714D6549}"/>
              </a:ext>
            </a:extLst>
          </p:cNvPr>
          <p:cNvSpPr txBox="1"/>
          <p:nvPr/>
        </p:nvSpPr>
        <p:spPr>
          <a:xfrm>
            <a:off x="1106129" y="2816942"/>
            <a:ext cx="8568098" cy="1187830"/>
          </a:xfrm>
          <a:prstGeom prst="rect">
            <a:avLst/>
          </a:prstGeom>
        </p:spPr>
        <p:txBody>
          <a:bodyPr vert="horz" lIns="91440" tIns="45720" rIns="91440" bIns="45720" rtlCol="0" anchor="t">
            <a:noAutofit/>
          </a:bodyPr>
          <a:lstStyle/>
          <a:p>
            <a:pPr>
              <a:lnSpc>
                <a:spcPct val="90000"/>
              </a:lnSpc>
              <a:spcBef>
                <a:spcPct val="0"/>
              </a:spcBef>
              <a:spcAft>
                <a:spcPts val="600"/>
              </a:spcAft>
            </a:pPr>
            <a:r>
              <a:rPr lang="el-GR" sz="2400" i="1" dirty="0">
                <a:solidFill>
                  <a:schemeClr val="tx2"/>
                </a:solidFill>
                <a:latin typeface="Segoe UI" panose="020B0502040204020203" pitchFamily="34" charset="0"/>
                <a:ea typeface="+mj-ea"/>
                <a:cs typeface="Segoe UI" panose="020B0502040204020203" pitchFamily="34" charset="0"/>
              </a:rPr>
              <a:t>Τι κοινό έχει η Μαρί Κιουρί με την Τεχνητή Νοημοσύνη;</a:t>
            </a:r>
            <a:endParaRPr lang="en-US" sz="2400" b="0" i="1" kern="1200" dirty="0">
              <a:solidFill>
                <a:schemeClr val="tx2"/>
              </a:solidFill>
              <a:effectLst/>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2460367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04F5DA-4139-BD55-88D7-B16738664F1B}"/>
            </a:ext>
          </a:extLst>
        </p:cNvPr>
        <p:cNvGrpSpPr/>
        <p:nvPr/>
      </p:nvGrpSpPr>
      <p:grpSpPr>
        <a:xfrm>
          <a:off x="0" y="0"/>
          <a:ext cx="0" cy="0"/>
          <a:chOff x="0" y="0"/>
          <a:chExt cx="0" cy="0"/>
        </a:xfrm>
      </p:grpSpPr>
      <p:pic>
        <p:nvPicPr>
          <p:cNvPr id="2" name="Google Shape;128;p28">
            <a:extLst>
              <a:ext uri="{FF2B5EF4-FFF2-40B4-BE49-F238E27FC236}">
                <a16:creationId xmlns:a16="http://schemas.microsoft.com/office/drawing/2014/main" id="{900032D4-52F9-2A6C-9F0E-9982008D5174}"/>
              </a:ext>
            </a:extLst>
          </p:cNvPr>
          <p:cNvPicPr preferRelativeResize="0"/>
          <p:nvPr/>
        </p:nvPicPr>
        <p:blipFill rotWithShape="1">
          <a:blip r:embed="rId4">
            <a:alphaModFix/>
          </a:blip>
          <a:srcRect t="16847" b="6076"/>
          <a:stretch/>
        </p:blipFill>
        <p:spPr>
          <a:xfrm>
            <a:off x="6397722" y="4902125"/>
            <a:ext cx="4491951" cy="783500"/>
          </a:xfrm>
          <a:prstGeom prst="rect">
            <a:avLst/>
          </a:prstGeom>
          <a:noFill/>
          <a:ln>
            <a:noFill/>
          </a:ln>
        </p:spPr>
      </p:pic>
      <p:sp>
        <p:nvSpPr>
          <p:cNvPr id="18" name="Google Shape;118;p28">
            <a:extLst>
              <a:ext uri="{FF2B5EF4-FFF2-40B4-BE49-F238E27FC236}">
                <a16:creationId xmlns:a16="http://schemas.microsoft.com/office/drawing/2014/main" id="{9318F2BC-8D73-A89F-2BC5-859514EBE0F2}"/>
              </a:ext>
            </a:extLst>
          </p:cNvPr>
          <p:cNvSpPr txBox="1"/>
          <p:nvPr/>
        </p:nvSpPr>
        <p:spPr>
          <a:xfrm>
            <a:off x="831873" y="1168872"/>
            <a:ext cx="1958000" cy="4682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r>
              <a:rPr lang="el" sz="1400" b="1" i="0" u="none" strike="noStrike" cap="none" dirty="0">
                <a:solidFill>
                  <a:schemeClr val="tx1"/>
                </a:solidFill>
                <a:latin typeface="Segoe UI" panose="020B0502040204020203" pitchFamily="34" charset="0"/>
                <a:ea typeface="Fira Sans Extra Condensed"/>
                <a:cs typeface="Segoe UI" panose="020B0502040204020203" pitchFamily="34" charset="0"/>
                <a:sym typeface="Fira Sans Extra Condensed"/>
              </a:rPr>
              <a:t>Αναγνώριση Προσώπου ή φίλτρα στο κινητό;</a:t>
            </a:r>
            <a:endParaRPr sz="1400" b="1" i="0" u="none" strike="noStrike" cap="none" dirty="0">
              <a:solidFill>
                <a:schemeClr val="tx1"/>
              </a:solidFill>
              <a:latin typeface="Segoe UI" panose="020B0502040204020203" pitchFamily="34" charset="0"/>
              <a:ea typeface="Fira Sans Extra Condensed"/>
              <a:cs typeface="Segoe UI" panose="020B0502040204020203" pitchFamily="34" charset="0"/>
              <a:sym typeface="Fira Sans Extra Condensed"/>
            </a:endParaRPr>
          </a:p>
        </p:txBody>
      </p:sp>
      <p:sp>
        <p:nvSpPr>
          <p:cNvPr id="4" name="Google Shape;119;p28">
            <a:extLst>
              <a:ext uri="{FF2B5EF4-FFF2-40B4-BE49-F238E27FC236}">
                <a16:creationId xmlns:a16="http://schemas.microsoft.com/office/drawing/2014/main" id="{94C76358-85BD-CE4B-2D24-20C6878F2429}"/>
              </a:ext>
            </a:extLst>
          </p:cNvPr>
          <p:cNvSpPr txBox="1"/>
          <p:nvPr/>
        </p:nvSpPr>
        <p:spPr>
          <a:xfrm>
            <a:off x="831873" y="3849792"/>
            <a:ext cx="1981200" cy="33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r>
              <a:rPr lang="el" sz="1400" b="1" i="0" u="none" strike="noStrike" cap="none" dirty="0">
                <a:solidFill>
                  <a:schemeClr val="tx1"/>
                </a:solidFill>
                <a:latin typeface="Segoe UI" panose="020B0502040204020203" pitchFamily="34" charset="0"/>
                <a:ea typeface="Fira Sans Extra Condensed"/>
                <a:cs typeface="Segoe UI" panose="020B0502040204020203" pitchFamily="34" charset="0"/>
                <a:sym typeface="Fira Sans Extra Condensed"/>
              </a:rPr>
              <a:t>Πώς ξέρει το instagram ότι σου αρέσουν οι γάτες;</a:t>
            </a:r>
            <a:endParaRPr sz="1400" b="1" i="0" u="none" strike="noStrike" cap="none" dirty="0">
              <a:solidFill>
                <a:schemeClr val="tx1"/>
              </a:solidFill>
              <a:latin typeface="Segoe UI" panose="020B0502040204020203" pitchFamily="34" charset="0"/>
              <a:ea typeface="Fira Sans Extra Condensed"/>
              <a:cs typeface="Segoe UI" panose="020B0502040204020203" pitchFamily="34" charset="0"/>
              <a:sym typeface="Fira Sans Extra Condensed"/>
            </a:endParaRPr>
          </a:p>
        </p:txBody>
      </p:sp>
      <p:sp>
        <p:nvSpPr>
          <p:cNvPr id="7" name="Google Shape;120;p28">
            <a:extLst>
              <a:ext uri="{FF2B5EF4-FFF2-40B4-BE49-F238E27FC236}">
                <a16:creationId xmlns:a16="http://schemas.microsoft.com/office/drawing/2014/main" id="{C18831A3-BDF5-5EA6-19A8-FC20990CFA55}"/>
              </a:ext>
            </a:extLst>
          </p:cNvPr>
          <p:cNvSpPr txBox="1"/>
          <p:nvPr/>
        </p:nvSpPr>
        <p:spPr>
          <a:xfrm>
            <a:off x="6397722" y="4406256"/>
            <a:ext cx="1976631" cy="522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300" b="1" i="0" u="none" strike="noStrike" cap="none" dirty="0">
                <a:solidFill>
                  <a:schemeClr val="tx1"/>
                </a:solidFill>
                <a:latin typeface="Segoe UI" panose="020B0502040204020203" pitchFamily="34" charset="0"/>
                <a:ea typeface="Fira Sans Extra Condensed"/>
                <a:cs typeface="Segoe UI" panose="020B0502040204020203" pitchFamily="34" charset="0"/>
                <a:sym typeface="Fira Sans Extra Condensed"/>
              </a:rPr>
              <a:t>Alexa, κλείσε το φως!</a:t>
            </a:r>
          </a:p>
        </p:txBody>
      </p:sp>
      <p:sp>
        <p:nvSpPr>
          <p:cNvPr id="8" name="Google Shape;121;p28">
            <a:extLst>
              <a:ext uri="{FF2B5EF4-FFF2-40B4-BE49-F238E27FC236}">
                <a16:creationId xmlns:a16="http://schemas.microsoft.com/office/drawing/2014/main" id="{43026D1C-D645-A6D0-C3B5-F423E3A67BD4}"/>
              </a:ext>
            </a:extLst>
          </p:cNvPr>
          <p:cNvSpPr txBox="1"/>
          <p:nvPr/>
        </p:nvSpPr>
        <p:spPr>
          <a:xfrm>
            <a:off x="7560871" y="1381195"/>
            <a:ext cx="2553600" cy="33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500"/>
              <a:buFont typeface="Arial"/>
              <a:buNone/>
            </a:pPr>
            <a:r>
              <a:rPr lang="el" sz="1500" b="1" i="0" u="none" strike="noStrike" cap="none" dirty="0">
                <a:solidFill>
                  <a:schemeClr val="tx1"/>
                </a:solidFill>
                <a:latin typeface="Segoe UI" panose="020B0502040204020203" pitchFamily="34" charset="0"/>
                <a:ea typeface="Fira Sans Extra Condensed"/>
                <a:cs typeface="Segoe UI" panose="020B0502040204020203" pitchFamily="34" charset="0"/>
                <a:sym typeface="Fira Sans Extra Condensed"/>
              </a:rPr>
              <a:t>Αυτοοδηγούμενο αυτοκίνητο;</a:t>
            </a:r>
            <a:endParaRPr sz="1500" b="1" i="0" u="none" strike="noStrike" cap="none" dirty="0">
              <a:solidFill>
                <a:schemeClr val="tx1"/>
              </a:solidFill>
              <a:latin typeface="Segoe UI" panose="020B0502040204020203" pitchFamily="34" charset="0"/>
              <a:ea typeface="Fira Sans Extra Condensed"/>
              <a:cs typeface="Segoe UI" panose="020B0502040204020203" pitchFamily="34" charset="0"/>
              <a:sym typeface="Fira Sans Extra Condensed"/>
            </a:endParaRPr>
          </a:p>
        </p:txBody>
      </p:sp>
      <p:pic>
        <p:nvPicPr>
          <p:cNvPr id="9" name="Google Shape;122;p28">
            <a:extLst>
              <a:ext uri="{FF2B5EF4-FFF2-40B4-BE49-F238E27FC236}">
                <a16:creationId xmlns:a16="http://schemas.microsoft.com/office/drawing/2014/main" id="{7A00248C-2A79-9F34-B076-C32110995ABF}"/>
              </a:ext>
            </a:extLst>
          </p:cNvPr>
          <p:cNvPicPr preferRelativeResize="0"/>
          <p:nvPr/>
        </p:nvPicPr>
        <p:blipFill rotWithShape="1">
          <a:blip r:embed="rId5">
            <a:alphaModFix/>
          </a:blip>
          <a:srcRect/>
          <a:stretch/>
        </p:blipFill>
        <p:spPr>
          <a:xfrm rot="702504">
            <a:off x="2880805" y="921234"/>
            <a:ext cx="791400" cy="1525125"/>
          </a:xfrm>
          <a:prstGeom prst="rect">
            <a:avLst/>
          </a:prstGeom>
          <a:noFill/>
          <a:ln>
            <a:noFill/>
          </a:ln>
        </p:spPr>
      </p:pic>
      <p:pic>
        <p:nvPicPr>
          <p:cNvPr id="12" name="Google Shape;124;p28">
            <a:extLst>
              <a:ext uri="{FF2B5EF4-FFF2-40B4-BE49-F238E27FC236}">
                <a16:creationId xmlns:a16="http://schemas.microsoft.com/office/drawing/2014/main" id="{42A5BA82-8B62-FFA5-5D55-14C212FD8DBB}"/>
              </a:ext>
            </a:extLst>
          </p:cNvPr>
          <p:cNvPicPr preferRelativeResize="0"/>
          <p:nvPr/>
        </p:nvPicPr>
        <p:blipFill rotWithShape="1">
          <a:blip r:embed="rId6">
            <a:alphaModFix/>
          </a:blip>
          <a:srcRect/>
          <a:stretch/>
        </p:blipFill>
        <p:spPr>
          <a:xfrm>
            <a:off x="7829684" y="1749756"/>
            <a:ext cx="1628025" cy="1522075"/>
          </a:xfrm>
          <a:prstGeom prst="rect">
            <a:avLst/>
          </a:prstGeom>
          <a:noFill/>
          <a:ln>
            <a:noFill/>
          </a:ln>
        </p:spPr>
      </p:pic>
      <p:pic>
        <p:nvPicPr>
          <p:cNvPr id="14" name="Google Shape;126;p28">
            <a:extLst>
              <a:ext uri="{FF2B5EF4-FFF2-40B4-BE49-F238E27FC236}">
                <a16:creationId xmlns:a16="http://schemas.microsoft.com/office/drawing/2014/main" id="{D7E70EA6-8E14-B6E4-2503-42D671D62426}"/>
              </a:ext>
            </a:extLst>
          </p:cNvPr>
          <p:cNvPicPr preferRelativeResize="0"/>
          <p:nvPr/>
        </p:nvPicPr>
        <p:blipFill rotWithShape="1">
          <a:blip r:embed="rId7">
            <a:alphaModFix/>
          </a:blip>
          <a:srcRect/>
          <a:stretch/>
        </p:blipFill>
        <p:spPr>
          <a:xfrm>
            <a:off x="1214585" y="4338723"/>
            <a:ext cx="1192575" cy="1215825"/>
          </a:xfrm>
          <a:prstGeom prst="rect">
            <a:avLst/>
          </a:prstGeom>
          <a:noFill/>
          <a:ln>
            <a:noFill/>
          </a:ln>
        </p:spPr>
      </p:pic>
      <p:pic>
        <p:nvPicPr>
          <p:cNvPr id="1028" name="Picture 4">
            <a:extLst>
              <a:ext uri="{FF2B5EF4-FFF2-40B4-BE49-F238E27FC236}">
                <a16:creationId xmlns:a16="http://schemas.microsoft.com/office/drawing/2014/main" id="{6B519218-A59F-8038-C789-93C2FF88B2E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497206" y="3387397"/>
            <a:ext cx="1573159" cy="884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Google Shape;118;p28">
            <a:extLst>
              <a:ext uri="{FF2B5EF4-FFF2-40B4-BE49-F238E27FC236}">
                <a16:creationId xmlns:a16="http://schemas.microsoft.com/office/drawing/2014/main" id="{92AD8041-F0DA-B480-D9F0-86B69E24B158}"/>
              </a:ext>
            </a:extLst>
          </p:cNvPr>
          <p:cNvSpPr txBox="1"/>
          <p:nvPr/>
        </p:nvSpPr>
        <p:spPr>
          <a:xfrm>
            <a:off x="3866201" y="2827939"/>
            <a:ext cx="2852946" cy="4438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r>
              <a:rPr lang="el-GR" b="1" dirty="0">
                <a:solidFill>
                  <a:schemeClr val="tx1"/>
                </a:solidFill>
                <a:latin typeface="Segoe UI" panose="020B0502040204020203" pitchFamily="34" charset="0"/>
                <a:ea typeface="Fira Sans Extra Condensed"/>
                <a:cs typeface="Segoe UI" panose="020B0502040204020203" pitchFamily="34" charset="0"/>
                <a:sym typeface="Fira Sans Extra Condensed"/>
              </a:rPr>
              <a:t>Πληροφορίες, συμβουλές, προγραμματισμός, σχολικές εκθέσεις</a:t>
            </a:r>
            <a:endParaRPr sz="1400" b="1" i="0" u="none" strike="noStrike" cap="none" dirty="0">
              <a:solidFill>
                <a:schemeClr val="tx1"/>
              </a:solidFill>
              <a:latin typeface="Segoe UI" panose="020B0502040204020203" pitchFamily="34" charset="0"/>
              <a:ea typeface="Fira Sans Extra Condensed"/>
              <a:cs typeface="Segoe UI" panose="020B0502040204020203" pitchFamily="34" charset="0"/>
              <a:sym typeface="Fira Sans Extra Condensed"/>
            </a:endParaRPr>
          </a:p>
        </p:txBody>
      </p:sp>
    </p:spTree>
    <p:extLst>
      <p:ext uri="{BB962C8B-B14F-4D97-AF65-F5344CB8AC3E}">
        <p14:creationId xmlns:p14="http://schemas.microsoft.com/office/powerpoint/2010/main" val="62727854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E1E1484E-1328-3981-082B-A7723C0299FF}"/>
              </a:ext>
            </a:extLst>
          </p:cNvPr>
          <p:cNvSpPr>
            <a:spLocks noGrp="1"/>
          </p:cNvSpPr>
          <p:nvPr>
            <p:ph idx="1"/>
          </p:nvPr>
        </p:nvSpPr>
        <p:spPr>
          <a:xfrm>
            <a:off x="490868" y="1907264"/>
            <a:ext cx="4586513" cy="1773808"/>
          </a:xfrm>
        </p:spPr>
        <p:txBody>
          <a:bodyPr>
            <a:normAutofit fontScale="92500"/>
          </a:bodyPr>
          <a:lstStyle/>
          <a:p>
            <a:pPr marL="0" indent="0">
              <a:buNone/>
            </a:pPr>
            <a:r>
              <a:rPr lang="en-US" sz="2000" dirty="0"/>
              <a:t>“When I started, I knew no chemistry. None,” Jumper says. “I had to speedrun the whole thing. I managed to stay a week ahead of the undergrad gen-chem class I was </a:t>
            </a:r>
            <a:r>
              <a:rPr lang="en-US" sz="2000" dirty="0" err="1"/>
              <a:t>TA’ing</a:t>
            </a:r>
            <a:r>
              <a:rPr lang="en-US" sz="2000" dirty="0"/>
              <a:t>.”</a:t>
            </a:r>
          </a:p>
        </p:txBody>
      </p:sp>
      <p:sp>
        <p:nvSpPr>
          <p:cNvPr id="5" name="TextBox 4">
            <a:extLst>
              <a:ext uri="{FF2B5EF4-FFF2-40B4-BE49-F238E27FC236}">
                <a16:creationId xmlns:a16="http://schemas.microsoft.com/office/drawing/2014/main" id="{5FEA0215-1CB2-3338-0621-826ED6B776C6}"/>
              </a:ext>
            </a:extLst>
          </p:cNvPr>
          <p:cNvSpPr txBox="1"/>
          <p:nvPr/>
        </p:nvSpPr>
        <p:spPr>
          <a:xfrm>
            <a:off x="490868" y="527073"/>
            <a:ext cx="10349351" cy="1200329"/>
          </a:xfrm>
          <a:prstGeom prst="rect">
            <a:avLst/>
          </a:prstGeom>
          <a:noFill/>
        </p:spPr>
        <p:txBody>
          <a:bodyPr wrap="square" rtlCol="0">
            <a:spAutoFit/>
          </a:bodyPr>
          <a:lstStyle/>
          <a:p>
            <a:r>
              <a:rPr lang="en-US" sz="2400" b="0" i="0" dirty="0">
                <a:effectLst/>
                <a:latin typeface="Segoe UI" panose="020B0502040204020203" pitchFamily="34" charset="0"/>
                <a:cs typeface="Segoe UI" panose="020B0502040204020203" pitchFamily="34" charset="0"/>
              </a:rPr>
              <a:t>Nobel Prize in Chemistry 2024</a:t>
            </a:r>
          </a:p>
          <a:p>
            <a:r>
              <a:rPr lang="en-US" sz="2400" b="0" i="0" dirty="0">
                <a:effectLst/>
                <a:latin typeface="Segoe UI" panose="020B0502040204020203" pitchFamily="34" charset="0"/>
                <a:cs typeface="Segoe UI" panose="020B0502040204020203" pitchFamily="34" charset="0"/>
              </a:rPr>
              <a:t>David Baker (protein design), </a:t>
            </a:r>
          </a:p>
          <a:p>
            <a:r>
              <a:rPr lang="en-US" sz="2400" b="0" i="0" dirty="0" err="1">
                <a:effectLst/>
                <a:latin typeface="Segoe UI" panose="020B0502040204020203" pitchFamily="34" charset="0"/>
                <a:cs typeface="Segoe UI" panose="020B0502040204020203" pitchFamily="34" charset="0"/>
              </a:rPr>
              <a:t>Demis</a:t>
            </a:r>
            <a:r>
              <a:rPr lang="en-US" sz="2400" b="0" i="0" dirty="0">
                <a:effectLst/>
                <a:latin typeface="Segoe UI" panose="020B0502040204020203" pitchFamily="34" charset="0"/>
                <a:cs typeface="Segoe UI" panose="020B0502040204020203" pitchFamily="34" charset="0"/>
              </a:rPr>
              <a:t> Hassabis and John Jumper (AlphaFold2, protein structure prediction) </a:t>
            </a:r>
          </a:p>
        </p:txBody>
      </p:sp>
      <p:pic>
        <p:nvPicPr>
          <p:cNvPr id="2" name="Picture 2" descr="Photo of man in t-shirt smiling at camera">
            <a:extLst>
              <a:ext uri="{FF2B5EF4-FFF2-40B4-BE49-F238E27FC236}">
                <a16:creationId xmlns:a16="http://schemas.microsoft.com/office/drawing/2014/main" id="{FB8381EF-9993-A82F-0218-65B310A68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693" y="3860934"/>
            <a:ext cx="961745" cy="127707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D10BFF8-A4D2-4C4C-703A-D7DD704D1C83}"/>
              </a:ext>
            </a:extLst>
          </p:cNvPr>
          <p:cNvGrpSpPr/>
          <p:nvPr/>
        </p:nvGrpSpPr>
        <p:grpSpPr>
          <a:xfrm>
            <a:off x="6929782" y="2283312"/>
            <a:ext cx="4586513" cy="3858238"/>
            <a:chOff x="7423521" y="2794348"/>
            <a:chExt cx="4236123" cy="3419606"/>
          </a:xfrm>
        </p:grpSpPr>
        <p:pic>
          <p:nvPicPr>
            <p:cNvPr id="7" name="Picture 6">
              <a:extLst>
                <a:ext uri="{FF2B5EF4-FFF2-40B4-BE49-F238E27FC236}">
                  <a16:creationId xmlns:a16="http://schemas.microsoft.com/office/drawing/2014/main" id="{480EC1B7-A897-3775-D214-C9B3648DAE89}"/>
                </a:ext>
              </a:extLst>
            </p:cNvPr>
            <p:cNvPicPr>
              <a:picLocks noChangeAspect="1"/>
            </p:cNvPicPr>
            <p:nvPr/>
          </p:nvPicPr>
          <p:blipFill>
            <a:blip r:embed="rId5"/>
            <a:stretch>
              <a:fillRect/>
            </a:stretch>
          </p:blipFill>
          <p:spPr>
            <a:xfrm>
              <a:off x="7423521" y="2794348"/>
              <a:ext cx="4236123" cy="3419606"/>
            </a:xfrm>
            <a:prstGeom prst="rect">
              <a:avLst/>
            </a:prstGeom>
          </p:spPr>
        </p:pic>
        <p:sp>
          <p:nvSpPr>
            <p:cNvPr id="8" name="Rectangle 7">
              <a:extLst>
                <a:ext uri="{FF2B5EF4-FFF2-40B4-BE49-F238E27FC236}">
                  <a16:creationId xmlns:a16="http://schemas.microsoft.com/office/drawing/2014/main" id="{ED3456D0-D40B-4989-726E-132BDCD96EA9}"/>
                </a:ext>
              </a:extLst>
            </p:cNvPr>
            <p:cNvSpPr/>
            <p:nvPr/>
          </p:nvSpPr>
          <p:spPr>
            <a:xfrm>
              <a:off x="7427934" y="3290066"/>
              <a:ext cx="275573" cy="8309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3" name="Picture 12" descr="A courtyard of a building&#10;&#10;AI-generated content may be incorrect.">
            <a:extLst>
              <a:ext uri="{FF2B5EF4-FFF2-40B4-BE49-F238E27FC236}">
                <a16:creationId xmlns:a16="http://schemas.microsoft.com/office/drawing/2014/main" id="{BDE37A5E-B68E-3CFD-AE04-CB1929E8BB3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7180" y="3860934"/>
            <a:ext cx="4473888" cy="2516562"/>
          </a:xfrm>
          <a:prstGeom prst="rect">
            <a:avLst/>
          </a:prstGeom>
        </p:spPr>
      </p:pic>
    </p:spTree>
    <p:extLst>
      <p:ext uri="{BB962C8B-B14F-4D97-AF65-F5344CB8AC3E}">
        <p14:creationId xmlns:p14="http://schemas.microsoft.com/office/powerpoint/2010/main" val="7914211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941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7CCACE-179D-BCAD-2253-AE1661E28E0C}"/>
              </a:ext>
            </a:extLst>
          </p:cNvPr>
          <p:cNvSpPr txBox="1"/>
          <p:nvPr/>
        </p:nvSpPr>
        <p:spPr>
          <a:xfrm>
            <a:off x="0" y="247650"/>
            <a:ext cx="11823700" cy="5816977"/>
          </a:xfrm>
          <a:prstGeom prst="rect">
            <a:avLst/>
          </a:prstGeom>
          <a:noFill/>
        </p:spPr>
        <p:txBody>
          <a:bodyPr wrap="square">
            <a:spAutoFit/>
          </a:bodyPr>
          <a:lstStyle/>
          <a:p>
            <a:pPr>
              <a:buNone/>
            </a:pPr>
            <a:r>
              <a:rPr lang="en-US" sz="3600" b="1" dirty="0">
                <a:latin typeface="Segoe UI" panose="020B0502040204020203" pitchFamily="34" charset="0"/>
                <a:cs typeface="Segoe UI" panose="020B0502040204020203" pitchFamily="34" charset="0"/>
              </a:rPr>
              <a:t>The AI Act (Artificial Intelligence Act)</a:t>
            </a:r>
          </a:p>
          <a:p>
            <a:pPr>
              <a:buNone/>
            </a:pPr>
            <a:r>
              <a:rPr lang="en-US" sz="2400" b="1" dirty="0">
                <a:latin typeface="Segoe UI" panose="020B0502040204020203" pitchFamily="34" charset="0"/>
                <a:cs typeface="Segoe UI" panose="020B0502040204020203" pitchFamily="34" charset="0"/>
              </a:rPr>
              <a:t>Overview:</a:t>
            </a:r>
          </a:p>
          <a:p>
            <a:pPr>
              <a:buFont typeface="Arial" panose="020B0604020202020204" pitchFamily="34" charset="0"/>
              <a:buChar char="•"/>
            </a:pPr>
            <a:r>
              <a:rPr lang="en-US" sz="2400" dirty="0">
                <a:latin typeface="Segoe UI" panose="020B0502040204020203" pitchFamily="34" charset="0"/>
                <a:cs typeface="Segoe UI" panose="020B0502040204020203" pitchFamily="34" charset="0"/>
              </a:rPr>
              <a:t>Proposed by the </a:t>
            </a:r>
            <a:r>
              <a:rPr lang="en-US" sz="2400" b="1" dirty="0">
                <a:latin typeface="Segoe UI" panose="020B0502040204020203" pitchFamily="34" charset="0"/>
                <a:cs typeface="Segoe UI" panose="020B0502040204020203" pitchFamily="34" charset="0"/>
              </a:rPr>
              <a:t>European Union</a:t>
            </a:r>
            <a:r>
              <a:rPr lang="en-US" sz="2400" dirty="0">
                <a:latin typeface="Segoe UI" panose="020B0502040204020203" pitchFamily="34" charset="0"/>
                <a:cs typeface="Segoe UI" panose="020B0502040204020203" pitchFamily="34" charset="0"/>
              </a:rPr>
              <a:t> in </a:t>
            </a:r>
            <a:r>
              <a:rPr lang="en-US" sz="2400" b="1" dirty="0">
                <a:latin typeface="Segoe UI" panose="020B0502040204020203" pitchFamily="34" charset="0"/>
                <a:cs typeface="Segoe UI" panose="020B0502040204020203" pitchFamily="34" charset="0"/>
              </a:rPr>
              <a:t>April 2021</a:t>
            </a:r>
            <a:r>
              <a:rPr lang="en-US" sz="2400" dirty="0">
                <a:latin typeface="Segoe UI" panose="020B0502040204020203" pitchFamily="34" charset="0"/>
                <a:cs typeface="Segoe UI" panose="020B0502040204020203" pitchFamily="34" charset="0"/>
              </a:rPr>
              <a:t> to regulate AI use.</a:t>
            </a:r>
          </a:p>
          <a:p>
            <a:pPr>
              <a:buFont typeface="Arial" panose="020B0604020202020204" pitchFamily="34" charset="0"/>
              <a:buChar char="•"/>
            </a:pPr>
            <a:r>
              <a:rPr lang="en-US" sz="2400" dirty="0">
                <a:latin typeface="Segoe UI" panose="020B0502040204020203" pitchFamily="34" charset="0"/>
                <a:cs typeface="Segoe UI" panose="020B0502040204020203" pitchFamily="34" charset="0"/>
              </a:rPr>
              <a:t>Balances innovation with safety and ethics in AI deployment.</a:t>
            </a:r>
          </a:p>
          <a:p>
            <a:pPr>
              <a:buNone/>
            </a:pPr>
            <a:r>
              <a:rPr lang="en-US" sz="2400" b="1" dirty="0">
                <a:latin typeface="Segoe UI" panose="020B0502040204020203" pitchFamily="34" charset="0"/>
                <a:cs typeface="Segoe UI" panose="020B0502040204020203" pitchFamily="34" charset="0"/>
              </a:rPr>
              <a:t>Key Aspects:</a:t>
            </a:r>
          </a:p>
          <a:p>
            <a:pPr>
              <a:buFont typeface="+mj-lt"/>
              <a:buAutoNum type="arabicPeriod"/>
            </a:pPr>
            <a:r>
              <a:rPr lang="en-US" sz="2400" b="1" dirty="0">
                <a:latin typeface="Segoe UI" panose="020B0502040204020203" pitchFamily="34" charset="0"/>
                <a:cs typeface="Segoe UI" panose="020B0502040204020203" pitchFamily="34" charset="0"/>
              </a:rPr>
              <a:t>Risk-Based Approach</a:t>
            </a:r>
            <a:r>
              <a:rPr lang="en-US" sz="2400" dirty="0">
                <a:latin typeface="Segoe UI" panose="020B0502040204020203" pitchFamily="34" charset="0"/>
                <a:cs typeface="Segoe UI" panose="020B0502040204020203" pitchFamily="34" charset="0"/>
              </a:rPr>
              <a:t>:</a:t>
            </a:r>
          </a:p>
          <a:p>
            <a:pPr marL="742950" lvl="1" indent="-285750">
              <a:buFont typeface="+mj-lt"/>
              <a:buAutoNum type="arabicPeriod"/>
            </a:pPr>
            <a:r>
              <a:rPr lang="en-US" sz="2400" dirty="0">
                <a:latin typeface="Segoe UI" panose="020B0502040204020203" pitchFamily="34" charset="0"/>
                <a:cs typeface="Segoe UI" panose="020B0502040204020203" pitchFamily="34" charset="0"/>
              </a:rPr>
              <a:t>Categorizes AI into </a:t>
            </a:r>
            <a:r>
              <a:rPr lang="en-US" sz="2400" b="1" dirty="0">
                <a:latin typeface="Segoe UI" panose="020B0502040204020203" pitchFamily="34" charset="0"/>
                <a:cs typeface="Segoe UI" panose="020B0502040204020203" pitchFamily="34" charset="0"/>
              </a:rPr>
              <a:t>High-Risk</a:t>
            </a: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Low-Risk</a:t>
            </a:r>
            <a:r>
              <a:rPr lang="en-US" sz="2400" dirty="0">
                <a:latin typeface="Segoe UI" panose="020B0502040204020203" pitchFamily="34" charset="0"/>
                <a:cs typeface="Segoe UI" panose="020B0502040204020203" pitchFamily="34" charset="0"/>
              </a:rPr>
              <a:t>, and </a:t>
            </a:r>
            <a:r>
              <a:rPr lang="en-US" sz="2400" b="1" dirty="0">
                <a:latin typeface="Segoe UI" panose="020B0502040204020203" pitchFamily="34" charset="0"/>
                <a:cs typeface="Segoe UI" panose="020B0502040204020203" pitchFamily="34" charset="0"/>
              </a:rPr>
              <a:t>Unacceptable Risk</a:t>
            </a:r>
            <a:r>
              <a:rPr lang="en-US" sz="2400" dirty="0">
                <a:latin typeface="Segoe UI" panose="020B0502040204020203" pitchFamily="34" charset="0"/>
                <a:cs typeface="Segoe UI" panose="020B0502040204020203" pitchFamily="34" charset="0"/>
              </a:rPr>
              <a:t>.</a:t>
            </a:r>
          </a:p>
          <a:p>
            <a:pPr>
              <a:buFont typeface="+mj-lt"/>
              <a:buAutoNum type="arabicPeriod"/>
            </a:pPr>
            <a:r>
              <a:rPr lang="en-US" sz="2400" b="1" dirty="0">
                <a:latin typeface="Segoe UI" panose="020B0502040204020203" pitchFamily="34" charset="0"/>
                <a:cs typeface="Segoe UI" panose="020B0502040204020203" pitchFamily="34" charset="0"/>
              </a:rPr>
              <a:t>Transparency &amp; Accountability</a:t>
            </a:r>
            <a:r>
              <a:rPr lang="en-US" sz="2400" dirty="0">
                <a:latin typeface="Segoe UI" panose="020B0502040204020203" pitchFamily="34" charset="0"/>
                <a:cs typeface="Segoe UI" panose="020B0502040204020203" pitchFamily="34" charset="0"/>
              </a:rPr>
              <a:t>:</a:t>
            </a:r>
          </a:p>
          <a:p>
            <a:pPr marL="742950" lvl="1" indent="-285750">
              <a:buFont typeface="+mj-lt"/>
              <a:buAutoNum type="arabicPeriod"/>
            </a:pPr>
            <a:r>
              <a:rPr lang="en-US" sz="2400" dirty="0">
                <a:latin typeface="Segoe UI" panose="020B0502040204020203" pitchFamily="34" charset="0"/>
                <a:cs typeface="Segoe UI" panose="020B0502040204020203" pitchFamily="34" charset="0"/>
              </a:rPr>
              <a:t>High-risk AI systems must be transparent and subject to human oversight.</a:t>
            </a:r>
          </a:p>
          <a:p>
            <a:pPr>
              <a:buFont typeface="+mj-lt"/>
              <a:buAutoNum type="arabicPeriod"/>
            </a:pPr>
            <a:r>
              <a:rPr lang="en-US" sz="2400" b="1" dirty="0">
                <a:latin typeface="Segoe UI" panose="020B0502040204020203" pitchFamily="34" charset="0"/>
                <a:cs typeface="Segoe UI" panose="020B0502040204020203" pitchFamily="34" charset="0"/>
              </a:rPr>
              <a:t>Ethical Guidelines</a:t>
            </a:r>
            <a:r>
              <a:rPr lang="en-US" sz="2400" dirty="0">
                <a:latin typeface="Segoe UI" panose="020B0502040204020203" pitchFamily="34" charset="0"/>
                <a:cs typeface="Segoe UI" panose="020B0502040204020203" pitchFamily="34" charset="0"/>
              </a:rPr>
              <a:t>:</a:t>
            </a:r>
          </a:p>
          <a:p>
            <a:pPr marL="742950" lvl="1" indent="-285750">
              <a:buFont typeface="+mj-lt"/>
              <a:buAutoNum type="arabicPeriod"/>
            </a:pPr>
            <a:r>
              <a:rPr lang="en-US" sz="2400" dirty="0">
                <a:latin typeface="Segoe UI" panose="020B0502040204020203" pitchFamily="34" charset="0"/>
                <a:cs typeface="Segoe UI" panose="020B0502040204020203" pitchFamily="34" charset="0"/>
              </a:rPr>
              <a:t>Ensures AI respects </a:t>
            </a:r>
            <a:r>
              <a:rPr lang="en-US" sz="2400" b="1" dirty="0">
                <a:latin typeface="Segoe UI" panose="020B0502040204020203" pitchFamily="34" charset="0"/>
                <a:cs typeface="Segoe UI" panose="020B0502040204020203" pitchFamily="34" charset="0"/>
              </a:rPr>
              <a:t>privacy, fairness</a:t>
            </a:r>
            <a:r>
              <a:rPr lang="en-US" sz="2400" dirty="0">
                <a:latin typeface="Segoe UI" panose="020B0502040204020203" pitchFamily="34" charset="0"/>
                <a:cs typeface="Segoe UI" panose="020B0502040204020203" pitchFamily="34" charset="0"/>
              </a:rPr>
              <a:t>, and </a:t>
            </a:r>
            <a:r>
              <a:rPr lang="en-US" sz="2400" b="1" dirty="0">
                <a:latin typeface="Segoe UI" panose="020B0502040204020203" pitchFamily="34" charset="0"/>
                <a:cs typeface="Segoe UI" panose="020B0502040204020203" pitchFamily="34" charset="0"/>
              </a:rPr>
              <a:t>non-discrimination</a:t>
            </a:r>
            <a:r>
              <a:rPr lang="en-US" sz="2400" dirty="0">
                <a:latin typeface="Segoe UI" panose="020B0502040204020203" pitchFamily="34" charset="0"/>
                <a:cs typeface="Segoe UI" panose="020B0502040204020203" pitchFamily="34" charset="0"/>
              </a:rPr>
              <a:t>.</a:t>
            </a:r>
          </a:p>
          <a:p>
            <a:pPr>
              <a:buFont typeface="+mj-lt"/>
              <a:buAutoNum type="arabicPeriod"/>
            </a:pPr>
            <a:r>
              <a:rPr lang="en-US" sz="2400" b="1" dirty="0">
                <a:latin typeface="Segoe UI" panose="020B0502040204020203" pitchFamily="34" charset="0"/>
                <a:cs typeface="Segoe UI" panose="020B0502040204020203" pitchFamily="34" charset="0"/>
              </a:rPr>
              <a:t>Governance</a:t>
            </a:r>
            <a:r>
              <a:rPr lang="en-US" sz="2400" dirty="0">
                <a:latin typeface="Segoe UI" panose="020B0502040204020203" pitchFamily="34" charset="0"/>
                <a:cs typeface="Segoe UI" panose="020B0502040204020203" pitchFamily="34" charset="0"/>
              </a:rPr>
              <a:t>:</a:t>
            </a:r>
          </a:p>
          <a:p>
            <a:pPr marL="742950" lvl="1" indent="-285750">
              <a:buFont typeface="+mj-lt"/>
              <a:buAutoNum type="arabicPeriod"/>
            </a:pPr>
            <a:r>
              <a:rPr lang="en-US" sz="2400" dirty="0">
                <a:latin typeface="Segoe UI" panose="020B0502040204020203" pitchFamily="34" charset="0"/>
                <a:cs typeface="Segoe UI" panose="020B0502040204020203" pitchFamily="34" charset="0"/>
              </a:rPr>
              <a:t>Enforcement by national authorities and the </a:t>
            </a:r>
            <a:r>
              <a:rPr lang="en-US" sz="2400" b="1" dirty="0">
                <a:latin typeface="Segoe UI" panose="020B0502040204020203" pitchFamily="34" charset="0"/>
                <a:cs typeface="Segoe UI" panose="020B0502040204020203" pitchFamily="34" charset="0"/>
              </a:rPr>
              <a:t>European AI Board</a:t>
            </a:r>
            <a:r>
              <a:rPr lang="en-US" sz="2400" dirty="0">
                <a:latin typeface="Segoe UI" panose="020B0502040204020203" pitchFamily="34" charset="0"/>
                <a:cs typeface="Segoe UI" panose="020B0502040204020203" pitchFamily="34" charset="0"/>
              </a:rPr>
              <a:t>.</a:t>
            </a:r>
          </a:p>
          <a:p>
            <a:pPr>
              <a:buNone/>
            </a:pPr>
            <a:r>
              <a:rPr lang="en-US" sz="2400" b="1" dirty="0">
                <a:latin typeface="Segoe UI" panose="020B0502040204020203" pitchFamily="34" charset="0"/>
                <a:cs typeface="Segoe UI" panose="020B0502040204020203" pitchFamily="34" charset="0"/>
              </a:rPr>
              <a:t>Why It Matters:</a:t>
            </a:r>
          </a:p>
          <a:p>
            <a:pPr>
              <a:buFont typeface="Arial" panose="020B0604020202020204" pitchFamily="34" charset="0"/>
              <a:buChar char="•"/>
            </a:pPr>
            <a:r>
              <a:rPr lang="en-US" sz="2400" b="1" dirty="0">
                <a:latin typeface="Segoe UI" panose="020B0502040204020203" pitchFamily="34" charset="0"/>
                <a:cs typeface="Segoe UI" panose="020B0502040204020203" pitchFamily="34" charset="0"/>
              </a:rPr>
              <a:t>EU Leadership</a:t>
            </a:r>
            <a:r>
              <a:rPr lang="en-US" sz="2400" dirty="0">
                <a:latin typeface="Segoe UI" panose="020B0502040204020203" pitchFamily="34" charset="0"/>
                <a:cs typeface="Segoe UI" panose="020B0502040204020203" pitchFamily="34" charset="0"/>
              </a:rPr>
              <a:t> in setting global </a:t>
            </a:r>
            <a:r>
              <a:rPr lang="en-US" sz="2400" b="1" dirty="0">
                <a:latin typeface="Segoe UI" panose="020B0502040204020203" pitchFamily="34" charset="0"/>
                <a:cs typeface="Segoe UI" panose="020B0502040204020203" pitchFamily="34" charset="0"/>
              </a:rPr>
              <a:t>AI standards</a:t>
            </a:r>
            <a:r>
              <a:rPr lang="en-US" sz="2400" dirty="0">
                <a:latin typeface="Segoe UI" panose="020B0502040204020203" pitchFamily="34" charset="0"/>
                <a:cs typeface="Segoe UI" panose="020B0502040204020203" pitchFamily="34" charset="0"/>
              </a:rPr>
              <a:t> for safety, ethics, and innovation.</a:t>
            </a:r>
          </a:p>
        </p:txBody>
      </p:sp>
    </p:spTree>
    <p:extLst>
      <p:ext uri="{BB962C8B-B14F-4D97-AF65-F5344CB8AC3E}">
        <p14:creationId xmlns:p14="http://schemas.microsoft.com/office/powerpoint/2010/main" val="1801845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47E56C-C87D-7574-3007-A42A18B1308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FBB1CD7-617E-722C-D50B-1F9A76738456}"/>
              </a:ext>
            </a:extLst>
          </p:cNvPr>
          <p:cNvSpPr txBox="1"/>
          <p:nvPr/>
        </p:nvSpPr>
        <p:spPr>
          <a:xfrm>
            <a:off x="1073132" y="644046"/>
            <a:ext cx="10349351" cy="1200329"/>
          </a:xfrm>
          <a:prstGeom prst="rect">
            <a:avLst/>
          </a:prstGeom>
          <a:noFill/>
        </p:spPr>
        <p:txBody>
          <a:bodyPr wrap="square" rtlCol="0">
            <a:spAutoFit/>
          </a:bodyPr>
          <a:lstStyle/>
          <a:p>
            <a:r>
              <a:rPr lang="en-US" sz="2400" b="0" i="0" dirty="0">
                <a:effectLst/>
                <a:latin typeface="Segoe UI" panose="020B0502040204020203" pitchFamily="34" charset="0"/>
                <a:cs typeface="Segoe UI" panose="020B0502040204020203" pitchFamily="34" charset="0"/>
              </a:rPr>
              <a:t>Nobel Prize in </a:t>
            </a:r>
            <a:r>
              <a:rPr lang="en-US" sz="2400" dirty="0">
                <a:latin typeface="Segoe UI" panose="020B0502040204020203" pitchFamily="34" charset="0"/>
                <a:cs typeface="Segoe UI" panose="020B0502040204020203" pitchFamily="34" charset="0"/>
              </a:rPr>
              <a:t>Physics</a:t>
            </a:r>
            <a:r>
              <a:rPr lang="en-US" sz="2400" b="0" i="0" dirty="0">
                <a:effectLst/>
                <a:latin typeface="Segoe UI" panose="020B0502040204020203" pitchFamily="34" charset="0"/>
                <a:cs typeface="Segoe UI" panose="020B0502040204020203" pitchFamily="34" charset="0"/>
              </a:rPr>
              <a:t> 2024</a:t>
            </a:r>
            <a:endParaRPr lang="en-US" sz="2400" dirty="0">
              <a:latin typeface="Segoe UI" panose="020B0502040204020203" pitchFamily="34" charset="0"/>
              <a:cs typeface="Segoe UI" panose="020B0502040204020203" pitchFamily="34" charset="0"/>
            </a:endParaRPr>
          </a:p>
          <a:p>
            <a:r>
              <a:rPr lang="en-US" sz="2400" b="0" i="0" dirty="0">
                <a:effectLst/>
                <a:latin typeface="Segoe UI" panose="020B0502040204020203" pitchFamily="34" charset="0"/>
                <a:cs typeface="Segoe UI" panose="020B0502040204020203" pitchFamily="34" charset="0"/>
              </a:rPr>
              <a:t>John Hopfield (network that can store and reconstruct patterns in data)</a:t>
            </a:r>
          </a:p>
          <a:p>
            <a:r>
              <a:rPr lang="en-US" sz="2400" b="0" i="0" dirty="0">
                <a:effectLst/>
                <a:latin typeface="Segoe UI" panose="020B0502040204020203" pitchFamily="34" charset="0"/>
                <a:cs typeface="Segoe UI" panose="020B0502040204020203" pitchFamily="34" charset="0"/>
              </a:rPr>
              <a:t>Geoffrey Hinton (method that can autonomously find properties in data)</a:t>
            </a:r>
          </a:p>
        </p:txBody>
      </p:sp>
      <p:pic>
        <p:nvPicPr>
          <p:cNvPr id="6" name="Picture 5">
            <a:extLst>
              <a:ext uri="{FF2B5EF4-FFF2-40B4-BE49-F238E27FC236}">
                <a16:creationId xmlns:a16="http://schemas.microsoft.com/office/drawing/2014/main" id="{EA3416DD-E655-7400-0963-2BB781F5B720}"/>
              </a:ext>
            </a:extLst>
          </p:cNvPr>
          <p:cNvPicPr>
            <a:picLocks noChangeAspect="1"/>
          </p:cNvPicPr>
          <p:nvPr/>
        </p:nvPicPr>
        <p:blipFill>
          <a:blip r:embed="rId4"/>
          <a:stretch>
            <a:fillRect/>
          </a:stretch>
        </p:blipFill>
        <p:spPr>
          <a:xfrm>
            <a:off x="1507368" y="2181137"/>
            <a:ext cx="3357576" cy="2962762"/>
          </a:xfrm>
          <a:prstGeom prst="rect">
            <a:avLst/>
          </a:prstGeom>
        </p:spPr>
      </p:pic>
      <p:pic>
        <p:nvPicPr>
          <p:cNvPr id="10" name="Picture 9">
            <a:extLst>
              <a:ext uri="{FF2B5EF4-FFF2-40B4-BE49-F238E27FC236}">
                <a16:creationId xmlns:a16="http://schemas.microsoft.com/office/drawing/2014/main" id="{554DD52D-4E80-F49C-9788-40904F04D4C0}"/>
              </a:ext>
            </a:extLst>
          </p:cNvPr>
          <p:cNvPicPr>
            <a:picLocks noChangeAspect="1"/>
          </p:cNvPicPr>
          <p:nvPr/>
        </p:nvPicPr>
        <p:blipFill>
          <a:blip r:embed="rId5"/>
          <a:stretch>
            <a:fillRect/>
          </a:stretch>
        </p:blipFill>
        <p:spPr>
          <a:xfrm>
            <a:off x="5548024" y="2048424"/>
            <a:ext cx="6258154" cy="3228189"/>
          </a:xfrm>
          <a:prstGeom prst="rect">
            <a:avLst/>
          </a:prstGeom>
        </p:spPr>
      </p:pic>
    </p:spTree>
    <p:extLst>
      <p:ext uri="{BB962C8B-B14F-4D97-AF65-F5344CB8AC3E}">
        <p14:creationId xmlns:p14="http://schemas.microsoft.com/office/powerpoint/2010/main" val="73256620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189890-DAFA-241F-0095-6293ABCA3E3F}"/>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B58D8B-8E03-A7DE-2198-0826E7A17C88}"/>
              </a:ext>
            </a:extLst>
          </p:cNvPr>
          <p:cNvSpPr txBox="1"/>
          <p:nvPr/>
        </p:nvSpPr>
        <p:spPr>
          <a:xfrm>
            <a:off x="838199" y="242973"/>
            <a:ext cx="6797405" cy="114935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latin typeface="Segoe UI" panose="020B0502040204020203" pitchFamily="34" charset="0"/>
                <a:ea typeface="+mj-ea"/>
                <a:cs typeface="Segoe UI" panose="020B0502040204020203" pitchFamily="34" charset="0"/>
              </a:rPr>
              <a:t>Τεχνητή Νοημοσύνη</a:t>
            </a:r>
            <a:endParaRPr lang="en-US" sz="4000" b="0" i="0" dirty="0">
              <a:effectLst/>
              <a:latin typeface="Segoe UI" panose="020B0502040204020203" pitchFamily="34" charset="0"/>
              <a:ea typeface="+mj-ea"/>
              <a:cs typeface="Segoe UI" panose="020B0502040204020203" pitchFamily="34" charset="0"/>
            </a:endParaRPr>
          </a:p>
        </p:txBody>
      </p:sp>
      <p:pic>
        <p:nvPicPr>
          <p:cNvPr id="2" name="Google Shape;166;p33">
            <a:extLst>
              <a:ext uri="{FF2B5EF4-FFF2-40B4-BE49-F238E27FC236}">
                <a16:creationId xmlns:a16="http://schemas.microsoft.com/office/drawing/2014/main" id="{32AA2F67-F80E-5B03-733A-31D45A0D2D74}"/>
              </a:ext>
            </a:extLst>
          </p:cNvPr>
          <p:cNvPicPr preferRelativeResize="0"/>
          <p:nvPr/>
        </p:nvPicPr>
        <p:blipFill rotWithShape="1">
          <a:blip r:embed="rId4"/>
          <a:stretch/>
        </p:blipFill>
        <p:spPr>
          <a:xfrm>
            <a:off x="7752978" y="462317"/>
            <a:ext cx="3690491" cy="2813930"/>
          </a:xfrm>
          <a:prstGeom prst="rect">
            <a:avLst/>
          </a:prstGeom>
          <a:noFill/>
        </p:spPr>
      </p:pic>
      <p:sp>
        <p:nvSpPr>
          <p:cNvPr id="19" name="Content Placeholder 18">
            <a:extLst>
              <a:ext uri="{FF2B5EF4-FFF2-40B4-BE49-F238E27FC236}">
                <a16:creationId xmlns:a16="http://schemas.microsoft.com/office/drawing/2014/main" id="{A7453083-94DC-04E2-E231-EE045E7FD944}"/>
              </a:ext>
            </a:extLst>
          </p:cNvPr>
          <p:cNvSpPr>
            <a:spLocks noGrp="1"/>
          </p:cNvSpPr>
          <p:nvPr>
            <p:ph idx="1"/>
          </p:nvPr>
        </p:nvSpPr>
        <p:spPr>
          <a:xfrm>
            <a:off x="325461" y="1392322"/>
            <a:ext cx="6996089" cy="4849727"/>
          </a:xfrm>
        </p:spPr>
        <p:txBody>
          <a:bodyPr vert="horz" lIns="91440" tIns="45720" rIns="91440" bIns="45720" rtlCol="0">
            <a:normAutofit/>
          </a:bodyPr>
          <a:lstStyle/>
          <a:p>
            <a:pPr marL="266700" indent="-184150">
              <a:spcBef>
                <a:spcPts val="0"/>
              </a:spcBef>
              <a:buSzPts val="1400"/>
            </a:pPr>
            <a:r>
              <a:rPr lang="en-US" sz="2000" b="1" dirty="0">
                <a:latin typeface="Segoe UI" panose="020B0502040204020203" pitchFamily="34" charset="0"/>
                <a:cs typeface="Segoe UI" panose="020B0502040204020203" pitchFamily="34" charset="0"/>
              </a:rPr>
              <a:t>Νοημοσύνη</a:t>
            </a:r>
            <a:r>
              <a:rPr lang="el-GR" sz="2000" b="1"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μι</a:t>
            </a:r>
            <a:r>
              <a:rPr lang="en-US" sz="2000" dirty="0">
                <a:latin typeface="Segoe UI" panose="020B0502040204020203" pitchFamily="34" charset="0"/>
                <a:cs typeface="Segoe UI" panose="020B0502040204020203" pitchFamily="34" charset="0"/>
              </a:rPr>
              <a:t>α νοητική δραστηριότητα που κατευθύνεται προς τη σκόπιμη προσαρμογή, επιλογή και διαμόρφωση του περιβάλλοντος που σχετίζεται με τη ζωή κάποιου.	</a:t>
            </a:r>
          </a:p>
          <a:p>
            <a:pPr algn="r">
              <a:spcBef>
                <a:spcPts val="0"/>
              </a:spcBef>
              <a:buSzPts val="1400"/>
            </a:pPr>
            <a:r>
              <a:rPr lang="en-US" sz="1100" dirty="0">
                <a:latin typeface="Segoe UI" panose="020B0502040204020203" pitchFamily="34" charset="0"/>
                <a:cs typeface="Segoe UI" panose="020B0502040204020203" pitchFamily="34" charset="0"/>
              </a:rPr>
              <a:t>Sternberg, R.J. (1982)</a:t>
            </a:r>
            <a:r>
              <a:rPr lang="el-GR" sz="1100" dirty="0">
                <a:latin typeface="Segoe UI" panose="020B0502040204020203" pitchFamily="34" charset="0"/>
                <a:cs typeface="Segoe UI" panose="020B0502040204020203" pitchFamily="34" charset="0"/>
              </a:rPr>
              <a:t> </a:t>
            </a:r>
            <a:r>
              <a:rPr lang="en-US" sz="1100" dirty="0">
                <a:latin typeface="Segoe UI" panose="020B0502040204020203" pitchFamily="34" charset="0"/>
                <a:cs typeface="Segoe UI" panose="020B0502040204020203" pitchFamily="34" charset="0"/>
              </a:rPr>
              <a:t>Handbook of Human Intelligence</a:t>
            </a:r>
          </a:p>
          <a:p>
            <a:r>
              <a:rPr lang="en-US" sz="2000" b="1" dirty="0">
                <a:latin typeface="Segoe UI" panose="020B0502040204020203" pitchFamily="34" charset="0"/>
                <a:cs typeface="Segoe UI" panose="020B0502040204020203" pitchFamily="34" charset="0"/>
              </a:rPr>
              <a:t>Τεχνητή νοημοσύνη: </a:t>
            </a:r>
            <a:r>
              <a:rPr lang="en-US" sz="2000" dirty="0">
                <a:latin typeface="Segoe UI" panose="020B0502040204020203" pitchFamily="34" charset="0"/>
                <a:cs typeface="Segoe UI" panose="020B0502040204020203" pitchFamily="34" charset="0"/>
              </a:rPr>
              <a:t>Μίμηση νοημοσύνης / </a:t>
            </a:r>
            <a:r>
              <a:rPr lang="el-GR" sz="2000" dirty="0">
                <a:latin typeface="Segoe UI" panose="020B0502040204020203" pitchFamily="34" charset="0"/>
                <a:cs typeface="Segoe UI" panose="020B0502040204020203" pitchFamily="34" charset="0"/>
              </a:rPr>
              <a:t>προτύπων</a:t>
            </a:r>
            <a:r>
              <a:rPr lang="en-US" sz="2000" dirty="0">
                <a:latin typeface="Segoe UI" panose="020B0502040204020203" pitchFamily="34" charset="0"/>
                <a:cs typeface="Segoe UI" panose="020B0502040204020203" pitchFamily="34" charset="0"/>
              </a:rPr>
              <a:t> συμπεριφοράς των ανθρώπων ή άλλων έμβιων όντων</a:t>
            </a:r>
          </a:p>
          <a:p>
            <a:pPr lvl="1"/>
            <a:r>
              <a:rPr lang="el-GR" sz="2000" dirty="0">
                <a:latin typeface="Segoe UI" panose="020B0502040204020203" pitchFamily="34" charset="0"/>
                <a:cs typeface="Segoe UI" panose="020B0502040204020203" pitchFamily="34" charset="0"/>
              </a:rPr>
              <a:t>Δύσκολο </a:t>
            </a:r>
            <a:r>
              <a:rPr lang="en-US" sz="2000" dirty="0">
                <a:latin typeface="Segoe UI" panose="020B0502040204020203" pitchFamily="34" charset="0"/>
                <a:cs typeface="Segoe UI" panose="020B0502040204020203" pitchFamily="34" charset="0"/>
              </a:rPr>
              <a:t>να ορίσουμε πότε μία μηχανή έχει νοημοσύνη</a:t>
            </a:r>
          </a:p>
          <a:p>
            <a:pPr lvl="1"/>
            <a:r>
              <a:rPr lang="en-US" sz="2000" dirty="0">
                <a:latin typeface="Segoe UI" panose="020B0502040204020203" pitchFamily="34" charset="0"/>
                <a:cs typeface="Segoe UI" panose="020B0502040204020203" pitchFamily="34" charset="0"/>
              </a:rPr>
              <a:t>Λύση: </a:t>
            </a:r>
            <a:r>
              <a:rPr lang="en-US" sz="2000" b="1" dirty="0">
                <a:latin typeface="Segoe UI" panose="020B0502040204020203" pitchFamily="34" charset="0"/>
                <a:cs typeface="Segoe UI" panose="020B0502040204020203" pitchFamily="34" charset="0"/>
              </a:rPr>
              <a:t>Turing Test</a:t>
            </a:r>
            <a:r>
              <a:rPr lang="en-US" sz="2000" dirty="0">
                <a:latin typeface="Segoe UI" panose="020B0502040204020203" pitchFamily="34" charset="0"/>
                <a:cs typeface="Segoe UI" panose="020B0502040204020203" pitchFamily="34" charset="0"/>
              </a:rPr>
              <a:t> (1950). </a:t>
            </a:r>
            <a:endParaRPr lang="el-GR" sz="2000" dirty="0">
              <a:latin typeface="Segoe UI" panose="020B0502040204020203" pitchFamily="34" charset="0"/>
              <a:cs typeface="Segoe UI" panose="020B0502040204020203" pitchFamily="34" charset="0"/>
            </a:endParaRPr>
          </a:p>
          <a:p>
            <a:pPr lvl="2"/>
            <a:r>
              <a:rPr lang="el-GR" sz="1600" dirty="0">
                <a:latin typeface="Segoe UI" panose="020B0502040204020203" pitchFamily="34" charset="0"/>
                <a:cs typeface="Segoe UI" panose="020B0502040204020203" pitchFamily="34" charset="0"/>
              </a:rPr>
              <a:t>Αντί να εξετάσουμε τη σκέψη, εξετάζουμε τη συμπεριφορά</a:t>
            </a:r>
            <a:r>
              <a:rPr lang="en-US" sz="1600" dirty="0">
                <a:latin typeface="Segoe UI" panose="020B0502040204020203" pitchFamily="34" charset="0"/>
                <a:cs typeface="Segoe UI" panose="020B0502040204020203" pitchFamily="34" charset="0"/>
              </a:rPr>
              <a:t>. </a:t>
            </a:r>
          </a:p>
          <a:p>
            <a:r>
              <a:rPr lang="en-US" sz="2100" dirty="0">
                <a:latin typeface="Segoe UI" panose="020B0502040204020203" pitchFamily="34" charset="0"/>
                <a:cs typeface="Segoe UI" panose="020B0502040204020203" pitchFamily="34" charset="0"/>
              </a:rPr>
              <a:t>CAPTCHA (Completely Automated Public Turing test to tell Computers and Humans Apart)</a:t>
            </a:r>
          </a:p>
        </p:txBody>
      </p:sp>
      <p:pic>
        <p:nvPicPr>
          <p:cNvPr id="3" name="Google Shape;174;p34" descr="ReCAPTCHA Example">
            <a:extLst>
              <a:ext uri="{FF2B5EF4-FFF2-40B4-BE49-F238E27FC236}">
                <a16:creationId xmlns:a16="http://schemas.microsoft.com/office/drawing/2014/main" id="{52775850-D607-8923-C50D-E5369A3A2E08}"/>
              </a:ext>
            </a:extLst>
          </p:cNvPr>
          <p:cNvPicPr preferRelativeResize="0"/>
          <p:nvPr/>
        </p:nvPicPr>
        <p:blipFill rotWithShape="1">
          <a:blip r:embed="rId5"/>
          <a:stretch/>
        </p:blipFill>
        <p:spPr>
          <a:xfrm>
            <a:off x="7635604" y="3738563"/>
            <a:ext cx="1806846" cy="2586037"/>
          </a:xfrm>
          <a:prstGeom prst="rect">
            <a:avLst/>
          </a:prstGeom>
          <a:noFill/>
        </p:spPr>
      </p:pic>
    </p:spTree>
    <p:extLst>
      <p:ext uri="{BB962C8B-B14F-4D97-AF65-F5344CB8AC3E}">
        <p14:creationId xmlns:p14="http://schemas.microsoft.com/office/powerpoint/2010/main" val="2525748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55"/>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ctr" anchorCtr="0">
            <a:noAutofit/>
          </a:bodyPr>
          <a:lstStyle/>
          <a:p>
            <a:pPr>
              <a:buSzPct val="111111"/>
            </a:pPr>
            <a:r>
              <a:rPr lang="el" sz="3600" dirty="0">
                <a:latin typeface="Segoe UI" panose="020B0502040204020203" pitchFamily="34" charset="0"/>
                <a:cs typeface="Segoe UI" panose="020B0502040204020203" pitchFamily="34" charset="0"/>
              </a:rPr>
              <a:t>Πώς μαθαίνουν τα συστήματα τεχνητής νοημοσύνης;</a:t>
            </a:r>
            <a:endParaRPr sz="3600" dirty="0">
              <a:latin typeface="Segoe UI" panose="020B0502040204020203" pitchFamily="34" charset="0"/>
              <a:cs typeface="Segoe UI" panose="020B0502040204020203" pitchFamily="34" charset="0"/>
            </a:endParaRPr>
          </a:p>
        </p:txBody>
      </p:sp>
      <p:sp>
        <p:nvSpPr>
          <p:cNvPr id="672" name="Google Shape;672;p55"/>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l">
                <a:latin typeface="Segoe UI" panose="020B0502040204020203" pitchFamily="34" charset="0"/>
                <a:cs typeface="Segoe UI" panose="020B0502040204020203" pitchFamily="34" charset="0"/>
              </a:rPr>
              <a:t>Πώς ξεχωρίζεις αν κάτι είναι κύκλος ή τετράγωνο; </a:t>
            </a:r>
            <a:endParaRPr>
              <a:latin typeface="Segoe UI" panose="020B0502040204020203" pitchFamily="34" charset="0"/>
              <a:cs typeface="Segoe UI" panose="020B0502040204020203" pitchFamily="34" charset="0"/>
            </a:endParaRPr>
          </a:p>
        </p:txBody>
      </p:sp>
      <p:sp>
        <p:nvSpPr>
          <p:cNvPr id="673" name="Google Shape;673;p55"/>
          <p:cNvSpPr txBox="1"/>
          <p:nvPr/>
        </p:nvSpPr>
        <p:spPr>
          <a:xfrm>
            <a:off x="1318591" y="2252870"/>
            <a:ext cx="9554800" cy="1107749"/>
          </a:xfrm>
          <a:prstGeom prst="rect">
            <a:avLst/>
          </a:prstGeom>
          <a:noFill/>
          <a:ln>
            <a:noFill/>
          </a:ln>
        </p:spPr>
        <p:txBody>
          <a:bodyPr spcFirstLastPara="1" wrap="square" lIns="121900" tIns="60933" rIns="121900" bIns="60933" anchor="t" anchorCtr="0">
            <a:spAutoFit/>
          </a:bodyPr>
          <a:lstStyle/>
          <a:p>
            <a:pPr>
              <a:buClr>
                <a:srgbClr val="000000"/>
              </a:buClr>
              <a:buSzPts val="1400"/>
            </a:pPr>
            <a:r>
              <a:rPr lang="el" sz="2133" b="1">
                <a:solidFill>
                  <a:srgbClr val="000000"/>
                </a:solidFill>
                <a:latin typeface="Segoe UI" panose="020B0502040204020203" pitchFamily="34" charset="0"/>
                <a:ea typeface="Arial"/>
                <a:cs typeface="Segoe UI" panose="020B0502040204020203" pitchFamily="34" charset="0"/>
                <a:sym typeface="Arial"/>
              </a:rPr>
              <a:t>Τρόπος 1:</a:t>
            </a:r>
            <a:endParaRPr sz="2133" b="1">
              <a:solidFill>
                <a:srgbClr val="000000"/>
              </a:solidFill>
              <a:latin typeface="Segoe UI" panose="020B0502040204020203" pitchFamily="34" charset="0"/>
              <a:ea typeface="Arial"/>
              <a:cs typeface="Segoe UI" panose="020B0502040204020203" pitchFamily="34" charset="0"/>
              <a:sym typeface="Arial"/>
            </a:endParaRPr>
          </a:p>
          <a:p>
            <a:pPr>
              <a:buClr>
                <a:srgbClr val="000000"/>
              </a:buClr>
              <a:buSzPts val="1400"/>
            </a:pPr>
            <a:endParaRPr sz="2133">
              <a:solidFill>
                <a:srgbClr val="000000"/>
              </a:solidFill>
              <a:latin typeface="Segoe UI" panose="020B0502040204020203" pitchFamily="34" charset="0"/>
              <a:ea typeface="Arial"/>
              <a:cs typeface="Segoe UI" panose="020B0502040204020203" pitchFamily="34" charset="0"/>
              <a:sym typeface="Arial"/>
            </a:endParaRPr>
          </a:p>
          <a:p>
            <a:pPr>
              <a:buClr>
                <a:srgbClr val="000000"/>
              </a:buClr>
              <a:buSzPts val="1400"/>
            </a:pPr>
            <a:r>
              <a:rPr lang="el" sz="2133">
                <a:solidFill>
                  <a:srgbClr val="000000"/>
                </a:solidFill>
                <a:latin typeface="Segoe UI" panose="020B0502040204020203" pitchFamily="34" charset="0"/>
                <a:ea typeface="Arial"/>
                <a:cs typeface="Segoe UI" panose="020B0502040204020203" pitchFamily="34" charset="0"/>
                <a:sym typeface="Arial"/>
              </a:rPr>
              <a:t>Προγραμματίζεις τη μηχανή να ελέγχει τους κανόνες:</a:t>
            </a:r>
            <a:endParaRPr sz="2133">
              <a:solidFill>
                <a:srgbClr val="000000"/>
              </a:solidFill>
              <a:latin typeface="Segoe UI" panose="020B0502040204020203" pitchFamily="34" charset="0"/>
              <a:ea typeface="Arial"/>
              <a:cs typeface="Segoe UI" panose="020B0502040204020203" pitchFamily="34" charset="0"/>
              <a:sym typeface="Arial"/>
            </a:endParaRPr>
          </a:p>
        </p:txBody>
      </p:sp>
      <p:sp>
        <p:nvSpPr>
          <p:cNvPr id="674" name="Google Shape;674;p55"/>
          <p:cNvSpPr txBox="1"/>
          <p:nvPr/>
        </p:nvSpPr>
        <p:spPr>
          <a:xfrm>
            <a:off x="1318591" y="3620247"/>
            <a:ext cx="6096000" cy="1107749"/>
          </a:xfrm>
          <a:prstGeom prst="rect">
            <a:avLst/>
          </a:prstGeom>
          <a:noFill/>
          <a:ln>
            <a:noFill/>
          </a:ln>
        </p:spPr>
        <p:txBody>
          <a:bodyPr spcFirstLastPara="1" wrap="square" lIns="121900" tIns="60933" rIns="121900" bIns="60933" anchor="t" anchorCtr="0">
            <a:spAutoFit/>
          </a:bodyPr>
          <a:lstStyle/>
          <a:p>
            <a:pPr>
              <a:buClr>
                <a:srgbClr val="000000"/>
              </a:buClr>
              <a:buSzPts val="1400"/>
            </a:pPr>
            <a:r>
              <a:rPr lang="el" sz="2133" dirty="0">
                <a:solidFill>
                  <a:srgbClr val="000000"/>
                </a:solidFill>
                <a:latin typeface="Segoe UI" panose="020B0502040204020203" pitchFamily="34" charset="0"/>
                <a:ea typeface="Arial"/>
                <a:cs typeface="Segoe UI" panose="020B0502040204020203" pitchFamily="34" charset="0"/>
                <a:sym typeface="Arial"/>
              </a:rPr>
              <a:t>Έχει 4 πλευρές;</a:t>
            </a:r>
            <a:endParaRPr sz="2133" dirty="0">
              <a:solidFill>
                <a:srgbClr val="000000"/>
              </a:solidFill>
              <a:latin typeface="Segoe UI" panose="020B0502040204020203" pitchFamily="34" charset="0"/>
              <a:ea typeface="Arial"/>
              <a:cs typeface="Segoe UI" panose="020B0502040204020203" pitchFamily="34" charset="0"/>
              <a:sym typeface="Arial"/>
            </a:endParaRPr>
          </a:p>
          <a:p>
            <a:pPr>
              <a:buClr>
                <a:srgbClr val="000000"/>
              </a:buClr>
              <a:buSzPts val="1400"/>
            </a:pPr>
            <a:r>
              <a:rPr lang="el" sz="2133" dirty="0">
                <a:solidFill>
                  <a:srgbClr val="000000"/>
                </a:solidFill>
                <a:latin typeface="Segoe UI" panose="020B0502040204020203" pitchFamily="34" charset="0"/>
                <a:ea typeface="Arial"/>
                <a:cs typeface="Segoe UI" panose="020B0502040204020203" pitchFamily="34" charset="0"/>
                <a:sym typeface="Arial"/>
              </a:rPr>
              <a:t>Είναι ενωμένες ανά δύο και κλειστές;</a:t>
            </a:r>
            <a:endParaRPr sz="2133" dirty="0">
              <a:solidFill>
                <a:srgbClr val="000000"/>
              </a:solidFill>
              <a:latin typeface="Segoe UI" panose="020B0502040204020203" pitchFamily="34" charset="0"/>
              <a:ea typeface="Arial"/>
              <a:cs typeface="Segoe UI" panose="020B0502040204020203" pitchFamily="34" charset="0"/>
              <a:sym typeface="Arial"/>
            </a:endParaRPr>
          </a:p>
          <a:p>
            <a:pPr>
              <a:buClr>
                <a:srgbClr val="000000"/>
              </a:buClr>
              <a:buSzPts val="1400"/>
            </a:pPr>
            <a:r>
              <a:rPr lang="el" sz="2133" dirty="0">
                <a:solidFill>
                  <a:srgbClr val="000000"/>
                </a:solidFill>
                <a:latin typeface="Segoe UI" panose="020B0502040204020203" pitchFamily="34" charset="0"/>
                <a:ea typeface="Arial"/>
                <a:cs typeface="Segoe UI" panose="020B0502040204020203" pitchFamily="34" charset="0"/>
                <a:sym typeface="Arial"/>
              </a:rPr>
              <a:t>Είναι όλες ίσες;</a:t>
            </a:r>
            <a:endParaRPr sz="2133" dirty="0">
              <a:solidFill>
                <a:srgbClr val="000000"/>
              </a:solidFill>
              <a:latin typeface="Segoe UI" panose="020B0502040204020203" pitchFamily="34" charset="0"/>
              <a:ea typeface="Arial"/>
              <a:cs typeface="Segoe UI" panose="020B0502040204020203" pitchFamily="34" charset="0"/>
              <a:sym typeface="Arial"/>
            </a:endParaRPr>
          </a:p>
        </p:txBody>
      </p:sp>
      <p:sp>
        <p:nvSpPr>
          <p:cNvPr id="675" name="Google Shape;675;p55"/>
          <p:cNvSpPr/>
          <p:nvPr/>
        </p:nvSpPr>
        <p:spPr>
          <a:xfrm>
            <a:off x="9347557" y="3766059"/>
            <a:ext cx="2318400" cy="2212000"/>
          </a:xfrm>
          <a:prstGeom prst="ellipse">
            <a:avLst/>
          </a:prstGeom>
          <a:solidFill>
            <a:schemeClr val="accent1"/>
          </a:soli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sp>
        <p:nvSpPr>
          <p:cNvPr id="676" name="Google Shape;676;p55"/>
          <p:cNvSpPr/>
          <p:nvPr/>
        </p:nvSpPr>
        <p:spPr>
          <a:xfrm>
            <a:off x="6374391" y="3766059"/>
            <a:ext cx="2080400" cy="2067200"/>
          </a:xfrm>
          <a:prstGeom prst="rect">
            <a:avLst/>
          </a:prstGeom>
          <a:solidFill>
            <a:schemeClr val="accent2"/>
          </a:soli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4073"/>
    </mc:Choice>
    <mc:Fallback xmlns="">
      <p:transition spd="slow" advTm="2407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6"/>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ctr" anchorCtr="0">
            <a:noAutofit/>
          </a:bodyPr>
          <a:lstStyle/>
          <a:p>
            <a:pPr>
              <a:buSzPct val="111111"/>
            </a:pPr>
            <a:r>
              <a:rPr lang="el" sz="3600" dirty="0">
                <a:latin typeface="Segoe UI" panose="020B0502040204020203" pitchFamily="34" charset="0"/>
                <a:cs typeface="Segoe UI" panose="020B0502040204020203" pitchFamily="34" charset="0"/>
              </a:rPr>
              <a:t>Πώς μαθαίνουν τα συστήματα τεχνητής νοημοσύνης;</a:t>
            </a:r>
            <a:endParaRPr sz="3600" dirty="0">
              <a:latin typeface="Segoe UI" panose="020B0502040204020203" pitchFamily="34" charset="0"/>
              <a:cs typeface="Segoe UI" panose="020B0502040204020203" pitchFamily="34" charset="0"/>
            </a:endParaRPr>
          </a:p>
        </p:txBody>
      </p:sp>
      <p:sp>
        <p:nvSpPr>
          <p:cNvPr id="682" name="Google Shape;682;p56"/>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l" dirty="0">
                <a:latin typeface="Segoe UI" panose="020B0502040204020203" pitchFamily="34" charset="0"/>
                <a:cs typeface="Segoe UI" panose="020B0502040204020203" pitchFamily="34" charset="0"/>
              </a:rPr>
              <a:t>Πώς ξεχωρίζεις αν κάτι είναι κύκλος ή τετράγωνο;</a:t>
            </a:r>
            <a:endParaRPr dirty="0">
              <a:latin typeface="Segoe UI" panose="020B0502040204020203" pitchFamily="34" charset="0"/>
              <a:cs typeface="Segoe UI" panose="020B0502040204020203" pitchFamily="34" charset="0"/>
            </a:endParaRPr>
          </a:p>
        </p:txBody>
      </p:sp>
      <p:sp>
        <p:nvSpPr>
          <p:cNvPr id="683" name="Google Shape;683;p56"/>
          <p:cNvSpPr/>
          <p:nvPr/>
        </p:nvSpPr>
        <p:spPr>
          <a:xfrm>
            <a:off x="414635" y="2385391"/>
            <a:ext cx="2753600" cy="2587701"/>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84" name="Google Shape;684;p56"/>
          <p:cNvSpPr/>
          <p:nvPr/>
        </p:nvSpPr>
        <p:spPr>
          <a:xfrm>
            <a:off x="1928581" y="3425042"/>
            <a:ext cx="488400" cy="491199"/>
          </a:xfrm>
          <a:prstGeom prst="roundRect">
            <a:avLst>
              <a:gd name="adj" fmla="val 0"/>
            </a:avLst>
          </a:prstGeom>
          <a:solidFill>
            <a:schemeClr val="lt1"/>
          </a:solid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85" name="Google Shape;685;p56"/>
          <p:cNvSpPr/>
          <p:nvPr/>
        </p:nvSpPr>
        <p:spPr>
          <a:xfrm>
            <a:off x="1688991" y="2542403"/>
            <a:ext cx="488400" cy="518800"/>
          </a:xfrm>
          <a:prstGeom prst="ellipse">
            <a:avLst/>
          </a:prstGeom>
          <a:solidFill>
            <a:schemeClr val="lt1"/>
          </a:solid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86" name="Google Shape;686;p56"/>
          <p:cNvSpPr/>
          <p:nvPr/>
        </p:nvSpPr>
        <p:spPr>
          <a:xfrm>
            <a:off x="1200727" y="3801144"/>
            <a:ext cx="305491" cy="341600"/>
          </a:xfrm>
          <a:prstGeom prst="ellipse">
            <a:avLst/>
          </a:prstGeom>
          <a:solidFill>
            <a:schemeClr val="lt1"/>
          </a:solid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87" name="Google Shape;687;p56"/>
          <p:cNvSpPr/>
          <p:nvPr/>
        </p:nvSpPr>
        <p:spPr>
          <a:xfrm>
            <a:off x="2019506" y="4021831"/>
            <a:ext cx="815468" cy="822760"/>
          </a:xfrm>
          <a:prstGeom prst="ellipse">
            <a:avLst/>
          </a:prstGeom>
          <a:solidFill>
            <a:schemeClr val="lt1"/>
          </a:solid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88" name="Google Shape;688;p56"/>
          <p:cNvSpPr/>
          <p:nvPr/>
        </p:nvSpPr>
        <p:spPr>
          <a:xfrm>
            <a:off x="587634" y="2627740"/>
            <a:ext cx="757071" cy="797301"/>
          </a:xfrm>
          <a:prstGeom prst="roundRect">
            <a:avLst>
              <a:gd name="adj" fmla="val 0"/>
            </a:avLst>
          </a:prstGeom>
          <a:solidFill>
            <a:schemeClr val="lt1"/>
          </a:solid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89" name="Google Shape;689;p56"/>
          <p:cNvSpPr/>
          <p:nvPr/>
        </p:nvSpPr>
        <p:spPr>
          <a:xfrm rot="2313097">
            <a:off x="633042" y="3789052"/>
            <a:ext cx="330223" cy="341600"/>
          </a:xfrm>
          <a:prstGeom prst="roundRect">
            <a:avLst>
              <a:gd name="adj" fmla="val 0"/>
            </a:avLst>
          </a:prstGeom>
          <a:solidFill>
            <a:schemeClr val="lt1"/>
          </a:solid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90" name="Google Shape;690;p56"/>
          <p:cNvSpPr/>
          <p:nvPr/>
        </p:nvSpPr>
        <p:spPr>
          <a:xfrm>
            <a:off x="858746" y="4263207"/>
            <a:ext cx="524655" cy="514504"/>
          </a:xfrm>
          <a:prstGeom prst="ellipse">
            <a:avLst/>
          </a:prstGeom>
          <a:solidFill>
            <a:schemeClr val="lt1"/>
          </a:solid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91" name="Google Shape;691;p56"/>
          <p:cNvSpPr/>
          <p:nvPr/>
        </p:nvSpPr>
        <p:spPr>
          <a:xfrm rot="3160077">
            <a:off x="2402306" y="2746519"/>
            <a:ext cx="576601" cy="579668"/>
          </a:xfrm>
          <a:prstGeom prst="roundRect">
            <a:avLst>
              <a:gd name="adj" fmla="val 0"/>
            </a:avLst>
          </a:prstGeom>
          <a:solidFill>
            <a:schemeClr val="lt1"/>
          </a:solid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692" name="Google Shape;692;p56" descr="Gears with solid fill"/>
          <p:cNvPicPr preferRelativeResize="0"/>
          <p:nvPr/>
        </p:nvPicPr>
        <p:blipFill rotWithShape="1">
          <a:blip r:embed="rId3">
            <a:alphaModFix/>
          </a:blip>
          <a:srcRect/>
          <a:stretch/>
        </p:blipFill>
        <p:spPr>
          <a:xfrm>
            <a:off x="4772140" y="3016269"/>
            <a:ext cx="1219200" cy="1219200"/>
          </a:xfrm>
          <a:prstGeom prst="rect">
            <a:avLst/>
          </a:prstGeom>
          <a:noFill/>
          <a:ln>
            <a:noFill/>
          </a:ln>
        </p:spPr>
      </p:pic>
      <p:sp>
        <p:nvSpPr>
          <p:cNvPr id="693" name="Google Shape;693;p56"/>
          <p:cNvSpPr/>
          <p:nvPr/>
        </p:nvSpPr>
        <p:spPr>
          <a:xfrm>
            <a:off x="3752113" y="3538331"/>
            <a:ext cx="833140" cy="377909"/>
          </a:xfrm>
          <a:prstGeom prst="rightArrow">
            <a:avLst>
              <a:gd name="adj1" fmla="val 50000"/>
              <a:gd name="adj2" fmla="val 50000"/>
            </a:avLst>
          </a:prstGeom>
          <a:solidFill>
            <a:schemeClr val="accent1"/>
          </a:solidFill>
          <a:ln w="25400" cap="flat" cmpd="sng">
            <a:solidFill>
              <a:srgbClr val="A6AA1C"/>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sp>
        <p:nvSpPr>
          <p:cNvPr id="694" name="Google Shape;694;p56"/>
          <p:cNvSpPr txBox="1"/>
          <p:nvPr/>
        </p:nvSpPr>
        <p:spPr>
          <a:xfrm>
            <a:off x="6178228" y="2251161"/>
            <a:ext cx="5291027" cy="2092441"/>
          </a:xfrm>
          <a:prstGeom prst="rect">
            <a:avLst/>
          </a:prstGeom>
          <a:noFill/>
          <a:ln>
            <a:noFill/>
          </a:ln>
        </p:spPr>
        <p:txBody>
          <a:bodyPr spcFirstLastPara="1" wrap="square" lIns="121900" tIns="60933" rIns="121900" bIns="60933" anchor="t" anchorCtr="0">
            <a:spAutoFit/>
          </a:bodyPr>
          <a:lstStyle/>
          <a:p>
            <a:pPr>
              <a:buClr>
                <a:srgbClr val="000000"/>
              </a:buClr>
              <a:buSzPts val="1600"/>
            </a:pPr>
            <a:r>
              <a:rPr lang="el" sz="2133" b="1" dirty="0">
                <a:solidFill>
                  <a:srgbClr val="000000"/>
                </a:solidFill>
                <a:latin typeface="Segoe UI" panose="020B0502040204020203" pitchFamily="34" charset="0"/>
                <a:ea typeface="Arial"/>
                <a:cs typeface="Segoe UI" panose="020B0502040204020203" pitchFamily="34" charset="0"/>
                <a:sym typeface="Arial"/>
              </a:rPr>
              <a:t>Τρόπος 2:</a:t>
            </a:r>
            <a:endParaRPr sz="2133" b="1" dirty="0">
              <a:solidFill>
                <a:srgbClr val="000000"/>
              </a:solidFill>
              <a:latin typeface="Segoe UI" panose="020B0502040204020203" pitchFamily="34" charset="0"/>
              <a:ea typeface="Arial"/>
              <a:cs typeface="Segoe UI" panose="020B0502040204020203" pitchFamily="34" charset="0"/>
              <a:sym typeface="Arial"/>
            </a:endParaRPr>
          </a:p>
          <a:p>
            <a:pPr>
              <a:buClr>
                <a:srgbClr val="000000"/>
              </a:buClr>
              <a:buSzPts val="1600"/>
            </a:pPr>
            <a:r>
              <a:rPr lang="el" sz="2133" dirty="0">
                <a:solidFill>
                  <a:srgbClr val="000000"/>
                </a:solidFill>
                <a:latin typeface="Segoe UI" panose="020B0502040204020203" pitchFamily="34" charset="0"/>
                <a:ea typeface="Arial"/>
                <a:cs typeface="Segoe UI" panose="020B0502040204020203" pitchFamily="34" charset="0"/>
                <a:sym typeface="Arial"/>
              </a:rPr>
              <a:t>Δίνεις σε μια μηχανή πολλά παραδείγματα από τετράγωνα και κύκλους, λέγοντας της τι είναι τετράγωνο, και η μηχανή μαθαίνει μόνη της τους κανόνες.</a:t>
            </a:r>
            <a:endParaRPr sz="2133" dirty="0">
              <a:solidFill>
                <a:srgbClr val="000000"/>
              </a:solidFill>
              <a:latin typeface="Segoe UI" panose="020B0502040204020203" pitchFamily="34" charset="0"/>
              <a:ea typeface="Arial"/>
              <a:cs typeface="Segoe UI" panose="020B0502040204020203" pitchFamily="34" charset="0"/>
              <a:sym typeface="Arial"/>
            </a:endParaRPr>
          </a:p>
        </p:txBody>
      </p:sp>
      <p:pic>
        <p:nvPicPr>
          <p:cNvPr id="695" name="Google Shape;695;p56" descr="Tick with solid fill"/>
          <p:cNvPicPr preferRelativeResize="0"/>
          <p:nvPr/>
        </p:nvPicPr>
        <p:blipFill rotWithShape="1">
          <a:blip r:embed="rId4">
            <a:alphaModFix/>
          </a:blip>
          <a:srcRect/>
          <a:stretch/>
        </p:blipFill>
        <p:spPr>
          <a:xfrm>
            <a:off x="722746" y="2627101"/>
            <a:ext cx="621956" cy="621956"/>
          </a:xfrm>
          <a:prstGeom prst="rect">
            <a:avLst/>
          </a:prstGeom>
          <a:noFill/>
          <a:ln>
            <a:noFill/>
          </a:ln>
        </p:spPr>
      </p:pic>
      <p:pic>
        <p:nvPicPr>
          <p:cNvPr id="696" name="Google Shape;696;p56" descr="Tick with solid fill"/>
          <p:cNvPicPr preferRelativeResize="0"/>
          <p:nvPr/>
        </p:nvPicPr>
        <p:blipFill rotWithShape="1">
          <a:blip r:embed="rId4">
            <a:alphaModFix/>
          </a:blip>
          <a:srcRect/>
          <a:stretch/>
        </p:blipFill>
        <p:spPr>
          <a:xfrm>
            <a:off x="2456053" y="2862861"/>
            <a:ext cx="396684" cy="396684"/>
          </a:xfrm>
          <a:prstGeom prst="rect">
            <a:avLst/>
          </a:prstGeom>
          <a:noFill/>
          <a:ln>
            <a:noFill/>
          </a:ln>
        </p:spPr>
      </p:pic>
      <p:pic>
        <p:nvPicPr>
          <p:cNvPr id="697" name="Google Shape;697;p56" descr="Tick with solid fill"/>
          <p:cNvPicPr preferRelativeResize="0"/>
          <p:nvPr/>
        </p:nvPicPr>
        <p:blipFill rotWithShape="1">
          <a:blip r:embed="rId4">
            <a:alphaModFix/>
          </a:blip>
          <a:srcRect/>
          <a:stretch/>
        </p:blipFill>
        <p:spPr>
          <a:xfrm>
            <a:off x="1974439" y="3487354"/>
            <a:ext cx="396684" cy="396684"/>
          </a:xfrm>
          <a:prstGeom prst="rect">
            <a:avLst/>
          </a:prstGeom>
          <a:noFill/>
          <a:ln>
            <a:noFill/>
          </a:ln>
        </p:spPr>
      </p:pic>
      <p:pic>
        <p:nvPicPr>
          <p:cNvPr id="698" name="Google Shape;698;p56" descr="Tick with solid fill"/>
          <p:cNvPicPr preferRelativeResize="0"/>
          <p:nvPr/>
        </p:nvPicPr>
        <p:blipFill rotWithShape="1">
          <a:blip r:embed="rId4">
            <a:alphaModFix/>
          </a:blip>
          <a:srcRect/>
          <a:stretch/>
        </p:blipFill>
        <p:spPr>
          <a:xfrm>
            <a:off x="637580" y="3786071"/>
            <a:ext cx="356675" cy="356675"/>
          </a:xfrm>
          <a:prstGeom prst="rect">
            <a:avLst/>
          </a:prstGeom>
          <a:noFill/>
          <a:ln>
            <a:noFill/>
          </a:ln>
        </p:spPr>
      </p:pic>
      <p:sp>
        <p:nvSpPr>
          <p:cNvPr id="699" name="Google Shape;699;p56"/>
          <p:cNvSpPr txBox="1"/>
          <p:nvPr/>
        </p:nvSpPr>
        <p:spPr>
          <a:xfrm>
            <a:off x="2654393" y="5620037"/>
            <a:ext cx="7320123" cy="451287"/>
          </a:xfrm>
          <a:prstGeom prst="rect">
            <a:avLst/>
          </a:prstGeom>
          <a:noFill/>
          <a:ln>
            <a:noFill/>
          </a:ln>
        </p:spPr>
        <p:txBody>
          <a:bodyPr spcFirstLastPara="1" wrap="square" lIns="121900" tIns="60933" rIns="121900" bIns="60933" anchor="t" anchorCtr="0">
            <a:spAutoFit/>
          </a:bodyPr>
          <a:lstStyle/>
          <a:p>
            <a:pPr>
              <a:buClr>
                <a:srgbClr val="000000"/>
              </a:buClr>
              <a:buSzPts val="1400"/>
            </a:pPr>
            <a:r>
              <a:rPr lang="el" sz="2133" dirty="0">
                <a:solidFill>
                  <a:srgbClr val="000000"/>
                </a:solidFill>
                <a:latin typeface="Segoe UI" panose="020B0502040204020203" pitchFamily="34" charset="0"/>
                <a:ea typeface="Arial"/>
                <a:cs typeface="Segoe UI" panose="020B0502040204020203" pitchFamily="34" charset="0"/>
                <a:sym typeface="Arial"/>
              </a:rPr>
              <a:t>Αυτό είναι ένας αλγόριθμος </a:t>
            </a:r>
            <a:r>
              <a:rPr lang="el" sz="2133" b="1" dirty="0">
                <a:solidFill>
                  <a:srgbClr val="000000"/>
                </a:solidFill>
                <a:latin typeface="Segoe UI" panose="020B0502040204020203" pitchFamily="34" charset="0"/>
                <a:ea typeface="Arial"/>
                <a:cs typeface="Segoe UI" panose="020B0502040204020203" pitchFamily="34" charset="0"/>
                <a:sym typeface="Arial"/>
              </a:rPr>
              <a:t>Μηχανικής Μάθησης</a:t>
            </a:r>
            <a:endParaRPr sz="2133" b="1" dirty="0">
              <a:solidFill>
                <a:srgbClr val="000000"/>
              </a:solidFill>
              <a:latin typeface="Segoe UI" panose="020B0502040204020203" pitchFamily="34" charset="0"/>
              <a:ea typeface="Arial"/>
              <a:cs typeface="Segoe UI" panose="020B0502040204020203"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7056"/>
    </mc:Choice>
    <mc:Fallback xmlns="">
      <p:transition spd="slow" advTm="3705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172453-8C1A-5848-3F20-B6D6CF3815C3}"/>
              </a:ext>
            </a:extLst>
          </p:cNvPr>
          <p:cNvSpPr>
            <a:spLocks noGrp="1"/>
          </p:cNvSpPr>
          <p:nvPr>
            <p:ph type="body" idx="1"/>
          </p:nvPr>
        </p:nvSpPr>
        <p:spPr/>
        <p:txBody>
          <a:bodyPr/>
          <a:lstStyle/>
          <a:p>
            <a:endParaRPr lang="en-US" dirty="0"/>
          </a:p>
        </p:txBody>
      </p:sp>
      <p:grpSp>
        <p:nvGrpSpPr>
          <p:cNvPr id="7" name="Ομάδα 27">
            <a:extLst>
              <a:ext uri="{FF2B5EF4-FFF2-40B4-BE49-F238E27FC236}">
                <a16:creationId xmlns:a16="http://schemas.microsoft.com/office/drawing/2014/main" id="{659B5477-6CC4-F2A4-1764-806443E1EDA4}"/>
              </a:ext>
            </a:extLst>
          </p:cNvPr>
          <p:cNvGrpSpPr>
            <a:grpSpLocks noChangeAspect="1"/>
          </p:cNvGrpSpPr>
          <p:nvPr/>
        </p:nvGrpSpPr>
        <p:grpSpPr>
          <a:xfrm>
            <a:off x="324843" y="995183"/>
            <a:ext cx="11451557" cy="4867633"/>
            <a:chOff x="1435261" y="1620094"/>
            <a:chExt cx="8856819" cy="3764706"/>
          </a:xfrm>
        </p:grpSpPr>
        <p:grpSp>
          <p:nvGrpSpPr>
            <p:cNvPr id="8" name="Ομάδα 19">
              <a:extLst>
                <a:ext uri="{FF2B5EF4-FFF2-40B4-BE49-F238E27FC236}">
                  <a16:creationId xmlns:a16="http://schemas.microsoft.com/office/drawing/2014/main" id="{CBDC0214-E96D-05C5-E32F-91E9EE44C09A}"/>
                </a:ext>
              </a:extLst>
            </p:cNvPr>
            <p:cNvGrpSpPr>
              <a:grpSpLocks noChangeAspect="1"/>
            </p:cNvGrpSpPr>
            <p:nvPr/>
          </p:nvGrpSpPr>
          <p:grpSpPr>
            <a:xfrm>
              <a:off x="1435261" y="1620094"/>
              <a:ext cx="8856819" cy="3764706"/>
              <a:chOff x="1435261" y="1620094"/>
              <a:chExt cx="8856819" cy="3764706"/>
            </a:xfrm>
          </p:grpSpPr>
          <p:pic>
            <p:nvPicPr>
              <p:cNvPr id="12" name="Εικόνα 20">
                <a:extLst>
                  <a:ext uri="{FF2B5EF4-FFF2-40B4-BE49-F238E27FC236}">
                    <a16:creationId xmlns:a16="http://schemas.microsoft.com/office/drawing/2014/main" id="{BA177E29-1DF1-5150-9A9B-4052635D0490}"/>
                  </a:ext>
                </a:extLst>
              </p:cNvPr>
              <p:cNvPicPr>
                <a:picLocks noChangeAspect="1"/>
              </p:cNvPicPr>
              <p:nvPr/>
            </p:nvPicPr>
            <p:blipFill rotWithShape="1">
              <a:blip r:embed="rId2"/>
              <a:srcRect l="707" r="1062" b="1505"/>
              <a:stretch/>
            </p:blipFill>
            <p:spPr>
              <a:xfrm>
                <a:off x="1435261" y="1620094"/>
                <a:ext cx="8856819" cy="3764706"/>
              </a:xfrm>
              <a:prstGeom prst="rect">
                <a:avLst/>
              </a:prstGeom>
            </p:spPr>
          </p:pic>
          <p:sp>
            <p:nvSpPr>
              <p:cNvPr id="13" name="Ορθογώνιο 21">
                <a:extLst>
                  <a:ext uri="{FF2B5EF4-FFF2-40B4-BE49-F238E27FC236}">
                    <a16:creationId xmlns:a16="http://schemas.microsoft.com/office/drawing/2014/main" id="{BD82E6B7-E4F5-850B-F87B-34750D63A918}"/>
                  </a:ext>
                </a:extLst>
              </p:cNvPr>
              <p:cNvSpPr/>
              <p:nvPr/>
            </p:nvSpPr>
            <p:spPr>
              <a:xfrm>
                <a:off x="1759352" y="2013995"/>
                <a:ext cx="2106592" cy="1701478"/>
              </a:xfrm>
              <a:prstGeom prst="rect">
                <a:avLst/>
              </a:prstGeom>
              <a:solidFill>
                <a:srgbClr val="97C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 name="Ορθογώνιο 22">
                <a:extLst>
                  <a:ext uri="{FF2B5EF4-FFF2-40B4-BE49-F238E27FC236}">
                    <a16:creationId xmlns:a16="http://schemas.microsoft.com/office/drawing/2014/main" id="{938A8B83-D047-DE0C-8762-629DD46A3C1B}"/>
                  </a:ext>
                </a:extLst>
              </p:cNvPr>
              <p:cNvSpPr/>
              <p:nvPr/>
            </p:nvSpPr>
            <p:spPr>
              <a:xfrm>
                <a:off x="4253695" y="2397889"/>
                <a:ext cx="2471195" cy="1317584"/>
              </a:xfrm>
              <a:prstGeom prst="rect">
                <a:avLst/>
              </a:prstGeom>
              <a:solidFill>
                <a:srgbClr val="5A9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Segoe UI" panose="020B0502040204020203" pitchFamily="34" charset="0"/>
                  <a:cs typeface="Segoe UI" panose="020B0502040204020203" pitchFamily="34" charset="0"/>
                </a:endParaRPr>
              </a:p>
            </p:txBody>
          </p:sp>
          <p:sp>
            <p:nvSpPr>
              <p:cNvPr id="15" name="Ορθογώνιο 23">
                <a:extLst>
                  <a:ext uri="{FF2B5EF4-FFF2-40B4-BE49-F238E27FC236}">
                    <a16:creationId xmlns:a16="http://schemas.microsoft.com/office/drawing/2014/main" id="{18471FF2-E6B9-56F9-30DC-61660327A439}"/>
                  </a:ext>
                </a:extLst>
              </p:cNvPr>
              <p:cNvSpPr/>
              <p:nvPr/>
            </p:nvSpPr>
            <p:spPr>
              <a:xfrm>
                <a:off x="7230318" y="2872411"/>
                <a:ext cx="2781783" cy="1132430"/>
              </a:xfrm>
              <a:prstGeom prst="rect">
                <a:avLst/>
              </a:prstGeom>
              <a:solidFill>
                <a:srgbClr val="388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Segoe UI" panose="020B0502040204020203" pitchFamily="34" charset="0"/>
                  <a:cs typeface="Segoe UI" panose="020B0502040204020203" pitchFamily="34" charset="0"/>
                </a:endParaRPr>
              </a:p>
            </p:txBody>
          </p:sp>
        </p:grpSp>
        <p:sp>
          <p:nvSpPr>
            <p:cNvPr id="9" name="TextBox 24">
              <a:extLst>
                <a:ext uri="{FF2B5EF4-FFF2-40B4-BE49-F238E27FC236}">
                  <a16:creationId xmlns:a16="http://schemas.microsoft.com/office/drawing/2014/main" id="{ABB21724-94D0-4C49-C692-400118055C86}"/>
                </a:ext>
              </a:extLst>
            </p:cNvPr>
            <p:cNvSpPr txBox="1"/>
            <p:nvPr/>
          </p:nvSpPr>
          <p:spPr>
            <a:xfrm>
              <a:off x="1641677" y="1997184"/>
              <a:ext cx="2106591" cy="128541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600" b="1" dirty="0">
                  <a:latin typeface="Segoe UI" panose="020B0502040204020203" pitchFamily="34" charset="0"/>
                  <a:cs typeface="Segoe UI" panose="020B0502040204020203" pitchFamily="34" charset="0"/>
                </a:rPr>
                <a:t>ΤΕΧΝΗΤΗ </a:t>
              </a:r>
              <a:br>
                <a:rPr lang="el-GR" sz="1600" b="1" dirty="0">
                  <a:latin typeface="Segoe UI" panose="020B0502040204020203" pitchFamily="34" charset="0"/>
                  <a:cs typeface="Segoe UI" panose="020B0502040204020203" pitchFamily="34" charset="0"/>
                </a:rPr>
              </a:br>
              <a:r>
                <a:rPr lang="el-GR" sz="1600" b="1" dirty="0">
                  <a:latin typeface="Segoe UI" panose="020B0502040204020203" pitchFamily="34" charset="0"/>
                  <a:cs typeface="Segoe UI" panose="020B0502040204020203" pitchFamily="34" charset="0"/>
                </a:rPr>
                <a:t>ΝΟΗΜΟΣΥΝΗ</a:t>
              </a:r>
            </a:p>
            <a:p>
              <a:pPr algn="ctr"/>
              <a:endParaRPr lang="el-GR" sz="1400" dirty="0">
                <a:latin typeface="Segoe UI" panose="020B0502040204020203" pitchFamily="34" charset="0"/>
                <a:cs typeface="Segoe UI" panose="020B0502040204020203" pitchFamily="34" charset="0"/>
              </a:endParaRPr>
            </a:p>
            <a:p>
              <a:pPr algn="ctr"/>
              <a:r>
                <a:rPr lang="el-GR" sz="1400" dirty="0">
                  <a:latin typeface="Segoe UI" panose="020B0502040204020203" pitchFamily="34" charset="0"/>
                  <a:cs typeface="Segoe UI" panose="020B0502040204020203" pitchFamily="34" charset="0"/>
                </a:rPr>
                <a:t>Μίμηση νοημοσύνης / προτύπων συμπεριφοράς των ανθρώπων ή άλλων έμβιων όντων</a:t>
              </a:r>
              <a:endParaRPr lang="en-GB" sz="1400" dirty="0">
                <a:latin typeface="Segoe UI" panose="020B0502040204020203" pitchFamily="34" charset="0"/>
                <a:cs typeface="Segoe UI" panose="020B0502040204020203" pitchFamily="34" charset="0"/>
              </a:endParaRPr>
            </a:p>
          </p:txBody>
        </p:sp>
        <p:sp>
          <p:nvSpPr>
            <p:cNvPr id="10" name="TextBox 25">
              <a:extLst>
                <a:ext uri="{FF2B5EF4-FFF2-40B4-BE49-F238E27FC236}">
                  <a16:creationId xmlns:a16="http://schemas.microsoft.com/office/drawing/2014/main" id="{A6111774-2795-ADA8-BAFF-34EB25CDDAED}"/>
                </a:ext>
              </a:extLst>
            </p:cNvPr>
            <p:cNvSpPr txBox="1"/>
            <p:nvPr/>
          </p:nvSpPr>
          <p:spPr>
            <a:xfrm>
              <a:off x="4371370" y="2416018"/>
              <a:ext cx="2353520" cy="9283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600" b="1" dirty="0">
                  <a:latin typeface="Segoe UI" panose="020B0502040204020203" pitchFamily="34" charset="0"/>
                  <a:cs typeface="Segoe UI" panose="020B0502040204020203" pitchFamily="34" charset="0"/>
                </a:rPr>
                <a:t>ΜΗΧΑΝΙΚΗ ΜΑΘΗΣΗ</a:t>
              </a:r>
            </a:p>
            <a:p>
              <a:pPr algn="ctr"/>
              <a:endParaRPr lang="el-GR" sz="1400" dirty="0">
                <a:latin typeface="Segoe UI" panose="020B0502040204020203" pitchFamily="34" charset="0"/>
                <a:cs typeface="Segoe UI" panose="020B0502040204020203" pitchFamily="34" charset="0"/>
              </a:endParaRPr>
            </a:p>
            <a:p>
              <a:pPr algn="ctr"/>
              <a:r>
                <a:rPr lang="el-GR" sz="1400" dirty="0">
                  <a:latin typeface="Segoe UI" panose="020B0502040204020203" pitchFamily="34" charset="0"/>
                  <a:cs typeface="Segoe UI" panose="020B0502040204020203" pitchFamily="34" charset="0"/>
                </a:rPr>
                <a:t>Μέθοδοι που προσπαθούν να </a:t>
              </a:r>
              <a:r>
                <a:rPr lang="el-GR" sz="1400" b="1" dirty="0">
                  <a:latin typeface="Segoe UI" panose="020B0502040204020203" pitchFamily="34" charset="0"/>
                  <a:cs typeface="Segoe UI" panose="020B0502040204020203" pitchFamily="34" charset="0"/>
                </a:rPr>
                <a:t>μάθουν από δεδομένα</a:t>
              </a:r>
              <a:r>
                <a:rPr lang="el-GR" sz="1400" dirty="0">
                  <a:latin typeface="Segoe UI" panose="020B0502040204020203" pitchFamily="34" charset="0"/>
                  <a:cs typeface="Segoe UI" panose="020B0502040204020203" pitchFamily="34" charset="0"/>
                </a:rPr>
                <a:t>, χωρίς ένα πολύπλοκο σύνολο κανόνων</a:t>
              </a:r>
              <a:endParaRPr lang="en-GB" sz="1400" dirty="0">
                <a:latin typeface="Segoe UI" panose="020B0502040204020203" pitchFamily="34" charset="0"/>
                <a:cs typeface="Segoe UI" panose="020B0502040204020203" pitchFamily="34" charset="0"/>
              </a:endParaRPr>
            </a:p>
          </p:txBody>
        </p:sp>
        <p:sp>
          <p:nvSpPr>
            <p:cNvPr id="11" name="TextBox 26">
              <a:extLst>
                <a:ext uri="{FF2B5EF4-FFF2-40B4-BE49-F238E27FC236}">
                  <a16:creationId xmlns:a16="http://schemas.microsoft.com/office/drawing/2014/main" id="{B94606CB-2242-B2FB-87C3-D08F0E817FE7}"/>
                </a:ext>
              </a:extLst>
            </p:cNvPr>
            <p:cNvSpPr txBox="1"/>
            <p:nvPr/>
          </p:nvSpPr>
          <p:spPr>
            <a:xfrm>
              <a:off x="7230318" y="2894805"/>
              <a:ext cx="2781783" cy="9283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600" b="1" dirty="0">
                  <a:latin typeface="Segoe UI" panose="020B0502040204020203" pitchFamily="34" charset="0"/>
                  <a:cs typeface="Segoe UI" panose="020B0502040204020203" pitchFamily="34" charset="0"/>
                </a:rPr>
                <a:t>ΒΑΘΙΑ ΜΑΘΗΣΗ</a:t>
              </a:r>
            </a:p>
            <a:p>
              <a:pPr algn="ctr"/>
              <a:endParaRPr lang="el-GR" sz="1400" dirty="0">
                <a:latin typeface="Segoe UI" panose="020B0502040204020203" pitchFamily="34" charset="0"/>
                <a:cs typeface="Segoe UI" panose="020B0502040204020203" pitchFamily="34" charset="0"/>
              </a:endParaRPr>
            </a:p>
            <a:p>
              <a:pPr algn="ctr"/>
              <a:r>
                <a:rPr lang="el-GR" sz="1400" dirty="0">
                  <a:latin typeface="Segoe UI" panose="020B0502040204020203" pitchFamily="34" charset="0"/>
                  <a:cs typeface="Segoe UI" panose="020B0502040204020203" pitchFamily="34" charset="0"/>
                </a:rPr>
                <a:t>Μέθοδοι μηχανικής μάθησης που </a:t>
              </a:r>
              <a:r>
                <a:rPr lang="el-GR" sz="1400" b="1" dirty="0">
                  <a:latin typeface="Segoe UI" panose="020B0502040204020203" pitchFamily="34" charset="0"/>
                  <a:cs typeface="Segoe UI" panose="020B0502040204020203" pitchFamily="34" charset="0"/>
                </a:rPr>
                <a:t>εμπνέονται</a:t>
              </a:r>
              <a:r>
                <a:rPr lang="el-GR" sz="1400" dirty="0">
                  <a:latin typeface="Segoe UI" panose="020B0502040204020203" pitchFamily="34" charset="0"/>
                  <a:cs typeface="Segoe UI" panose="020B0502040204020203" pitchFamily="34" charset="0"/>
                </a:rPr>
                <a:t> από το </a:t>
              </a:r>
              <a:r>
                <a:rPr lang="el-GR" sz="1400" b="1" dirty="0">
                  <a:latin typeface="Segoe UI" panose="020B0502040204020203" pitchFamily="34" charset="0"/>
                  <a:cs typeface="Segoe UI" panose="020B0502040204020203" pitchFamily="34" charset="0"/>
                </a:rPr>
                <a:t>δίκτυο νευρώνων του εγκεφάλου </a:t>
              </a:r>
              <a:endParaRPr lang="en-GB" sz="1400" b="1" dirty="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926457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3;p38">
            <a:extLst>
              <a:ext uri="{FF2B5EF4-FFF2-40B4-BE49-F238E27FC236}">
                <a16:creationId xmlns:a16="http://schemas.microsoft.com/office/drawing/2014/main" id="{0CDA5AEC-15E9-770C-ACBF-C01AE8B02831}"/>
              </a:ext>
            </a:extLst>
          </p:cNvPr>
          <p:cNvSpPr txBox="1">
            <a:spLocks noGrp="1"/>
          </p:cNvSpPr>
          <p:nvPr/>
        </p:nvSpPr>
        <p:spPr>
          <a:xfrm>
            <a:off x="502200" y="476082"/>
            <a:ext cx="8520600" cy="572700"/>
          </a:xfrm>
          <a:prstGeom prst="rect">
            <a:avLst/>
          </a:prstGeom>
          <a:noFill/>
          <a:ln>
            <a:noFill/>
          </a:ln>
        </p:spPr>
        <p:txBody>
          <a:bodyPr spcFirstLastPara="1" wrap="square" lIns="91425" tIns="91425" rIns="91425" bIns="91425" anchor="ctr"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9pPr>
          </a:lstStyle>
          <a:p>
            <a:pPr marL="0" lvl="0" indent="0" algn="l" rtl="0">
              <a:lnSpc>
                <a:spcPct val="100000"/>
              </a:lnSpc>
              <a:spcBef>
                <a:spcPts val="0"/>
              </a:spcBef>
              <a:spcAft>
                <a:spcPts val="0"/>
              </a:spcAft>
              <a:buSzPct val="111111"/>
              <a:buNone/>
            </a:pPr>
            <a:r>
              <a:rPr lang="el">
                <a:latin typeface="Segoe UI" panose="020B0502040204020203" pitchFamily="34" charset="0"/>
                <a:cs typeface="Segoe UI" panose="020B0502040204020203" pitchFamily="34" charset="0"/>
              </a:rPr>
              <a:t>Σύντομη ιστορία της τεχνητής νοημοσύνης</a:t>
            </a:r>
            <a:endParaRPr>
              <a:latin typeface="Segoe UI" panose="020B0502040204020203" pitchFamily="34" charset="0"/>
              <a:cs typeface="Segoe UI" panose="020B0502040204020203" pitchFamily="34" charset="0"/>
            </a:endParaRPr>
          </a:p>
        </p:txBody>
      </p:sp>
      <p:grpSp>
        <p:nvGrpSpPr>
          <p:cNvPr id="5" name="Google Shape;204;p38">
            <a:extLst>
              <a:ext uri="{FF2B5EF4-FFF2-40B4-BE49-F238E27FC236}">
                <a16:creationId xmlns:a16="http://schemas.microsoft.com/office/drawing/2014/main" id="{50C95753-D857-5F41-0EC7-863502EC29A8}"/>
              </a:ext>
            </a:extLst>
          </p:cNvPr>
          <p:cNvGrpSpPr/>
          <p:nvPr/>
        </p:nvGrpSpPr>
        <p:grpSpPr>
          <a:xfrm>
            <a:off x="502200" y="2254304"/>
            <a:ext cx="10051500" cy="3701995"/>
            <a:chOff x="983973" y="1593572"/>
            <a:chExt cx="8308178" cy="3339546"/>
          </a:xfrm>
        </p:grpSpPr>
        <p:sp>
          <p:nvSpPr>
            <p:cNvPr id="40" name="Google Shape;205;p38">
              <a:extLst>
                <a:ext uri="{FF2B5EF4-FFF2-40B4-BE49-F238E27FC236}">
                  <a16:creationId xmlns:a16="http://schemas.microsoft.com/office/drawing/2014/main" id="{E16CB346-CBF4-7B10-57B9-29DEA36ECF63}"/>
                </a:ext>
              </a:extLst>
            </p:cNvPr>
            <p:cNvSpPr/>
            <p:nvPr/>
          </p:nvSpPr>
          <p:spPr>
            <a:xfrm rot="10800000">
              <a:off x="983973" y="3263345"/>
              <a:ext cx="1858755" cy="1669773"/>
            </a:xfrm>
            <a:prstGeom prst="arc">
              <a:avLst>
                <a:gd name="adj1" fmla="val 16200000"/>
                <a:gd name="adj2" fmla="val 5396705"/>
              </a:avLst>
            </a:prstGeom>
            <a:noFill/>
            <a:ln w="571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1400" b="0" i="0" u="none" strike="noStrike" cap="none">
                <a:solidFill>
                  <a:schemeClr val="dk1"/>
                </a:solidFill>
                <a:latin typeface="Segoe UI" panose="020B0502040204020203" pitchFamily="34" charset="0"/>
                <a:cs typeface="Segoe UI" panose="020B0502040204020203" pitchFamily="34" charset="0"/>
                <a:sym typeface="Arial"/>
              </a:endParaRPr>
            </a:p>
          </p:txBody>
        </p:sp>
        <p:sp>
          <p:nvSpPr>
            <p:cNvPr id="41" name="Google Shape;206;p38">
              <a:extLst>
                <a:ext uri="{FF2B5EF4-FFF2-40B4-BE49-F238E27FC236}">
                  <a16:creationId xmlns:a16="http://schemas.microsoft.com/office/drawing/2014/main" id="{9E10B3CB-9843-6354-12A5-75BC712675B7}"/>
                </a:ext>
              </a:extLst>
            </p:cNvPr>
            <p:cNvSpPr/>
            <p:nvPr/>
          </p:nvSpPr>
          <p:spPr>
            <a:xfrm>
              <a:off x="6495153" y="1593572"/>
              <a:ext cx="1858755" cy="1669773"/>
            </a:xfrm>
            <a:prstGeom prst="arc">
              <a:avLst>
                <a:gd name="adj1" fmla="val 16200000"/>
                <a:gd name="adj2" fmla="val 5396705"/>
              </a:avLst>
            </a:prstGeom>
            <a:noFill/>
            <a:ln w="571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sz="1400" b="0" i="0" u="none" strike="noStrike" cap="none">
                <a:solidFill>
                  <a:schemeClr val="dk1"/>
                </a:solidFill>
                <a:latin typeface="Segoe UI" panose="020B0502040204020203" pitchFamily="34" charset="0"/>
                <a:cs typeface="Segoe UI" panose="020B0502040204020203" pitchFamily="34" charset="0"/>
                <a:sym typeface="Arial"/>
              </a:endParaRPr>
            </a:p>
          </p:txBody>
        </p:sp>
        <p:cxnSp>
          <p:nvCxnSpPr>
            <p:cNvPr id="42" name="Google Shape;207;p38">
              <a:extLst>
                <a:ext uri="{FF2B5EF4-FFF2-40B4-BE49-F238E27FC236}">
                  <a16:creationId xmlns:a16="http://schemas.microsoft.com/office/drawing/2014/main" id="{CD20DE86-7C62-7333-30DD-2C0FC432D1C8}"/>
                </a:ext>
              </a:extLst>
            </p:cNvPr>
            <p:cNvCxnSpPr>
              <a:stCxn id="40" idx="0"/>
            </p:cNvCxnSpPr>
            <p:nvPr/>
          </p:nvCxnSpPr>
          <p:spPr>
            <a:xfrm rot="10800000" flipH="1">
              <a:off x="1913351" y="4907618"/>
              <a:ext cx="7378800" cy="25500"/>
            </a:xfrm>
            <a:prstGeom prst="straightConnector1">
              <a:avLst/>
            </a:prstGeom>
            <a:noFill/>
            <a:ln w="57150" cap="flat" cmpd="sng">
              <a:solidFill>
                <a:schemeClr val="accent3"/>
              </a:solidFill>
              <a:prstDash val="solid"/>
              <a:round/>
              <a:headEnd type="none" w="sm" len="sm"/>
              <a:tailEnd type="none" w="sm" len="sm"/>
            </a:ln>
          </p:spPr>
        </p:cxnSp>
        <p:cxnSp>
          <p:nvCxnSpPr>
            <p:cNvPr id="43" name="Google Shape;208;p38">
              <a:extLst>
                <a:ext uri="{FF2B5EF4-FFF2-40B4-BE49-F238E27FC236}">
                  <a16:creationId xmlns:a16="http://schemas.microsoft.com/office/drawing/2014/main" id="{7C56A7B5-110B-0481-57E2-49D1D706CEAE}"/>
                </a:ext>
              </a:extLst>
            </p:cNvPr>
            <p:cNvCxnSpPr/>
            <p:nvPr/>
          </p:nvCxnSpPr>
          <p:spPr>
            <a:xfrm>
              <a:off x="1913351" y="3263345"/>
              <a:ext cx="5511179" cy="0"/>
            </a:xfrm>
            <a:prstGeom prst="straightConnector1">
              <a:avLst/>
            </a:prstGeom>
            <a:noFill/>
            <a:ln w="57150" cap="flat" cmpd="sng">
              <a:solidFill>
                <a:schemeClr val="accent3"/>
              </a:solidFill>
              <a:prstDash val="solid"/>
              <a:round/>
              <a:headEnd type="none" w="sm" len="sm"/>
              <a:tailEnd type="none" w="sm" len="sm"/>
            </a:ln>
          </p:spPr>
        </p:cxnSp>
        <p:cxnSp>
          <p:nvCxnSpPr>
            <p:cNvPr id="44" name="Google Shape;209;p38">
              <a:extLst>
                <a:ext uri="{FF2B5EF4-FFF2-40B4-BE49-F238E27FC236}">
                  <a16:creationId xmlns:a16="http://schemas.microsoft.com/office/drawing/2014/main" id="{922A530B-D47B-0009-2904-DE8BD99F35D5}"/>
                </a:ext>
              </a:extLst>
            </p:cNvPr>
            <p:cNvCxnSpPr/>
            <p:nvPr/>
          </p:nvCxnSpPr>
          <p:spPr>
            <a:xfrm>
              <a:off x="1202634" y="1593572"/>
              <a:ext cx="6221895" cy="0"/>
            </a:xfrm>
            <a:prstGeom prst="straightConnector1">
              <a:avLst/>
            </a:prstGeom>
            <a:noFill/>
            <a:ln w="57150" cap="flat" cmpd="sng">
              <a:solidFill>
                <a:schemeClr val="accent3"/>
              </a:solidFill>
              <a:prstDash val="solid"/>
              <a:round/>
              <a:headEnd type="none" w="sm" len="sm"/>
              <a:tailEnd type="none" w="sm" len="sm"/>
            </a:ln>
          </p:spPr>
        </p:cxnSp>
      </p:grpSp>
      <p:grpSp>
        <p:nvGrpSpPr>
          <p:cNvPr id="6" name="Google Shape;210;p38">
            <a:extLst>
              <a:ext uri="{FF2B5EF4-FFF2-40B4-BE49-F238E27FC236}">
                <a16:creationId xmlns:a16="http://schemas.microsoft.com/office/drawing/2014/main" id="{FD2D0F91-4954-AFB3-ED06-E0E61A5DAB12}"/>
              </a:ext>
            </a:extLst>
          </p:cNvPr>
          <p:cNvGrpSpPr/>
          <p:nvPr/>
        </p:nvGrpSpPr>
        <p:grpSpPr>
          <a:xfrm>
            <a:off x="798462" y="1287901"/>
            <a:ext cx="2105269" cy="975352"/>
            <a:chOff x="1143000" y="1113183"/>
            <a:chExt cx="1640379" cy="787578"/>
          </a:xfrm>
        </p:grpSpPr>
        <p:cxnSp>
          <p:nvCxnSpPr>
            <p:cNvPr id="38" name="Google Shape;211;p38">
              <a:extLst>
                <a:ext uri="{FF2B5EF4-FFF2-40B4-BE49-F238E27FC236}">
                  <a16:creationId xmlns:a16="http://schemas.microsoft.com/office/drawing/2014/main" id="{23052196-64BB-1AB8-FCAC-CF1D6FF7FC4A}"/>
                </a:ext>
              </a:extLst>
            </p:cNvPr>
            <p:cNvCxnSpPr/>
            <p:nvPr/>
          </p:nvCxnSpPr>
          <p:spPr>
            <a:xfrm rot="10800000">
              <a:off x="1143000" y="1113183"/>
              <a:ext cx="0" cy="787578"/>
            </a:xfrm>
            <a:prstGeom prst="straightConnector1">
              <a:avLst/>
            </a:prstGeom>
            <a:noFill/>
            <a:ln w="38100" cap="flat" cmpd="sng">
              <a:solidFill>
                <a:schemeClr val="accent3"/>
              </a:solidFill>
              <a:prstDash val="solid"/>
              <a:round/>
              <a:headEnd type="none" w="sm" len="sm"/>
              <a:tailEnd type="oval" w="med" len="med"/>
            </a:ln>
          </p:spPr>
        </p:cxnSp>
        <p:sp>
          <p:nvSpPr>
            <p:cNvPr id="39" name="Google Shape;212;p38">
              <a:extLst>
                <a:ext uri="{FF2B5EF4-FFF2-40B4-BE49-F238E27FC236}">
                  <a16:creationId xmlns:a16="http://schemas.microsoft.com/office/drawing/2014/main" id="{F8673CFB-3E7B-3D17-36BC-BCD1FA8490D8}"/>
                </a:ext>
              </a:extLst>
            </p:cNvPr>
            <p:cNvSpPr txBox="1"/>
            <p:nvPr/>
          </p:nvSpPr>
          <p:spPr>
            <a:xfrm>
              <a:off x="1153362" y="1171852"/>
              <a:ext cx="1630017" cy="5964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1950</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 sz="1050" b="0" i="0" u="none" strike="noStrike" cap="none" dirty="0">
                  <a:solidFill>
                    <a:srgbClr val="000000"/>
                  </a:solidFill>
                  <a:latin typeface="Segoe UI" panose="020B0502040204020203" pitchFamily="34" charset="0"/>
                  <a:cs typeface="Segoe UI" panose="020B0502040204020203" pitchFamily="34" charset="0"/>
                  <a:sym typeface="Arial"/>
                </a:rPr>
                <a:t>Το </a:t>
              </a:r>
              <a:r>
                <a:rPr lang="el" sz="1050" b="1" i="0" u="none" strike="noStrike" cap="none" dirty="0">
                  <a:solidFill>
                    <a:srgbClr val="000000"/>
                  </a:solidFill>
                  <a:latin typeface="Segoe UI" panose="020B0502040204020203" pitchFamily="34" charset="0"/>
                  <a:cs typeface="Segoe UI" panose="020B0502040204020203" pitchFamily="34" charset="0"/>
                  <a:sym typeface="Arial"/>
                </a:rPr>
                <a:t>Turing test</a:t>
              </a:r>
              <a:r>
                <a:rPr lang="el" sz="1050" b="0" i="0" u="none" strike="noStrike" cap="none" dirty="0">
                  <a:solidFill>
                    <a:srgbClr val="000000"/>
                  </a:solidFill>
                  <a:latin typeface="Segoe UI" panose="020B0502040204020203" pitchFamily="34" charset="0"/>
                  <a:cs typeface="Segoe UI" panose="020B0502040204020203" pitchFamily="34" charset="0"/>
                  <a:sym typeface="Arial"/>
                </a:rPr>
                <a:t> είναι η πρώτη μέθοδος που καθορίζει αν μία μηχανή έχει νοημοσύνη</a:t>
              </a:r>
              <a:endParaRPr sz="1050" b="0" i="0" u="none" strike="noStrike" cap="none" dirty="0">
                <a:solidFill>
                  <a:srgbClr val="000000"/>
                </a:solidFill>
                <a:latin typeface="Segoe UI" panose="020B0502040204020203" pitchFamily="34" charset="0"/>
                <a:cs typeface="Segoe UI" panose="020B0502040204020203" pitchFamily="34" charset="0"/>
                <a:sym typeface="Arial"/>
              </a:endParaRPr>
            </a:p>
          </p:txBody>
        </p:sp>
      </p:grpSp>
      <p:grpSp>
        <p:nvGrpSpPr>
          <p:cNvPr id="7" name="Google Shape;213;p38">
            <a:extLst>
              <a:ext uri="{FF2B5EF4-FFF2-40B4-BE49-F238E27FC236}">
                <a16:creationId xmlns:a16="http://schemas.microsoft.com/office/drawing/2014/main" id="{928D3858-83B3-517A-3226-89EB430AEA73}"/>
              </a:ext>
            </a:extLst>
          </p:cNvPr>
          <p:cNvGrpSpPr/>
          <p:nvPr/>
        </p:nvGrpSpPr>
        <p:grpSpPr>
          <a:xfrm>
            <a:off x="2773417" y="1295030"/>
            <a:ext cx="2091970" cy="975352"/>
            <a:chOff x="1134123" y="1113183"/>
            <a:chExt cx="1630017" cy="787578"/>
          </a:xfrm>
        </p:grpSpPr>
        <p:cxnSp>
          <p:nvCxnSpPr>
            <p:cNvPr id="36" name="Google Shape;214;p38">
              <a:extLst>
                <a:ext uri="{FF2B5EF4-FFF2-40B4-BE49-F238E27FC236}">
                  <a16:creationId xmlns:a16="http://schemas.microsoft.com/office/drawing/2014/main" id="{1F428A54-ADF3-BB4C-CADC-919DB1ADC962}"/>
                </a:ext>
              </a:extLst>
            </p:cNvPr>
            <p:cNvCxnSpPr/>
            <p:nvPr/>
          </p:nvCxnSpPr>
          <p:spPr>
            <a:xfrm rot="10800000">
              <a:off x="1143000" y="1113183"/>
              <a:ext cx="0" cy="787578"/>
            </a:xfrm>
            <a:prstGeom prst="straightConnector1">
              <a:avLst/>
            </a:prstGeom>
            <a:noFill/>
            <a:ln w="38100" cap="flat" cmpd="sng">
              <a:solidFill>
                <a:schemeClr val="accent3"/>
              </a:solidFill>
              <a:prstDash val="solid"/>
              <a:round/>
              <a:headEnd type="none" w="sm" len="sm"/>
              <a:tailEnd type="oval" w="med" len="med"/>
            </a:ln>
          </p:spPr>
        </p:cxnSp>
        <p:sp>
          <p:nvSpPr>
            <p:cNvPr id="37" name="Google Shape;215;p38">
              <a:extLst>
                <a:ext uri="{FF2B5EF4-FFF2-40B4-BE49-F238E27FC236}">
                  <a16:creationId xmlns:a16="http://schemas.microsoft.com/office/drawing/2014/main" id="{F36108F0-BFCB-F727-E310-549F0EB9CDB8}"/>
                </a:ext>
              </a:extLst>
            </p:cNvPr>
            <p:cNvSpPr txBox="1"/>
            <p:nvPr/>
          </p:nvSpPr>
          <p:spPr>
            <a:xfrm>
              <a:off x="1134123" y="1127703"/>
              <a:ext cx="1630017" cy="5964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1956</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 sz="1050" b="0" i="0" u="none" strike="noStrike" cap="none" dirty="0">
                  <a:solidFill>
                    <a:srgbClr val="000000"/>
                  </a:solidFill>
                  <a:latin typeface="Segoe UI" panose="020B0502040204020203" pitchFamily="34" charset="0"/>
                  <a:cs typeface="Segoe UI" panose="020B0502040204020203" pitchFamily="34" charset="0"/>
                  <a:sym typeface="Arial"/>
                </a:rPr>
                <a:t>Το </a:t>
              </a:r>
              <a:r>
                <a:rPr lang="el" sz="1050" b="1" i="0" u="none" strike="noStrike" cap="none" dirty="0">
                  <a:solidFill>
                    <a:srgbClr val="000000"/>
                  </a:solidFill>
                  <a:latin typeface="Segoe UI" panose="020B0502040204020203" pitchFamily="34" charset="0"/>
                  <a:cs typeface="Segoe UI" panose="020B0502040204020203" pitchFamily="34" charset="0"/>
                  <a:sym typeface="Arial"/>
                </a:rPr>
                <a:t>συνέδριο του Dartmouth </a:t>
              </a:r>
              <a:r>
                <a:rPr lang="el" sz="1050" b="0" i="0" u="none" strike="noStrike" cap="none" dirty="0">
                  <a:solidFill>
                    <a:srgbClr val="000000"/>
                  </a:solidFill>
                  <a:latin typeface="Segoe UI" panose="020B0502040204020203" pitchFamily="34" charset="0"/>
                  <a:cs typeface="Segoe UI" panose="020B0502040204020203" pitchFamily="34" charset="0"/>
                  <a:sym typeface="Arial"/>
                </a:rPr>
                <a:t>θεωρείται η αρχή της τεχνητής νοημοσύνης</a:t>
              </a:r>
              <a:endParaRPr sz="1050" b="0" i="0" u="none" strike="noStrike" cap="none" dirty="0">
                <a:solidFill>
                  <a:srgbClr val="000000"/>
                </a:solidFill>
                <a:latin typeface="Segoe UI" panose="020B0502040204020203" pitchFamily="34" charset="0"/>
                <a:cs typeface="Segoe UI" panose="020B0502040204020203" pitchFamily="34" charset="0"/>
                <a:sym typeface="Arial"/>
              </a:endParaRPr>
            </a:p>
          </p:txBody>
        </p:sp>
      </p:grpSp>
      <p:grpSp>
        <p:nvGrpSpPr>
          <p:cNvPr id="8" name="Google Shape;216;p38">
            <a:extLst>
              <a:ext uri="{FF2B5EF4-FFF2-40B4-BE49-F238E27FC236}">
                <a16:creationId xmlns:a16="http://schemas.microsoft.com/office/drawing/2014/main" id="{0A734356-7162-A2AF-1059-6ED1649CCA51}"/>
              </a:ext>
            </a:extLst>
          </p:cNvPr>
          <p:cNvGrpSpPr/>
          <p:nvPr/>
        </p:nvGrpSpPr>
        <p:grpSpPr>
          <a:xfrm>
            <a:off x="7362953" y="1282268"/>
            <a:ext cx="2236557" cy="975352"/>
            <a:chOff x="1921982" y="953784"/>
            <a:chExt cx="1742676" cy="787578"/>
          </a:xfrm>
        </p:grpSpPr>
        <p:cxnSp>
          <p:nvCxnSpPr>
            <p:cNvPr id="34" name="Google Shape;217;p38">
              <a:extLst>
                <a:ext uri="{FF2B5EF4-FFF2-40B4-BE49-F238E27FC236}">
                  <a16:creationId xmlns:a16="http://schemas.microsoft.com/office/drawing/2014/main" id="{B3438106-283E-54DB-50CA-8296EC452F74}"/>
                </a:ext>
              </a:extLst>
            </p:cNvPr>
            <p:cNvCxnSpPr/>
            <p:nvPr/>
          </p:nvCxnSpPr>
          <p:spPr>
            <a:xfrm rot="10800000">
              <a:off x="1921982" y="953784"/>
              <a:ext cx="0" cy="787578"/>
            </a:xfrm>
            <a:prstGeom prst="straightConnector1">
              <a:avLst/>
            </a:prstGeom>
            <a:noFill/>
            <a:ln w="38100" cap="flat" cmpd="sng">
              <a:solidFill>
                <a:schemeClr val="accent3"/>
              </a:solidFill>
              <a:prstDash val="solid"/>
              <a:round/>
              <a:headEnd type="none" w="sm" len="sm"/>
              <a:tailEnd type="oval" w="med" len="med"/>
            </a:ln>
          </p:spPr>
        </p:cxnSp>
        <p:sp>
          <p:nvSpPr>
            <p:cNvPr id="35" name="Google Shape;218;p38">
              <a:extLst>
                <a:ext uri="{FF2B5EF4-FFF2-40B4-BE49-F238E27FC236}">
                  <a16:creationId xmlns:a16="http://schemas.microsoft.com/office/drawing/2014/main" id="{7A6744EA-3BCF-7642-57C2-FB6231E97B8C}"/>
                </a:ext>
              </a:extLst>
            </p:cNvPr>
            <p:cNvSpPr txBox="1"/>
            <p:nvPr/>
          </p:nvSpPr>
          <p:spPr>
            <a:xfrm>
              <a:off x="2034641" y="1101941"/>
              <a:ext cx="1630017" cy="5964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1970-1990</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 sz="1050" b="0" i="0" u="none" strike="noStrike" cap="none" dirty="0">
                  <a:solidFill>
                    <a:srgbClr val="000000"/>
                  </a:solidFill>
                  <a:latin typeface="Segoe UI" panose="020B0502040204020203" pitchFamily="34" charset="0"/>
                  <a:cs typeface="Segoe UI" panose="020B0502040204020203" pitchFamily="34" charset="0"/>
                  <a:sym typeface="Arial"/>
                </a:rPr>
                <a:t>Ο «χειμώνας» της τεχνητής νοημοσύνης</a:t>
              </a:r>
              <a:r>
                <a:rPr lang="en-US" sz="1050" b="0" i="0" u="none" strike="noStrike" cap="none" dirty="0">
                  <a:solidFill>
                    <a:srgbClr val="000000"/>
                  </a:solidFill>
                  <a:latin typeface="Segoe UI" panose="020B0502040204020203" pitchFamily="34" charset="0"/>
                  <a:cs typeface="Segoe UI" panose="020B0502040204020203" pitchFamily="34" charset="0"/>
                  <a:sym typeface="Arial"/>
                </a:rPr>
                <a:t> (</a:t>
              </a:r>
              <a:r>
                <a:rPr lang="el-GR" sz="1050" b="0" i="0" u="none" strike="noStrike" cap="none" dirty="0">
                  <a:solidFill>
                    <a:srgbClr val="000000"/>
                  </a:solidFill>
                  <a:latin typeface="Segoe UI" panose="020B0502040204020203" pitchFamily="34" charset="0"/>
                  <a:cs typeface="Segoe UI" panose="020B0502040204020203" pitchFamily="34" charset="0"/>
                  <a:sym typeface="Arial"/>
                </a:rPr>
                <a:t>και των τεχνητών νευρωνικών δικτύων)</a:t>
              </a:r>
              <a:endParaRPr sz="1050" b="0" i="0" u="none" strike="noStrike" cap="none" dirty="0">
                <a:solidFill>
                  <a:srgbClr val="000000"/>
                </a:solidFill>
                <a:latin typeface="Segoe UI" panose="020B0502040204020203" pitchFamily="34" charset="0"/>
                <a:cs typeface="Segoe UI" panose="020B0502040204020203" pitchFamily="34" charset="0"/>
                <a:sym typeface="Arial"/>
              </a:endParaRPr>
            </a:p>
          </p:txBody>
        </p:sp>
      </p:grpSp>
      <p:grpSp>
        <p:nvGrpSpPr>
          <p:cNvPr id="9" name="Google Shape;219;p38">
            <a:extLst>
              <a:ext uri="{FF2B5EF4-FFF2-40B4-BE49-F238E27FC236}">
                <a16:creationId xmlns:a16="http://schemas.microsoft.com/office/drawing/2014/main" id="{8FD07C94-F0D6-96FC-B346-43C2FABDAFC8}"/>
              </a:ext>
            </a:extLst>
          </p:cNvPr>
          <p:cNvGrpSpPr/>
          <p:nvPr/>
        </p:nvGrpSpPr>
        <p:grpSpPr>
          <a:xfrm>
            <a:off x="5175805" y="1189124"/>
            <a:ext cx="1945227" cy="1081259"/>
            <a:chOff x="1143000" y="1027665"/>
            <a:chExt cx="1515678" cy="873096"/>
          </a:xfrm>
        </p:grpSpPr>
        <p:cxnSp>
          <p:nvCxnSpPr>
            <p:cNvPr id="32" name="Google Shape;220;p38">
              <a:extLst>
                <a:ext uri="{FF2B5EF4-FFF2-40B4-BE49-F238E27FC236}">
                  <a16:creationId xmlns:a16="http://schemas.microsoft.com/office/drawing/2014/main" id="{EBB43326-E5C9-8F8E-D09C-6F2094A6443E}"/>
                </a:ext>
              </a:extLst>
            </p:cNvPr>
            <p:cNvCxnSpPr/>
            <p:nvPr/>
          </p:nvCxnSpPr>
          <p:spPr>
            <a:xfrm rot="10800000">
              <a:off x="1143000" y="1113183"/>
              <a:ext cx="0" cy="787578"/>
            </a:xfrm>
            <a:prstGeom prst="straightConnector1">
              <a:avLst/>
            </a:prstGeom>
            <a:noFill/>
            <a:ln w="38100" cap="flat" cmpd="sng">
              <a:solidFill>
                <a:schemeClr val="accent3"/>
              </a:solidFill>
              <a:prstDash val="solid"/>
              <a:round/>
              <a:headEnd type="none" w="sm" len="sm"/>
              <a:tailEnd type="oval" w="med" len="med"/>
            </a:ln>
          </p:spPr>
        </p:cxnSp>
        <p:sp>
          <p:nvSpPr>
            <p:cNvPr id="33" name="Google Shape;221;p38">
              <a:extLst>
                <a:ext uri="{FF2B5EF4-FFF2-40B4-BE49-F238E27FC236}">
                  <a16:creationId xmlns:a16="http://schemas.microsoft.com/office/drawing/2014/main" id="{7F57F1C5-E506-6242-04C3-EBA2F3951C02}"/>
                </a:ext>
              </a:extLst>
            </p:cNvPr>
            <p:cNvSpPr txBox="1"/>
            <p:nvPr/>
          </p:nvSpPr>
          <p:spPr>
            <a:xfrm>
              <a:off x="1167844" y="1027665"/>
              <a:ext cx="1490834" cy="85737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1966</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 sz="1050" b="0" i="0" u="none" strike="noStrike" cap="none" dirty="0">
                  <a:solidFill>
                    <a:srgbClr val="000000"/>
                  </a:solidFill>
                  <a:latin typeface="Segoe UI" panose="020B0502040204020203" pitchFamily="34" charset="0"/>
                  <a:cs typeface="Segoe UI" panose="020B0502040204020203" pitchFamily="34" charset="0"/>
                  <a:sym typeface="Arial"/>
                </a:rPr>
                <a:t>Η </a:t>
              </a:r>
              <a:r>
                <a:rPr lang="el" sz="1050" b="1" i="0" u="none" strike="noStrike" cap="none" dirty="0">
                  <a:solidFill>
                    <a:srgbClr val="000000"/>
                  </a:solidFill>
                  <a:latin typeface="Segoe UI" panose="020B0502040204020203" pitchFamily="34" charset="0"/>
                  <a:cs typeface="Segoe UI" panose="020B0502040204020203" pitchFamily="34" charset="0"/>
                  <a:sym typeface="Arial"/>
                </a:rPr>
                <a:t>Ελίζα</a:t>
              </a:r>
              <a:r>
                <a:rPr lang="el" sz="1050" b="0" i="0" u="none" strike="noStrike" cap="none" dirty="0">
                  <a:solidFill>
                    <a:srgbClr val="000000"/>
                  </a:solidFill>
                  <a:latin typeface="Segoe UI" panose="020B0502040204020203" pitchFamily="34" charset="0"/>
                  <a:cs typeface="Segoe UI" panose="020B0502040204020203" pitchFamily="34" charset="0"/>
                  <a:sym typeface="Arial"/>
                </a:rPr>
                <a:t>, ένα από τα πρώτα τσατ μποτ, προσομοιώνει συζήτηση με ανθρώπους</a:t>
              </a:r>
              <a:r>
                <a:rPr lang="en-US" sz="1050" b="0" i="0" u="none" strike="noStrike" cap="none" dirty="0">
                  <a:solidFill>
                    <a:srgbClr val="000000"/>
                  </a:solidFill>
                  <a:latin typeface="Segoe UI" panose="020B0502040204020203" pitchFamily="34" charset="0"/>
                  <a:cs typeface="Segoe UI" panose="020B0502040204020203" pitchFamily="34" charset="0"/>
                  <a:sym typeface="Arial"/>
                </a:rPr>
                <a:t> (</a:t>
              </a:r>
              <a:r>
                <a:rPr lang="el-GR" sz="1050" b="0" i="0" u="none" strike="noStrike" cap="none" dirty="0">
                  <a:solidFill>
                    <a:srgbClr val="000000"/>
                  </a:solidFill>
                  <a:latin typeface="Segoe UI" panose="020B0502040204020203" pitchFamily="34" charset="0"/>
                  <a:cs typeface="Segoe UI" panose="020B0502040204020203" pitchFamily="34" charset="0"/>
                  <a:sym typeface="Arial"/>
                </a:rPr>
                <a:t>αναγνώριση προτύπων και κανόνες)</a:t>
              </a:r>
              <a:endParaRPr sz="1050" b="0" i="0" u="none" strike="noStrike" cap="none" dirty="0">
                <a:solidFill>
                  <a:srgbClr val="000000"/>
                </a:solidFill>
                <a:latin typeface="Segoe UI" panose="020B0502040204020203" pitchFamily="34" charset="0"/>
                <a:cs typeface="Segoe UI" panose="020B0502040204020203" pitchFamily="34" charset="0"/>
                <a:sym typeface="Arial"/>
              </a:endParaRPr>
            </a:p>
          </p:txBody>
        </p:sp>
      </p:grpSp>
      <p:grpSp>
        <p:nvGrpSpPr>
          <p:cNvPr id="10" name="Google Shape;222;p38">
            <a:extLst>
              <a:ext uri="{FF2B5EF4-FFF2-40B4-BE49-F238E27FC236}">
                <a16:creationId xmlns:a16="http://schemas.microsoft.com/office/drawing/2014/main" id="{A45B80F2-9A40-17B7-0622-0E0319F1AC4F}"/>
              </a:ext>
            </a:extLst>
          </p:cNvPr>
          <p:cNvGrpSpPr/>
          <p:nvPr/>
        </p:nvGrpSpPr>
        <p:grpSpPr>
          <a:xfrm>
            <a:off x="7362014" y="3122173"/>
            <a:ext cx="2105339" cy="975352"/>
            <a:chOff x="2604715" y="1085526"/>
            <a:chExt cx="1640433" cy="787578"/>
          </a:xfrm>
        </p:grpSpPr>
        <p:cxnSp>
          <p:nvCxnSpPr>
            <p:cNvPr id="30" name="Google Shape;223;p38">
              <a:extLst>
                <a:ext uri="{FF2B5EF4-FFF2-40B4-BE49-F238E27FC236}">
                  <a16:creationId xmlns:a16="http://schemas.microsoft.com/office/drawing/2014/main" id="{0BE52C42-9839-F6C3-9EE2-EFC340E9867E}"/>
                </a:ext>
              </a:extLst>
            </p:cNvPr>
            <p:cNvCxnSpPr/>
            <p:nvPr/>
          </p:nvCxnSpPr>
          <p:spPr>
            <a:xfrm rot="10800000">
              <a:off x="2604715" y="1085526"/>
              <a:ext cx="0" cy="787578"/>
            </a:xfrm>
            <a:prstGeom prst="straightConnector1">
              <a:avLst/>
            </a:prstGeom>
            <a:noFill/>
            <a:ln w="38100" cap="flat" cmpd="sng">
              <a:solidFill>
                <a:schemeClr val="accent3"/>
              </a:solidFill>
              <a:prstDash val="solid"/>
              <a:round/>
              <a:headEnd type="none" w="sm" len="sm"/>
              <a:tailEnd type="oval" w="med" len="med"/>
            </a:ln>
          </p:spPr>
        </p:cxnSp>
        <p:sp>
          <p:nvSpPr>
            <p:cNvPr id="31" name="Google Shape;224;p38">
              <a:extLst>
                <a:ext uri="{FF2B5EF4-FFF2-40B4-BE49-F238E27FC236}">
                  <a16:creationId xmlns:a16="http://schemas.microsoft.com/office/drawing/2014/main" id="{A9D00647-3EDE-5B87-A93D-47955B610DB3}"/>
                </a:ext>
              </a:extLst>
            </p:cNvPr>
            <p:cNvSpPr txBox="1"/>
            <p:nvPr/>
          </p:nvSpPr>
          <p:spPr>
            <a:xfrm>
              <a:off x="2615131" y="1098164"/>
              <a:ext cx="1630017" cy="7268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1997</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 sz="1050" b="0" i="0" u="none" strike="noStrike" cap="none" dirty="0">
                  <a:solidFill>
                    <a:srgbClr val="000000"/>
                  </a:solidFill>
                  <a:latin typeface="Segoe UI" panose="020B0502040204020203" pitchFamily="34" charset="0"/>
                  <a:cs typeface="Segoe UI" panose="020B0502040204020203" pitchFamily="34" charset="0"/>
                  <a:sym typeface="Arial"/>
                </a:rPr>
                <a:t>O Gary Kasparov χάνει στο σκάκι από τον υπολογιστή </a:t>
              </a:r>
              <a:r>
                <a:rPr lang="el" sz="1050" b="1" i="0" u="none" strike="noStrike" cap="none" dirty="0">
                  <a:solidFill>
                    <a:srgbClr val="000000"/>
                  </a:solidFill>
                  <a:latin typeface="Segoe UI" panose="020B0502040204020203" pitchFamily="34" charset="0"/>
                  <a:cs typeface="Segoe UI" panose="020B0502040204020203" pitchFamily="34" charset="0"/>
                  <a:sym typeface="Arial"/>
                </a:rPr>
                <a:t>Deep Blue </a:t>
              </a:r>
              <a:r>
                <a:rPr lang="el" sz="1050" i="0" u="none" strike="noStrike" cap="none" dirty="0">
                  <a:solidFill>
                    <a:srgbClr val="000000"/>
                  </a:solidFill>
                  <a:latin typeface="Segoe UI" panose="020B0502040204020203" pitchFamily="34" charset="0"/>
                  <a:cs typeface="Segoe UI" panose="020B0502040204020203" pitchFamily="34" charset="0"/>
                  <a:sym typeface="Arial"/>
                </a:rPr>
                <a:t>(δέντρα αναζήτησης)</a:t>
              </a:r>
              <a:endParaRPr sz="1050" b="1" i="0" u="none" strike="noStrike" cap="none" dirty="0">
                <a:solidFill>
                  <a:srgbClr val="000000"/>
                </a:solidFill>
                <a:latin typeface="Segoe UI" panose="020B0502040204020203" pitchFamily="34" charset="0"/>
                <a:cs typeface="Segoe UI" panose="020B0502040204020203" pitchFamily="34" charset="0"/>
                <a:sym typeface="Arial"/>
              </a:endParaRPr>
            </a:p>
          </p:txBody>
        </p:sp>
      </p:grpSp>
      <p:cxnSp>
        <p:nvCxnSpPr>
          <p:cNvPr id="28" name="Google Shape;226;p38">
            <a:extLst>
              <a:ext uri="{FF2B5EF4-FFF2-40B4-BE49-F238E27FC236}">
                <a16:creationId xmlns:a16="http://schemas.microsoft.com/office/drawing/2014/main" id="{6140AD36-226E-5E35-692E-641FA6A2A3FB}"/>
              </a:ext>
            </a:extLst>
          </p:cNvPr>
          <p:cNvCxnSpPr/>
          <p:nvPr/>
        </p:nvCxnSpPr>
        <p:spPr>
          <a:xfrm rot="10800000">
            <a:off x="1619519" y="3164512"/>
            <a:ext cx="0" cy="975352"/>
          </a:xfrm>
          <a:prstGeom prst="straightConnector1">
            <a:avLst/>
          </a:prstGeom>
          <a:noFill/>
          <a:ln w="38100" cap="flat" cmpd="sng">
            <a:solidFill>
              <a:schemeClr val="accent3"/>
            </a:solidFill>
            <a:prstDash val="solid"/>
            <a:round/>
            <a:headEnd type="none" w="sm" len="sm"/>
            <a:tailEnd type="oval" w="med" len="med"/>
          </a:ln>
        </p:spPr>
      </p:cxnSp>
      <p:sp>
        <p:nvSpPr>
          <p:cNvPr id="29" name="Google Shape;227;p38">
            <a:extLst>
              <a:ext uri="{FF2B5EF4-FFF2-40B4-BE49-F238E27FC236}">
                <a16:creationId xmlns:a16="http://schemas.microsoft.com/office/drawing/2014/main" id="{F7465711-6EFC-84A6-F0C7-144A65C9FCA3}"/>
              </a:ext>
            </a:extLst>
          </p:cNvPr>
          <p:cNvSpPr txBox="1"/>
          <p:nvPr/>
        </p:nvSpPr>
        <p:spPr>
          <a:xfrm>
            <a:off x="1746292" y="3020122"/>
            <a:ext cx="1599373" cy="122337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2011</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 sz="1050" b="0" i="0" u="none" strike="noStrike" cap="none" dirty="0">
                <a:solidFill>
                  <a:srgbClr val="000000"/>
                </a:solidFill>
                <a:latin typeface="Segoe UI" panose="020B0502040204020203" pitchFamily="34" charset="0"/>
                <a:cs typeface="Segoe UI" panose="020B0502040204020203" pitchFamily="34" charset="0"/>
                <a:sym typeface="Arial"/>
              </a:rPr>
              <a:t>O υπερυπολογιστής </a:t>
            </a:r>
            <a:r>
              <a:rPr lang="el" sz="1050" b="1" i="0" u="none" strike="noStrike" cap="none" dirty="0">
                <a:solidFill>
                  <a:srgbClr val="000000"/>
                </a:solidFill>
                <a:latin typeface="Segoe UI" panose="020B0502040204020203" pitchFamily="34" charset="0"/>
                <a:cs typeface="Segoe UI" panose="020B0502040204020203" pitchFamily="34" charset="0"/>
                <a:sym typeface="Arial"/>
              </a:rPr>
              <a:t>Watson</a:t>
            </a:r>
            <a:r>
              <a:rPr lang="el" sz="1050" b="0" i="0" u="none" strike="noStrike" cap="none" dirty="0">
                <a:solidFill>
                  <a:srgbClr val="000000"/>
                </a:solidFill>
                <a:latin typeface="Segoe UI" panose="020B0502040204020203" pitchFamily="34" charset="0"/>
                <a:cs typeface="Segoe UI" panose="020B0502040204020203" pitchFamily="34" charset="0"/>
                <a:sym typeface="Arial"/>
              </a:rPr>
              <a:t> κερδίζει δύο ανθρώπους στο τηλεπαιχνίδι Jeopardy</a:t>
            </a:r>
            <a:r>
              <a:rPr lang="en-US" sz="1050" b="0" i="0" u="none" strike="noStrike" cap="none" dirty="0">
                <a:solidFill>
                  <a:srgbClr val="000000"/>
                </a:solidFill>
                <a:latin typeface="Segoe UI" panose="020B0502040204020203" pitchFamily="34" charset="0"/>
                <a:cs typeface="Segoe UI" panose="020B0502040204020203" pitchFamily="34" charset="0"/>
                <a:sym typeface="Arial"/>
              </a:rPr>
              <a:t> (Big Data NLP)</a:t>
            </a:r>
            <a:endParaRPr sz="1050" b="0" i="0" u="none" strike="noStrike" cap="none" dirty="0">
              <a:solidFill>
                <a:srgbClr val="000000"/>
              </a:solidFill>
              <a:latin typeface="Segoe UI" panose="020B0502040204020203" pitchFamily="34" charset="0"/>
              <a:cs typeface="Segoe UI" panose="020B0502040204020203" pitchFamily="34" charset="0"/>
              <a:sym typeface="Arial"/>
            </a:endParaRPr>
          </a:p>
          <a:p>
            <a:pPr marL="0" marR="0" lvl="0" indent="0" algn="l" rtl="0">
              <a:lnSpc>
                <a:spcPct val="100000"/>
              </a:lnSpc>
              <a:spcBef>
                <a:spcPts val="0"/>
              </a:spcBef>
              <a:spcAft>
                <a:spcPts val="0"/>
              </a:spcAft>
              <a:buNone/>
            </a:pPr>
            <a:endParaRPr sz="1050" b="1" i="0" u="none" strike="noStrike" cap="none" dirty="0">
              <a:solidFill>
                <a:srgbClr val="000000"/>
              </a:solidFill>
              <a:latin typeface="Segoe UI" panose="020B0502040204020203" pitchFamily="34" charset="0"/>
              <a:cs typeface="Segoe UI" panose="020B0502040204020203" pitchFamily="34" charset="0"/>
              <a:sym typeface="Arial"/>
            </a:endParaRPr>
          </a:p>
        </p:txBody>
      </p:sp>
      <p:grpSp>
        <p:nvGrpSpPr>
          <p:cNvPr id="12" name="Google Shape;228;p38">
            <a:extLst>
              <a:ext uri="{FF2B5EF4-FFF2-40B4-BE49-F238E27FC236}">
                <a16:creationId xmlns:a16="http://schemas.microsoft.com/office/drawing/2014/main" id="{31A7979D-9951-0EC0-2668-5E93CCCA515B}"/>
              </a:ext>
            </a:extLst>
          </p:cNvPr>
          <p:cNvGrpSpPr/>
          <p:nvPr/>
        </p:nvGrpSpPr>
        <p:grpSpPr>
          <a:xfrm>
            <a:off x="5652592" y="3102141"/>
            <a:ext cx="1599372" cy="1109420"/>
            <a:chOff x="2829537" y="1134424"/>
            <a:chExt cx="1246196" cy="895835"/>
          </a:xfrm>
        </p:grpSpPr>
        <p:cxnSp>
          <p:nvCxnSpPr>
            <p:cNvPr id="26" name="Google Shape;229;p38">
              <a:extLst>
                <a:ext uri="{FF2B5EF4-FFF2-40B4-BE49-F238E27FC236}">
                  <a16:creationId xmlns:a16="http://schemas.microsoft.com/office/drawing/2014/main" id="{003CB583-C31B-26BB-D2DA-3394B0B90D1C}"/>
                </a:ext>
              </a:extLst>
            </p:cNvPr>
            <p:cNvCxnSpPr/>
            <p:nvPr/>
          </p:nvCxnSpPr>
          <p:spPr>
            <a:xfrm rot="10800000">
              <a:off x="2845497" y="1134424"/>
              <a:ext cx="0" cy="787578"/>
            </a:xfrm>
            <a:prstGeom prst="straightConnector1">
              <a:avLst/>
            </a:prstGeom>
            <a:noFill/>
            <a:ln w="38100" cap="flat" cmpd="sng">
              <a:solidFill>
                <a:schemeClr val="accent3"/>
              </a:solidFill>
              <a:prstDash val="solid"/>
              <a:round/>
              <a:headEnd type="none" w="sm" len="sm"/>
              <a:tailEnd type="oval" w="med" len="med"/>
            </a:ln>
          </p:spPr>
        </p:cxnSp>
        <p:sp>
          <p:nvSpPr>
            <p:cNvPr id="27" name="Google Shape;230;p38">
              <a:extLst>
                <a:ext uri="{FF2B5EF4-FFF2-40B4-BE49-F238E27FC236}">
                  <a16:creationId xmlns:a16="http://schemas.microsoft.com/office/drawing/2014/main" id="{64C20061-81D0-6BB9-44E0-CEE68698834A}"/>
                </a:ext>
              </a:extLst>
            </p:cNvPr>
            <p:cNvSpPr txBox="1"/>
            <p:nvPr/>
          </p:nvSpPr>
          <p:spPr>
            <a:xfrm>
              <a:off x="2829537" y="1172885"/>
              <a:ext cx="1246196" cy="85737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2002</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 sz="1050" b="0" i="0" u="none" strike="noStrike" cap="none" dirty="0">
                  <a:solidFill>
                    <a:srgbClr val="000000"/>
                  </a:solidFill>
                  <a:latin typeface="Segoe UI" panose="020B0502040204020203" pitchFamily="34" charset="0"/>
                  <a:cs typeface="Segoe UI" panose="020B0502040204020203" pitchFamily="34" charset="0"/>
                  <a:sym typeface="Arial"/>
                </a:rPr>
                <a:t>Η πρώτη σκούπα ρομπότ </a:t>
              </a:r>
              <a:r>
                <a:rPr lang="el" sz="1050" b="1" i="0" u="none" strike="noStrike" cap="none" dirty="0">
                  <a:solidFill>
                    <a:srgbClr val="000000"/>
                  </a:solidFill>
                  <a:latin typeface="Segoe UI" panose="020B0502040204020203" pitchFamily="34" charset="0"/>
                  <a:cs typeface="Segoe UI" panose="020B0502040204020203" pitchFamily="34" charset="0"/>
                  <a:sym typeface="Arial"/>
                </a:rPr>
                <a:t>Roomba</a:t>
              </a:r>
              <a:r>
                <a:rPr lang="el" sz="1050" b="0" i="0" u="none" strike="noStrike" cap="none" dirty="0">
                  <a:solidFill>
                    <a:srgbClr val="000000"/>
                  </a:solidFill>
                  <a:latin typeface="Segoe UI" panose="020B0502040204020203" pitchFamily="34" charset="0"/>
                  <a:cs typeface="Segoe UI" panose="020B0502040204020203" pitchFamily="34" charset="0"/>
                  <a:sym typeface="Arial"/>
                </a:rPr>
                <a:t> μαθαίνει να αποφεύγει εμπόδια</a:t>
              </a:r>
              <a:endParaRPr sz="1050" b="0" i="0" u="none" strike="noStrike" cap="none" dirty="0">
                <a:solidFill>
                  <a:srgbClr val="000000"/>
                </a:solidFill>
                <a:latin typeface="Segoe UI" panose="020B0502040204020203" pitchFamily="34" charset="0"/>
                <a:cs typeface="Segoe UI" panose="020B0502040204020203" pitchFamily="34" charset="0"/>
                <a:sym typeface="Arial"/>
              </a:endParaRPr>
            </a:p>
            <a:p>
              <a:pPr marL="0" marR="0" lvl="0" indent="0" algn="l" rtl="0">
                <a:lnSpc>
                  <a:spcPct val="100000"/>
                </a:lnSpc>
                <a:spcBef>
                  <a:spcPts val="0"/>
                </a:spcBef>
                <a:spcAft>
                  <a:spcPts val="0"/>
                </a:spcAft>
                <a:buNone/>
              </a:pPr>
              <a:endParaRPr sz="1050" b="1" i="0" u="none" strike="noStrike" cap="none" dirty="0">
                <a:solidFill>
                  <a:srgbClr val="000000"/>
                </a:solidFill>
                <a:latin typeface="Segoe UI" panose="020B0502040204020203" pitchFamily="34" charset="0"/>
                <a:cs typeface="Segoe UI" panose="020B0502040204020203" pitchFamily="34" charset="0"/>
                <a:sym typeface="Arial"/>
              </a:endParaRPr>
            </a:p>
          </p:txBody>
        </p:sp>
      </p:grpSp>
      <p:cxnSp>
        <p:nvCxnSpPr>
          <p:cNvPr id="24" name="Google Shape;232;p38">
            <a:extLst>
              <a:ext uri="{FF2B5EF4-FFF2-40B4-BE49-F238E27FC236}">
                <a16:creationId xmlns:a16="http://schemas.microsoft.com/office/drawing/2014/main" id="{8429C783-CE61-6C78-FC93-840246BF6438}"/>
              </a:ext>
            </a:extLst>
          </p:cNvPr>
          <p:cNvCxnSpPr/>
          <p:nvPr/>
        </p:nvCxnSpPr>
        <p:spPr>
          <a:xfrm rot="10800000">
            <a:off x="3406898" y="4979202"/>
            <a:ext cx="0" cy="975352"/>
          </a:xfrm>
          <a:prstGeom prst="straightConnector1">
            <a:avLst/>
          </a:prstGeom>
          <a:noFill/>
          <a:ln w="38100" cap="flat" cmpd="sng">
            <a:solidFill>
              <a:schemeClr val="accent3"/>
            </a:solidFill>
            <a:prstDash val="solid"/>
            <a:round/>
            <a:headEnd type="none" w="sm" len="sm"/>
            <a:tailEnd type="oval" w="med" len="med"/>
          </a:ln>
        </p:spPr>
      </p:cxnSp>
      <p:sp>
        <p:nvSpPr>
          <p:cNvPr id="25" name="Google Shape;233;p38">
            <a:extLst>
              <a:ext uri="{FF2B5EF4-FFF2-40B4-BE49-F238E27FC236}">
                <a16:creationId xmlns:a16="http://schemas.microsoft.com/office/drawing/2014/main" id="{CF7B47AF-C34F-9B8B-5A33-33B81AC75B27}"/>
              </a:ext>
            </a:extLst>
          </p:cNvPr>
          <p:cNvSpPr txBox="1"/>
          <p:nvPr/>
        </p:nvSpPr>
        <p:spPr>
          <a:xfrm>
            <a:off x="3472862" y="5030801"/>
            <a:ext cx="1599373" cy="154653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2014</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 sz="1050" b="0" i="0" u="none" strike="noStrike" cap="none" dirty="0">
                <a:solidFill>
                  <a:srgbClr val="000000"/>
                </a:solidFill>
                <a:latin typeface="Segoe UI" panose="020B0502040204020203" pitchFamily="34" charset="0"/>
                <a:cs typeface="Segoe UI" panose="020B0502040204020203" pitchFamily="34" charset="0"/>
                <a:sym typeface="Arial"/>
              </a:rPr>
              <a:t>Η Amazon λανσάρει την </a:t>
            </a:r>
            <a:r>
              <a:rPr lang="el" sz="1050" b="1" i="0" u="none" strike="noStrike" cap="none" dirty="0">
                <a:solidFill>
                  <a:srgbClr val="000000"/>
                </a:solidFill>
                <a:latin typeface="Segoe UI" panose="020B0502040204020203" pitchFamily="34" charset="0"/>
                <a:cs typeface="Segoe UI" panose="020B0502040204020203" pitchFamily="34" charset="0"/>
                <a:sym typeface="Arial"/>
              </a:rPr>
              <a:t>Alexa</a:t>
            </a:r>
            <a:r>
              <a:rPr lang="el" sz="1050" b="0" i="0" u="none" strike="noStrike" cap="none" dirty="0">
                <a:solidFill>
                  <a:srgbClr val="000000"/>
                </a:solidFill>
                <a:latin typeface="Segoe UI" panose="020B0502040204020203" pitchFamily="34" charset="0"/>
                <a:cs typeface="Segoe UI" panose="020B0502040204020203" pitchFamily="34" charset="0"/>
                <a:sym typeface="Arial"/>
              </a:rPr>
              <a:t>, έναν έξυπνο εικονικό βοηθό με αναγνώριση ομιλίας. </a:t>
            </a:r>
            <a:endParaRPr lang="en-US" sz="1050" b="0" i="0" u="none" strike="noStrike" cap="none" dirty="0">
              <a:solidFill>
                <a:srgbClr val="000000"/>
              </a:solidFill>
              <a:latin typeface="Segoe UI" panose="020B0502040204020203" pitchFamily="34" charset="0"/>
              <a:cs typeface="Segoe UI" panose="020B0502040204020203" pitchFamily="34" charset="0"/>
              <a:sym typeface="Arial"/>
            </a:endParaRPr>
          </a:p>
          <a:p>
            <a:pPr marL="0" marR="0" lvl="0" indent="0" algn="l" rtl="0">
              <a:lnSpc>
                <a:spcPct val="100000"/>
              </a:lnSpc>
              <a:spcBef>
                <a:spcPts val="0"/>
              </a:spcBef>
              <a:spcAft>
                <a:spcPts val="0"/>
              </a:spcAft>
              <a:buNone/>
            </a:pPr>
            <a:endParaRPr lang="en-US" sz="1050"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 sz="1050" b="0" i="0" u="none" strike="noStrike" cap="none" dirty="0">
                <a:solidFill>
                  <a:srgbClr val="000000"/>
                </a:solidFill>
                <a:latin typeface="Segoe UI" panose="020B0502040204020203" pitchFamily="34" charset="0"/>
                <a:cs typeface="Segoe UI" panose="020B0502040204020203" pitchFamily="34" charset="0"/>
                <a:sym typeface="Arial"/>
              </a:rPr>
              <a:t>Η </a:t>
            </a:r>
            <a:r>
              <a:rPr lang="en-US" sz="1050" b="0" i="0" u="none" strike="noStrike" cap="none" dirty="0">
                <a:solidFill>
                  <a:srgbClr val="000000"/>
                </a:solidFill>
                <a:latin typeface="Segoe UI" panose="020B0502040204020203" pitchFamily="34" charset="0"/>
                <a:cs typeface="Segoe UI" panose="020B0502040204020203" pitchFamily="34" charset="0"/>
                <a:sym typeface="Arial"/>
              </a:rPr>
              <a:t>Google </a:t>
            </a:r>
            <a:r>
              <a:rPr lang="el-GR" sz="1050" b="0" i="0" u="none" strike="noStrike" cap="none" dirty="0">
                <a:solidFill>
                  <a:srgbClr val="000000"/>
                </a:solidFill>
                <a:latin typeface="Segoe UI" panose="020B0502040204020203" pitchFamily="34" charset="0"/>
                <a:cs typeface="Segoe UI" panose="020B0502040204020203" pitchFamily="34" charset="0"/>
                <a:sym typeface="Arial"/>
              </a:rPr>
              <a:t>βελτιώνει σημαντικά τη μηχανική μετάφραση. </a:t>
            </a:r>
            <a:r>
              <a:rPr lang="en-US" sz="1050" b="0" i="0" u="none" strike="noStrike" cap="none" dirty="0">
                <a:solidFill>
                  <a:srgbClr val="000000"/>
                </a:solidFill>
                <a:latin typeface="Segoe UI" panose="020B0502040204020203" pitchFamily="34" charset="0"/>
                <a:cs typeface="Segoe UI" panose="020B0502040204020203" pitchFamily="34" charset="0"/>
                <a:sym typeface="Arial"/>
              </a:rPr>
              <a:t> </a:t>
            </a:r>
            <a:endParaRPr dirty="0">
              <a:latin typeface="Segoe UI" panose="020B0502040204020203" pitchFamily="34" charset="0"/>
              <a:cs typeface="Segoe UI" panose="020B0502040204020203" pitchFamily="34" charset="0"/>
            </a:endParaRPr>
          </a:p>
        </p:txBody>
      </p:sp>
      <p:grpSp>
        <p:nvGrpSpPr>
          <p:cNvPr id="14" name="Google Shape;234;p38">
            <a:extLst>
              <a:ext uri="{FF2B5EF4-FFF2-40B4-BE49-F238E27FC236}">
                <a16:creationId xmlns:a16="http://schemas.microsoft.com/office/drawing/2014/main" id="{14AF5115-D6D9-D7F5-3C03-59E9CED736ED}"/>
              </a:ext>
            </a:extLst>
          </p:cNvPr>
          <p:cNvGrpSpPr/>
          <p:nvPr/>
        </p:nvGrpSpPr>
        <p:grpSpPr>
          <a:xfrm>
            <a:off x="5251000" y="4961438"/>
            <a:ext cx="1725621" cy="975352"/>
            <a:chOff x="1457209" y="1076754"/>
            <a:chExt cx="1344566" cy="787578"/>
          </a:xfrm>
        </p:grpSpPr>
        <p:cxnSp>
          <p:nvCxnSpPr>
            <p:cNvPr id="22" name="Google Shape;235;p38">
              <a:extLst>
                <a:ext uri="{FF2B5EF4-FFF2-40B4-BE49-F238E27FC236}">
                  <a16:creationId xmlns:a16="http://schemas.microsoft.com/office/drawing/2014/main" id="{B132E3E6-4666-A81B-C5B2-F8BDE06618BD}"/>
                </a:ext>
              </a:extLst>
            </p:cNvPr>
            <p:cNvCxnSpPr/>
            <p:nvPr/>
          </p:nvCxnSpPr>
          <p:spPr>
            <a:xfrm rot="10800000">
              <a:off x="1457209" y="1076754"/>
              <a:ext cx="0" cy="787578"/>
            </a:xfrm>
            <a:prstGeom prst="straightConnector1">
              <a:avLst/>
            </a:prstGeom>
            <a:noFill/>
            <a:ln w="38100" cap="flat" cmpd="sng">
              <a:solidFill>
                <a:schemeClr val="accent3"/>
              </a:solidFill>
              <a:prstDash val="solid"/>
              <a:round/>
              <a:headEnd type="none" w="sm" len="sm"/>
              <a:tailEnd type="oval" w="med" len="med"/>
            </a:ln>
          </p:spPr>
        </p:cxnSp>
        <p:sp>
          <p:nvSpPr>
            <p:cNvPr id="23" name="Google Shape;236;p38">
              <a:extLst>
                <a:ext uri="{FF2B5EF4-FFF2-40B4-BE49-F238E27FC236}">
                  <a16:creationId xmlns:a16="http://schemas.microsoft.com/office/drawing/2014/main" id="{15A2F475-73EE-C910-7654-43756180FFC3}"/>
                </a:ext>
              </a:extLst>
            </p:cNvPr>
            <p:cNvSpPr txBox="1"/>
            <p:nvPr/>
          </p:nvSpPr>
          <p:spPr>
            <a:xfrm>
              <a:off x="1555579" y="1091579"/>
              <a:ext cx="1246196" cy="7268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2016</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 sz="1050" b="0" i="0" u="none" strike="noStrike" cap="none" dirty="0">
                  <a:solidFill>
                    <a:srgbClr val="000000"/>
                  </a:solidFill>
                  <a:latin typeface="Segoe UI" panose="020B0502040204020203" pitchFamily="34" charset="0"/>
                  <a:cs typeface="Segoe UI" panose="020B0502040204020203" pitchFamily="34" charset="0"/>
                  <a:sym typeface="Arial"/>
                </a:rPr>
                <a:t>Η Microsoft αποσύρει το τσατ μποτ της </a:t>
              </a:r>
              <a:r>
                <a:rPr lang="el" sz="1050" b="1" i="0" u="none" strike="noStrike" cap="none" dirty="0">
                  <a:solidFill>
                    <a:srgbClr val="000000"/>
                  </a:solidFill>
                  <a:latin typeface="Segoe UI" panose="020B0502040204020203" pitchFamily="34" charset="0"/>
                  <a:cs typeface="Segoe UI" panose="020B0502040204020203" pitchFamily="34" charset="0"/>
                  <a:sym typeface="Arial"/>
                </a:rPr>
                <a:t>Tay</a:t>
              </a:r>
              <a:r>
                <a:rPr lang="el" sz="1050" b="0" i="0" u="none" strike="noStrike" cap="none" dirty="0">
                  <a:solidFill>
                    <a:srgbClr val="000000"/>
                  </a:solidFill>
                  <a:latin typeface="Segoe UI" panose="020B0502040204020203" pitchFamily="34" charset="0"/>
                  <a:cs typeface="Segoe UI" panose="020B0502040204020203" pitchFamily="34" charset="0"/>
                  <a:sym typeface="Arial"/>
                </a:rPr>
                <a:t> που κάνει προσβλητικά και ρατσιστικά σχόλια</a:t>
              </a:r>
              <a:endParaRPr dirty="0">
                <a:latin typeface="Segoe UI" panose="020B0502040204020203" pitchFamily="34" charset="0"/>
                <a:cs typeface="Segoe UI" panose="020B0502040204020203" pitchFamily="34" charset="0"/>
              </a:endParaRPr>
            </a:p>
          </p:txBody>
        </p:sp>
      </p:grpSp>
      <p:grpSp>
        <p:nvGrpSpPr>
          <p:cNvPr id="15" name="Google Shape;237;p38">
            <a:extLst>
              <a:ext uri="{FF2B5EF4-FFF2-40B4-BE49-F238E27FC236}">
                <a16:creationId xmlns:a16="http://schemas.microsoft.com/office/drawing/2014/main" id="{88902EE2-73CD-8A99-084A-91BD77E5D0F0}"/>
              </a:ext>
            </a:extLst>
          </p:cNvPr>
          <p:cNvGrpSpPr/>
          <p:nvPr/>
        </p:nvGrpSpPr>
        <p:grpSpPr>
          <a:xfrm>
            <a:off x="7375382" y="4795955"/>
            <a:ext cx="1716303" cy="1132076"/>
            <a:chOff x="1846303" y="1379505"/>
            <a:chExt cx="1337306" cy="914130"/>
          </a:xfrm>
        </p:grpSpPr>
        <p:cxnSp>
          <p:nvCxnSpPr>
            <p:cNvPr id="20" name="Google Shape;238;p38">
              <a:extLst>
                <a:ext uri="{FF2B5EF4-FFF2-40B4-BE49-F238E27FC236}">
                  <a16:creationId xmlns:a16="http://schemas.microsoft.com/office/drawing/2014/main" id="{1E1C7E50-0813-FDFD-9B7E-419943FFE8A9}"/>
                </a:ext>
              </a:extLst>
            </p:cNvPr>
            <p:cNvCxnSpPr/>
            <p:nvPr/>
          </p:nvCxnSpPr>
          <p:spPr>
            <a:xfrm rot="10800000">
              <a:off x="1846303" y="1506057"/>
              <a:ext cx="0" cy="787578"/>
            </a:xfrm>
            <a:prstGeom prst="straightConnector1">
              <a:avLst/>
            </a:prstGeom>
            <a:noFill/>
            <a:ln w="38100" cap="flat" cmpd="sng">
              <a:solidFill>
                <a:schemeClr val="accent3"/>
              </a:solidFill>
              <a:prstDash val="solid"/>
              <a:round/>
              <a:headEnd type="none" w="sm" len="sm"/>
              <a:tailEnd type="oval" w="med" len="med"/>
            </a:ln>
          </p:spPr>
        </p:cxnSp>
        <p:sp>
          <p:nvSpPr>
            <p:cNvPr id="21" name="Google Shape;239;p38">
              <a:extLst>
                <a:ext uri="{FF2B5EF4-FFF2-40B4-BE49-F238E27FC236}">
                  <a16:creationId xmlns:a16="http://schemas.microsoft.com/office/drawing/2014/main" id="{CA6A69FF-3D12-8190-C41F-8EFB7E4B74B7}"/>
                </a:ext>
              </a:extLst>
            </p:cNvPr>
            <p:cNvSpPr txBox="1"/>
            <p:nvPr/>
          </p:nvSpPr>
          <p:spPr>
            <a:xfrm>
              <a:off x="1937413" y="1379505"/>
              <a:ext cx="1246196" cy="85737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2017</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 sz="1050" b="0" i="0" u="none" strike="noStrike" cap="none" dirty="0">
                  <a:solidFill>
                    <a:srgbClr val="000000"/>
                  </a:solidFill>
                  <a:latin typeface="Segoe UI" panose="020B0502040204020203" pitchFamily="34" charset="0"/>
                  <a:cs typeface="Segoe UI" panose="020B0502040204020203" pitchFamily="34" charset="0"/>
                  <a:sym typeface="Arial"/>
                </a:rPr>
                <a:t>Το </a:t>
              </a:r>
              <a:r>
                <a:rPr lang="el" sz="1050" b="1" i="0" u="none" strike="noStrike" cap="none" dirty="0">
                  <a:solidFill>
                    <a:srgbClr val="000000"/>
                  </a:solidFill>
                  <a:latin typeface="Segoe UI" panose="020B0502040204020203" pitchFamily="34" charset="0"/>
                  <a:cs typeface="Segoe UI" panose="020B0502040204020203" pitchFamily="34" charset="0"/>
                  <a:sym typeface="Arial"/>
                </a:rPr>
                <a:t>AlphaGo</a:t>
              </a:r>
              <a:r>
                <a:rPr lang="el" sz="1050" b="0" i="0" u="none" strike="noStrike" cap="none" dirty="0">
                  <a:solidFill>
                    <a:srgbClr val="000000"/>
                  </a:solidFill>
                  <a:latin typeface="Segoe UI" panose="020B0502040204020203" pitchFamily="34" charset="0"/>
                  <a:cs typeface="Segoe UI" panose="020B0502040204020203" pitchFamily="34" charset="0"/>
                  <a:sym typeface="Arial"/>
                </a:rPr>
                <a:t> της Google κερδίζει τον παγκόσμιο πρωταθλητή στο Κινέζικο Σκάκι (Go)</a:t>
              </a:r>
              <a:endParaRPr sz="1050" b="0" i="0" u="none" strike="noStrike" cap="none" dirty="0">
                <a:solidFill>
                  <a:srgbClr val="000000"/>
                </a:solidFill>
                <a:latin typeface="Segoe UI" panose="020B0502040204020203" pitchFamily="34" charset="0"/>
                <a:cs typeface="Segoe UI" panose="020B0502040204020203" pitchFamily="34" charset="0"/>
                <a:sym typeface="Arial"/>
              </a:endParaRPr>
            </a:p>
          </p:txBody>
        </p:sp>
      </p:grpSp>
      <p:grpSp>
        <p:nvGrpSpPr>
          <p:cNvPr id="16" name="Google Shape;240;p38">
            <a:extLst>
              <a:ext uri="{FF2B5EF4-FFF2-40B4-BE49-F238E27FC236}">
                <a16:creationId xmlns:a16="http://schemas.microsoft.com/office/drawing/2014/main" id="{618B7208-5EE9-F98F-34E2-E035E195348C}"/>
              </a:ext>
            </a:extLst>
          </p:cNvPr>
          <p:cNvGrpSpPr/>
          <p:nvPr/>
        </p:nvGrpSpPr>
        <p:grpSpPr>
          <a:xfrm>
            <a:off x="9291809" y="4827283"/>
            <a:ext cx="1667583" cy="1109507"/>
            <a:chOff x="2201825" y="1422014"/>
            <a:chExt cx="1299344" cy="895906"/>
          </a:xfrm>
        </p:grpSpPr>
        <p:cxnSp>
          <p:nvCxnSpPr>
            <p:cNvPr id="18" name="Google Shape;241;p38">
              <a:extLst>
                <a:ext uri="{FF2B5EF4-FFF2-40B4-BE49-F238E27FC236}">
                  <a16:creationId xmlns:a16="http://schemas.microsoft.com/office/drawing/2014/main" id="{77A8A72E-4560-E53D-4C9A-0EEB26B4E0C5}"/>
                </a:ext>
              </a:extLst>
            </p:cNvPr>
            <p:cNvCxnSpPr/>
            <p:nvPr/>
          </p:nvCxnSpPr>
          <p:spPr>
            <a:xfrm rot="10800000">
              <a:off x="2201825" y="1530342"/>
              <a:ext cx="0" cy="787578"/>
            </a:xfrm>
            <a:prstGeom prst="straightConnector1">
              <a:avLst/>
            </a:prstGeom>
            <a:noFill/>
            <a:ln w="38100" cap="flat" cmpd="sng">
              <a:solidFill>
                <a:schemeClr val="accent3"/>
              </a:solidFill>
              <a:prstDash val="solid"/>
              <a:round/>
              <a:headEnd type="none" w="sm" len="sm"/>
              <a:tailEnd type="oval" w="med" len="med"/>
            </a:ln>
          </p:spPr>
        </p:cxnSp>
        <p:sp>
          <p:nvSpPr>
            <p:cNvPr id="19" name="Google Shape;242;p38">
              <a:extLst>
                <a:ext uri="{FF2B5EF4-FFF2-40B4-BE49-F238E27FC236}">
                  <a16:creationId xmlns:a16="http://schemas.microsoft.com/office/drawing/2014/main" id="{ECB361C9-B37A-4AFC-F0A7-47138424EE05}"/>
                </a:ext>
              </a:extLst>
            </p:cNvPr>
            <p:cNvSpPr txBox="1"/>
            <p:nvPr/>
          </p:nvSpPr>
          <p:spPr>
            <a:xfrm>
              <a:off x="2254973" y="1422014"/>
              <a:ext cx="1246196" cy="7268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2022</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 sz="1050" b="0" i="0" u="none" strike="noStrike" cap="none" dirty="0">
                  <a:solidFill>
                    <a:srgbClr val="000000"/>
                  </a:solidFill>
                  <a:latin typeface="Segoe UI" panose="020B0502040204020203" pitchFamily="34" charset="0"/>
                  <a:cs typeface="Segoe UI" panose="020B0502040204020203" pitchFamily="34" charset="0"/>
                  <a:sym typeface="Arial"/>
                </a:rPr>
                <a:t>H OpenAΙ λανσάρει το </a:t>
              </a:r>
              <a:r>
                <a:rPr lang="el" sz="1050" b="1" i="0" u="none" strike="noStrike" cap="none" dirty="0">
                  <a:solidFill>
                    <a:srgbClr val="000000"/>
                  </a:solidFill>
                  <a:latin typeface="Segoe UI" panose="020B0502040204020203" pitchFamily="34" charset="0"/>
                  <a:cs typeface="Segoe UI" panose="020B0502040204020203" pitchFamily="34" charset="0"/>
                  <a:sym typeface="Arial"/>
                </a:rPr>
                <a:t>ChatGPT</a:t>
              </a:r>
              <a:r>
                <a:rPr lang="el" sz="1050" b="0" i="0" u="none" strike="noStrike" cap="none" dirty="0">
                  <a:solidFill>
                    <a:srgbClr val="000000"/>
                  </a:solidFill>
                  <a:latin typeface="Segoe UI" panose="020B0502040204020203" pitchFamily="34" charset="0"/>
                  <a:cs typeface="Segoe UI" panose="020B0502040204020203" pitchFamily="34" charset="0"/>
                  <a:sym typeface="Arial"/>
                </a:rPr>
                <a:t>, που αποκτά ένα εκατομμύριο χρήστες σε 5 μέρες</a:t>
              </a:r>
              <a:endParaRPr dirty="0">
                <a:latin typeface="Segoe UI" panose="020B0502040204020203" pitchFamily="34" charset="0"/>
                <a:cs typeface="Segoe UI" panose="020B0502040204020203" pitchFamily="34" charset="0"/>
              </a:endParaRPr>
            </a:p>
          </p:txBody>
        </p:sp>
      </p:grpSp>
      <p:grpSp>
        <p:nvGrpSpPr>
          <p:cNvPr id="47" name="Google Shape;222;p38">
            <a:extLst>
              <a:ext uri="{FF2B5EF4-FFF2-40B4-BE49-F238E27FC236}">
                <a16:creationId xmlns:a16="http://schemas.microsoft.com/office/drawing/2014/main" id="{36CFF806-E818-DCE4-1131-2E569159D75A}"/>
              </a:ext>
            </a:extLst>
          </p:cNvPr>
          <p:cNvGrpSpPr/>
          <p:nvPr/>
        </p:nvGrpSpPr>
        <p:grpSpPr>
          <a:xfrm>
            <a:off x="9440135" y="2152020"/>
            <a:ext cx="2218744" cy="999436"/>
            <a:chOff x="2516352" y="1098164"/>
            <a:chExt cx="1728796" cy="807025"/>
          </a:xfrm>
        </p:grpSpPr>
        <p:cxnSp>
          <p:nvCxnSpPr>
            <p:cNvPr id="48" name="Google Shape;223;p38">
              <a:extLst>
                <a:ext uri="{FF2B5EF4-FFF2-40B4-BE49-F238E27FC236}">
                  <a16:creationId xmlns:a16="http://schemas.microsoft.com/office/drawing/2014/main" id="{E467052A-206A-3B22-71EE-854919334FD5}"/>
                </a:ext>
              </a:extLst>
            </p:cNvPr>
            <p:cNvCxnSpPr/>
            <p:nvPr/>
          </p:nvCxnSpPr>
          <p:spPr>
            <a:xfrm rot="10800000">
              <a:off x="2516352" y="1117611"/>
              <a:ext cx="0" cy="787578"/>
            </a:xfrm>
            <a:prstGeom prst="straightConnector1">
              <a:avLst/>
            </a:prstGeom>
            <a:noFill/>
            <a:ln w="38100" cap="flat" cmpd="sng">
              <a:solidFill>
                <a:schemeClr val="accent3"/>
              </a:solidFill>
              <a:prstDash val="solid"/>
              <a:round/>
              <a:headEnd type="none" w="sm" len="sm"/>
              <a:tailEnd type="oval" w="med" len="med"/>
            </a:ln>
          </p:spPr>
        </p:cxnSp>
        <p:sp>
          <p:nvSpPr>
            <p:cNvPr id="49" name="Google Shape;224;p38">
              <a:extLst>
                <a:ext uri="{FF2B5EF4-FFF2-40B4-BE49-F238E27FC236}">
                  <a16:creationId xmlns:a16="http://schemas.microsoft.com/office/drawing/2014/main" id="{2F97BDD6-80CB-0FB8-AB2A-CC5FC47D73CF}"/>
                </a:ext>
              </a:extLst>
            </p:cNvPr>
            <p:cNvSpPr txBox="1"/>
            <p:nvPr/>
          </p:nvSpPr>
          <p:spPr>
            <a:xfrm>
              <a:off x="2615131" y="1098164"/>
              <a:ext cx="1630017" cy="7268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1989</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n-US" sz="1050" b="0" i="0" u="none" strike="noStrike" cap="none" dirty="0">
                  <a:solidFill>
                    <a:srgbClr val="000000"/>
                  </a:solidFill>
                  <a:latin typeface="Segoe UI" panose="020B0502040204020203" pitchFamily="34" charset="0"/>
                  <a:cs typeface="Segoe UI" panose="020B0502040204020203" pitchFamily="34" charset="0"/>
                  <a:sym typeface="Arial"/>
                </a:rPr>
                <a:t>A</a:t>
              </a:r>
              <a:r>
                <a:rPr lang="el" sz="1050" b="0" i="0" u="none" strike="noStrike" cap="none" dirty="0">
                  <a:solidFill>
                    <a:srgbClr val="000000"/>
                  </a:solidFill>
                  <a:latin typeface="Segoe UI" panose="020B0502040204020203" pitchFamily="34" charset="0"/>
                  <a:cs typeface="Segoe UI" panose="020B0502040204020203" pitchFamily="34" charset="0"/>
                  <a:sym typeface="Arial"/>
                </a:rPr>
                <a:t>ναγνώριση χειρόγραφων αριθμών στα ταχυδρομία των ΗΠΑ (</a:t>
              </a:r>
              <a:r>
                <a:rPr lang="el-GR" sz="1050" dirty="0">
                  <a:latin typeface="Segoe UI" panose="020B0502040204020203" pitchFamily="34" charset="0"/>
                  <a:cs typeface="Segoe UI" panose="020B0502040204020203" pitchFamily="34" charset="0"/>
                </a:rPr>
                <a:t>Συνελικτικά Νευρωνικά Δίκτυα, </a:t>
              </a:r>
              <a:r>
                <a:rPr lang="en-US" sz="1050" b="0" i="0" u="none" strike="noStrike" cap="none" dirty="0">
                  <a:solidFill>
                    <a:srgbClr val="000000"/>
                  </a:solidFill>
                  <a:latin typeface="Segoe UI" panose="020B0502040204020203" pitchFamily="34" charset="0"/>
                  <a:cs typeface="Segoe UI" panose="020B0502040204020203" pitchFamily="34" charset="0"/>
                  <a:sym typeface="Arial"/>
                </a:rPr>
                <a:t>LeCun)</a:t>
              </a:r>
              <a:endParaRPr sz="1050" b="1" i="0" u="none" strike="noStrike" cap="none" dirty="0">
                <a:solidFill>
                  <a:srgbClr val="000000"/>
                </a:solidFill>
                <a:latin typeface="Segoe UI" panose="020B0502040204020203" pitchFamily="34" charset="0"/>
                <a:cs typeface="Segoe UI" panose="020B0502040204020203" pitchFamily="34" charset="0"/>
                <a:sym typeface="Arial"/>
              </a:endParaRPr>
            </a:p>
          </p:txBody>
        </p:sp>
      </p:grpSp>
      <p:cxnSp>
        <p:nvCxnSpPr>
          <p:cNvPr id="50" name="Google Shape;226;p38">
            <a:extLst>
              <a:ext uri="{FF2B5EF4-FFF2-40B4-BE49-F238E27FC236}">
                <a16:creationId xmlns:a16="http://schemas.microsoft.com/office/drawing/2014/main" id="{74E4D25B-15C8-ADD5-CD73-11EAF0E414C4}"/>
              </a:ext>
            </a:extLst>
          </p:cNvPr>
          <p:cNvCxnSpPr/>
          <p:nvPr/>
        </p:nvCxnSpPr>
        <p:spPr>
          <a:xfrm rot="10800000">
            <a:off x="3646972" y="3150822"/>
            <a:ext cx="0" cy="975352"/>
          </a:xfrm>
          <a:prstGeom prst="straightConnector1">
            <a:avLst/>
          </a:prstGeom>
          <a:noFill/>
          <a:ln w="38100" cap="flat" cmpd="sng">
            <a:solidFill>
              <a:schemeClr val="accent3"/>
            </a:solidFill>
            <a:prstDash val="solid"/>
            <a:round/>
            <a:headEnd type="none" w="sm" len="sm"/>
            <a:tailEnd type="oval" w="med" len="med"/>
          </a:ln>
        </p:spPr>
      </p:cxnSp>
      <p:sp>
        <p:nvSpPr>
          <p:cNvPr id="51" name="Google Shape;227;p38">
            <a:extLst>
              <a:ext uri="{FF2B5EF4-FFF2-40B4-BE49-F238E27FC236}">
                <a16:creationId xmlns:a16="http://schemas.microsoft.com/office/drawing/2014/main" id="{E6C60532-66F4-417F-B524-3901F8F37966}"/>
              </a:ext>
            </a:extLst>
          </p:cNvPr>
          <p:cNvSpPr txBox="1"/>
          <p:nvPr/>
        </p:nvSpPr>
        <p:spPr>
          <a:xfrm>
            <a:off x="3735466" y="3197022"/>
            <a:ext cx="1599373" cy="106178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US" sz="1050" b="1" i="0" u="none" strike="noStrike" cap="none" dirty="0">
                <a:solidFill>
                  <a:srgbClr val="000000"/>
                </a:solidFill>
                <a:latin typeface="Segoe UI" panose="020B0502040204020203" pitchFamily="34" charset="0"/>
                <a:cs typeface="Segoe UI" panose="020B0502040204020203" pitchFamily="34" charset="0"/>
                <a:sym typeface="Arial"/>
              </a:rPr>
              <a:t>2006</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l-GR" sz="1050" dirty="0">
                <a:latin typeface="Segoe UI" panose="020B0502040204020203" pitchFamily="34" charset="0"/>
                <a:cs typeface="Segoe UI" panose="020B0502040204020203" pitchFamily="34" charset="0"/>
              </a:rPr>
              <a:t>Βαθιά Μάθηση: Εκπαίδευση νευρωνικών με πολλά επίπεδα (</a:t>
            </a:r>
            <a:r>
              <a:rPr lang="en-US" sz="1050" dirty="0">
                <a:latin typeface="Segoe UI" panose="020B0502040204020203" pitchFamily="34" charset="0"/>
                <a:cs typeface="Segoe UI" panose="020B0502040204020203" pitchFamily="34" charset="0"/>
              </a:rPr>
              <a:t>Hinton)</a:t>
            </a:r>
            <a:r>
              <a:rPr lang="el-GR" sz="1050" dirty="0">
                <a:latin typeface="Segoe UI" panose="020B0502040204020203" pitchFamily="34" charset="0"/>
                <a:cs typeface="Segoe UI" panose="020B0502040204020203" pitchFamily="34" charset="0"/>
              </a:rPr>
              <a:t>.</a:t>
            </a:r>
            <a:endParaRPr sz="1050" b="0" i="0" u="none" strike="noStrike" cap="none" dirty="0">
              <a:solidFill>
                <a:srgbClr val="000000"/>
              </a:solidFill>
              <a:latin typeface="Segoe UI" panose="020B0502040204020203" pitchFamily="34" charset="0"/>
              <a:cs typeface="Segoe UI" panose="020B0502040204020203" pitchFamily="34" charset="0"/>
              <a:sym typeface="Arial"/>
            </a:endParaRPr>
          </a:p>
          <a:p>
            <a:pPr marL="0" marR="0" lvl="0" indent="0" algn="l" rtl="0">
              <a:lnSpc>
                <a:spcPct val="100000"/>
              </a:lnSpc>
              <a:spcBef>
                <a:spcPts val="0"/>
              </a:spcBef>
              <a:spcAft>
                <a:spcPts val="0"/>
              </a:spcAft>
              <a:buNone/>
            </a:pPr>
            <a:endParaRPr sz="1050" b="1" i="0" u="none" strike="noStrike" cap="none" dirty="0">
              <a:solidFill>
                <a:srgbClr val="000000"/>
              </a:solidFill>
              <a:latin typeface="Segoe UI" panose="020B0502040204020203" pitchFamily="34" charset="0"/>
              <a:cs typeface="Segoe UI" panose="020B0502040204020203" pitchFamily="34" charset="0"/>
              <a:sym typeface="Arial"/>
            </a:endParaRPr>
          </a:p>
        </p:txBody>
      </p:sp>
      <p:cxnSp>
        <p:nvCxnSpPr>
          <p:cNvPr id="52" name="Google Shape;232;p38">
            <a:extLst>
              <a:ext uri="{FF2B5EF4-FFF2-40B4-BE49-F238E27FC236}">
                <a16:creationId xmlns:a16="http://schemas.microsoft.com/office/drawing/2014/main" id="{3FC71FA4-97B3-F19C-5D62-DAEA588E58A4}"/>
              </a:ext>
            </a:extLst>
          </p:cNvPr>
          <p:cNvCxnSpPr/>
          <p:nvPr/>
        </p:nvCxnSpPr>
        <p:spPr>
          <a:xfrm rot="10800000">
            <a:off x="1417189" y="4979012"/>
            <a:ext cx="0" cy="975352"/>
          </a:xfrm>
          <a:prstGeom prst="straightConnector1">
            <a:avLst/>
          </a:prstGeom>
          <a:noFill/>
          <a:ln w="38100" cap="flat" cmpd="sng">
            <a:solidFill>
              <a:schemeClr val="accent3"/>
            </a:solidFill>
            <a:prstDash val="solid"/>
            <a:round/>
            <a:headEnd type="none" w="sm" len="sm"/>
            <a:tailEnd type="oval" w="med" len="med"/>
          </a:ln>
        </p:spPr>
      </p:cxnSp>
      <p:sp>
        <p:nvSpPr>
          <p:cNvPr id="53" name="Google Shape;233;p38">
            <a:extLst>
              <a:ext uri="{FF2B5EF4-FFF2-40B4-BE49-F238E27FC236}">
                <a16:creationId xmlns:a16="http://schemas.microsoft.com/office/drawing/2014/main" id="{E91C2B4F-94D9-F0B0-14F2-6F5E24506BE7}"/>
              </a:ext>
            </a:extLst>
          </p:cNvPr>
          <p:cNvSpPr txBox="1"/>
          <p:nvPr/>
        </p:nvSpPr>
        <p:spPr>
          <a:xfrm>
            <a:off x="1487717" y="4979608"/>
            <a:ext cx="1599373" cy="90020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l" sz="1050" b="1" i="0" u="none" strike="noStrike" cap="none" dirty="0">
                <a:solidFill>
                  <a:srgbClr val="000000"/>
                </a:solidFill>
                <a:latin typeface="Segoe UI" panose="020B0502040204020203" pitchFamily="34" charset="0"/>
                <a:cs typeface="Segoe UI" panose="020B0502040204020203" pitchFamily="34" charset="0"/>
                <a:sym typeface="Arial"/>
              </a:rPr>
              <a:t>2012</a:t>
            </a:r>
            <a:endParaRPr dirty="0">
              <a:latin typeface="Segoe UI" panose="020B0502040204020203" pitchFamily="34" charset="0"/>
              <a:cs typeface="Segoe UI" panose="020B0502040204020203" pitchFamily="34" charset="0"/>
            </a:endParaRPr>
          </a:p>
          <a:p>
            <a:pPr marL="0" marR="0" lvl="0" indent="0" algn="l" rtl="0">
              <a:lnSpc>
                <a:spcPct val="100000"/>
              </a:lnSpc>
              <a:spcBef>
                <a:spcPts val="0"/>
              </a:spcBef>
              <a:spcAft>
                <a:spcPts val="0"/>
              </a:spcAft>
              <a:buNone/>
            </a:pPr>
            <a:r>
              <a:rPr lang="en-US" sz="1050" dirty="0" err="1">
                <a:latin typeface="Segoe UI" panose="020B0502040204020203" pitchFamily="34" charset="0"/>
                <a:cs typeface="Segoe UI" panose="020B0502040204020203" pitchFamily="34" charset="0"/>
              </a:rPr>
              <a:t>AlexNet</a:t>
            </a:r>
            <a:r>
              <a:rPr lang="en-US" sz="1050" dirty="0">
                <a:latin typeface="Segoe UI" panose="020B0502040204020203" pitchFamily="34" charset="0"/>
                <a:cs typeface="Segoe UI" panose="020B0502040204020203" pitchFamily="34" charset="0"/>
              </a:rPr>
              <a:t>: </a:t>
            </a:r>
            <a:r>
              <a:rPr lang="el-GR" sz="1050" dirty="0">
                <a:latin typeface="Segoe UI" panose="020B0502040204020203" pitchFamily="34" charset="0"/>
                <a:cs typeface="Segoe UI" panose="020B0502040204020203" pitchFamily="34" charset="0"/>
              </a:rPr>
              <a:t>Συνταρακτική επιτυχία της Βαθιάς Μάθησης στην Αναγνώριση Εικόνων</a:t>
            </a:r>
            <a:endParaRPr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26483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3384</TotalTime>
  <Words>2468</Words>
  <Application>Microsoft Office PowerPoint</Application>
  <PresentationFormat>Widescreen</PresentationFormat>
  <Paragraphs>432</Paragraphs>
  <Slides>32</Slides>
  <Notes>23</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Aptos</vt:lpstr>
      <vt:lpstr>Aptos Display</vt:lpstr>
      <vt:lpstr>Arial</vt:lpstr>
      <vt:lpstr>Cambria Math</vt:lpstr>
      <vt:lpstr>Segoe UI</vt:lpstr>
      <vt:lpstr>TwitterChirp</vt:lpstr>
      <vt:lpstr>Office Theme</vt:lpstr>
      <vt:lpstr>PowerPoint Presentation</vt:lpstr>
      <vt:lpstr>PowerPoint Presentation</vt:lpstr>
      <vt:lpstr>PowerPoint Presentation</vt:lpstr>
      <vt:lpstr>PowerPoint Presentation</vt:lpstr>
      <vt:lpstr>PowerPoint Presentation</vt:lpstr>
      <vt:lpstr>Πώς μαθαίνουν τα συστήματα τεχνητής νοημοσύνης;</vt:lpstr>
      <vt:lpstr>Πώς μαθαίνουν τα συστήματα τεχνητής νοημοσύνης;</vt:lpstr>
      <vt:lpstr>PowerPoint Presentation</vt:lpstr>
      <vt:lpstr>PowerPoint Presentation</vt:lpstr>
      <vt:lpstr>Γλωσσικά Μοντέλα: το πρόβλημα πρόβλεψης της επόμενης λέξης! </vt:lpstr>
      <vt:lpstr>PowerPoint Presentation</vt:lpstr>
      <vt:lpstr>PowerPoint Presentation</vt:lpstr>
      <vt:lpstr>PowerPoint Presentation</vt:lpstr>
      <vt:lpstr>Τεχνητά νευρωνικά δίκτυα </vt:lpstr>
      <vt:lpstr>PowerPoint Presentation</vt:lpstr>
      <vt:lpstr>Ένα τεχνητό νευρωνικό δίκτυο που βρίσκει την επόμενη λέξη Πρόβλεψη (inference)</vt:lpstr>
      <vt:lpstr>Ένα τεχνητό νευρωνικό δίκτυο που βρίσκει την επόμενη λέξη Πρόβλεψη (inference)</vt:lpstr>
      <vt:lpstr>Ένα τεχνητό νευρωνικό δίκτυο που βρίσκει την επόμενη λέξη Εκπαίδευση (training)</vt:lpstr>
      <vt:lpstr>PowerPoint Presentation</vt:lpstr>
      <vt:lpstr>ChatGPT </vt:lpstr>
      <vt:lpstr>Step 3: Train the base model (internet document simulator)</vt:lpstr>
      <vt:lpstr>Post Training: ChatBot</vt:lpstr>
      <vt:lpstr>Post Training: Add Tools</vt:lpstr>
      <vt:lpstr>Διάφορα άλλα συμπτώματα</vt:lpstr>
      <vt:lpstr>Διάφορα άλλα συμπτώματα</vt:lpstr>
      <vt:lpstr>Διάφορα άλλα συμπτώματα</vt:lpstr>
      <vt:lpstr>Διάφορα άλλα συμπτώματα</vt:lpstr>
      <vt:lpstr>Έχει νοημοσύνη το ChatGPT;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Vasileios</dc:creator>
  <cp:lastModifiedBy>Vasileios</cp:lastModifiedBy>
  <cp:revision>18</cp:revision>
  <dcterms:created xsi:type="dcterms:W3CDTF">2025-03-17T15:11:43Z</dcterms:created>
  <dcterms:modified xsi:type="dcterms:W3CDTF">2025-03-22T19:43:18Z</dcterms:modified>
</cp:coreProperties>
</file>