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5119350" cy="21383625"/>
  <p:notesSz cx="7004050" cy="9290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968" y="-3988"/>
      </p:cViewPr>
      <p:guideLst>
        <p:guide orient="horz" pos="6735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1BDF-7EEC-456A-90EE-ADB3EEE8DFE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0B81-7B1E-435C-B92C-C399131F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6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1BDF-7EEC-456A-90EE-ADB3EEE8DFE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0B81-7B1E-435C-B92C-C399131F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8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1BDF-7EEC-456A-90EE-ADB3EEE8DFE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0B81-7B1E-435C-B92C-C399131F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9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1BDF-7EEC-456A-90EE-ADB3EEE8DFE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0B81-7B1E-435C-B92C-C399131F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4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>
                    <a:tint val="82000"/>
                  </a:schemeClr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82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82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1BDF-7EEC-456A-90EE-ADB3EEE8DFE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0B81-7B1E-435C-B92C-C399131F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6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1BDF-7EEC-456A-90EE-ADB3EEE8DFE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0B81-7B1E-435C-B92C-C399131F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1BDF-7EEC-456A-90EE-ADB3EEE8DFE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0B81-7B1E-435C-B92C-C399131F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0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1BDF-7EEC-456A-90EE-ADB3EEE8DFE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0B81-7B1E-435C-B92C-C399131F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1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1BDF-7EEC-456A-90EE-ADB3EEE8DFE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0B81-7B1E-435C-B92C-C399131F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4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1BDF-7EEC-456A-90EE-ADB3EEE8DFE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0B81-7B1E-435C-B92C-C399131F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6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1BDF-7EEC-456A-90EE-ADB3EEE8DFE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0B81-7B1E-435C-B92C-C399131F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7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EB1BDF-7EEC-456A-90EE-ADB3EEE8DFE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200B81-7B1E-435C-B92C-C399131F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8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sv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jpeg"/><Relationship Id="rId19" Type="http://schemas.openxmlformats.org/officeDocument/2006/relationships/image" Target="../media/image18.svg"/><Relationship Id="rId4" Type="http://schemas.openxmlformats.org/officeDocument/2006/relationships/image" Target="../media/image3.jpe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98D61E6-D470-6E99-1E3B-D2952871F6AD}"/>
              </a:ext>
            </a:extLst>
          </p:cNvPr>
          <p:cNvSpPr/>
          <p:nvPr/>
        </p:nvSpPr>
        <p:spPr>
          <a:xfrm>
            <a:off x="5873080" y="10113510"/>
            <a:ext cx="8885607" cy="96755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6EB1CFB-B32E-6A57-70A6-023FC76EC330}"/>
              </a:ext>
            </a:extLst>
          </p:cNvPr>
          <p:cNvSpPr/>
          <p:nvPr/>
        </p:nvSpPr>
        <p:spPr>
          <a:xfrm>
            <a:off x="360662" y="390599"/>
            <a:ext cx="14472777" cy="19594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blue symbol in a circle&#10;&#10;AI-generated content may be incorrect.">
            <a:extLst>
              <a:ext uri="{FF2B5EF4-FFF2-40B4-BE49-F238E27FC236}">
                <a16:creationId xmlns:a16="http://schemas.microsoft.com/office/drawing/2014/main" id="{D939BBB0-E8A6-A23C-C6BA-2D4AF8203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4" y="744881"/>
            <a:ext cx="1247356" cy="1247356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57D4161-449E-90CF-D82B-34B3DEF1F6C9}"/>
              </a:ext>
            </a:extLst>
          </p:cNvPr>
          <p:cNvSpPr/>
          <p:nvPr/>
        </p:nvSpPr>
        <p:spPr>
          <a:xfrm>
            <a:off x="5873080" y="2774082"/>
            <a:ext cx="8885607" cy="68356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560508B-A9D0-000B-F2C3-049C8361FACF}"/>
              </a:ext>
            </a:extLst>
          </p:cNvPr>
          <p:cNvSpPr/>
          <p:nvPr/>
        </p:nvSpPr>
        <p:spPr>
          <a:xfrm>
            <a:off x="360663" y="2774082"/>
            <a:ext cx="5062020" cy="170150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AD1C18-152F-5306-00FC-B3DFDB0CC480}"/>
              </a:ext>
            </a:extLst>
          </p:cNvPr>
          <p:cNvGrpSpPr/>
          <p:nvPr/>
        </p:nvGrpSpPr>
        <p:grpSpPr>
          <a:xfrm>
            <a:off x="3728569" y="9752557"/>
            <a:ext cx="3458805" cy="3309572"/>
            <a:chOff x="5440780" y="11250933"/>
            <a:chExt cx="3298371" cy="3426564"/>
          </a:xfrm>
        </p:grpSpPr>
        <p:pic>
          <p:nvPicPr>
            <p:cNvPr id="17" name="Picture 16" descr="A diagram of the muscles of the arm&#10;&#10;AI-generated content may be incorrect.">
              <a:extLst>
                <a:ext uri="{FF2B5EF4-FFF2-40B4-BE49-F238E27FC236}">
                  <a16:creationId xmlns:a16="http://schemas.microsoft.com/office/drawing/2014/main" id="{DC774A55-519C-C190-1FC5-28F07A0A4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44" t="8310" r="8299" b="481"/>
            <a:stretch/>
          </p:blipFill>
          <p:spPr>
            <a:xfrm flipH="1">
              <a:off x="5440780" y="11250933"/>
              <a:ext cx="3298371" cy="3426564"/>
            </a:xfrm>
            <a:prstGeom prst="rect">
              <a:avLst/>
            </a:prstGeom>
          </p:spPr>
        </p:pic>
        <p:pic>
          <p:nvPicPr>
            <p:cNvPr id="11" name="Picture 10" descr="A diagram of the muscles of the arm&#10;&#10;AI-generated content may be incorrect.">
              <a:extLst>
                <a:ext uri="{FF2B5EF4-FFF2-40B4-BE49-F238E27FC236}">
                  <a16:creationId xmlns:a16="http://schemas.microsoft.com/office/drawing/2014/main" id="{F5D02F53-1BF4-3ED3-E32D-73A100FAF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41" t="38280" r="8299" b="49292"/>
            <a:stretch/>
          </p:blipFill>
          <p:spPr>
            <a:xfrm>
              <a:off x="5513616" y="12332173"/>
              <a:ext cx="2140556" cy="466928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254F8FF8-87B0-AA87-1DDE-28BEF1BC7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07" y="772713"/>
            <a:ext cx="10355459" cy="1247356"/>
          </a:xfrm>
        </p:spPr>
        <p:txBody>
          <a:bodyPr>
            <a:normAutofit/>
          </a:bodyPr>
          <a:lstStyle/>
          <a:p>
            <a:r>
              <a:rPr lang="el-GR" sz="4400" dirty="0"/>
              <a:t>Μπορώ να χειριστώ ένα ρομπότ με τη σκέψη; </a:t>
            </a:r>
            <a:br>
              <a:rPr lang="el-GR" sz="5400" dirty="0"/>
            </a:br>
            <a:r>
              <a:rPr lang="el-GR" sz="1800" dirty="0"/>
              <a:t>Εκπαιδευτικός Όμιλος Πρότυπου Λυκείου Ηρακλείου. Υπεύθυνος: Παπαδουράκης Βασίλης, Μαθηματικός</a:t>
            </a:r>
            <a:endParaRPr lang="en-US" sz="180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6085899-1D12-57BF-AFB7-6FD99C6C2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314" y="2942453"/>
            <a:ext cx="3573903" cy="690211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Έλεγχος της κίνησης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D6C2C44-471D-8875-D0D1-88B13C02B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47938" y="3083429"/>
            <a:ext cx="6990954" cy="493021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Αποκωδικοποίηση Εγκεφαλικών Σημάτων</a:t>
            </a:r>
            <a:endParaRPr lang="en-US" dirty="0"/>
          </a:p>
        </p:txBody>
      </p:sp>
      <p:pic>
        <p:nvPicPr>
          <p:cNvPr id="9" name="Content Placeholder 8" descr="A diagram of a human body&#10;&#10;AI-generated content may be incorrect.">
            <a:extLst>
              <a:ext uri="{FF2B5EF4-FFF2-40B4-BE49-F238E27FC236}">
                <a16:creationId xmlns:a16="http://schemas.microsoft.com/office/drawing/2014/main" id="{F9F9F0A3-DEEC-26C9-21BD-DA0F9E6E880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16" y="12390084"/>
            <a:ext cx="3305491" cy="5559529"/>
          </a:xfrm>
        </p:spPr>
      </p:pic>
      <p:pic>
        <p:nvPicPr>
          <p:cNvPr id="18" name="Picture 17" descr="A graph of a person's pulse&#10;&#10;AI-generated content may be incorrect.">
            <a:extLst>
              <a:ext uri="{FF2B5EF4-FFF2-40B4-BE49-F238E27FC236}">
                <a16:creationId xmlns:a16="http://schemas.microsoft.com/office/drawing/2014/main" id="{FD697AC1-7B27-3754-1CCD-5BF71AD34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825" y="3790414"/>
            <a:ext cx="3610956" cy="2175393"/>
          </a:xfrm>
          <a:prstGeom prst="rect">
            <a:avLst/>
          </a:prstGeom>
        </p:spPr>
      </p:pic>
      <p:pic>
        <p:nvPicPr>
          <p:cNvPr id="20" name="Picture 19" descr="A close-up of a graph&#10;&#10;AI-generated content may be incorrect.">
            <a:extLst>
              <a:ext uri="{FF2B5EF4-FFF2-40B4-BE49-F238E27FC236}">
                <a16:creationId xmlns:a16="http://schemas.microsoft.com/office/drawing/2014/main" id="{D5627F23-7159-639D-D5EA-6E38639D25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76"/>
          <a:stretch/>
        </p:blipFill>
        <p:spPr>
          <a:xfrm>
            <a:off x="8971184" y="12918153"/>
            <a:ext cx="5449522" cy="1534269"/>
          </a:xfrm>
          <a:prstGeom prst="rect">
            <a:avLst/>
          </a:prstGeom>
        </p:spPr>
      </p:pic>
      <p:pic>
        <p:nvPicPr>
          <p:cNvPr id="22" name="Picture 21" descr="A blue sound wave with red line&#10;&#10;AI-generated content may be incorrect.">
            <a:extLst>
              <a:ext uri="{FF2B5EF4-FFF2-40B4-BE49-F238E27FC236}">
                <a16:creationId xmlns:a16="http://schemas.microsoft.com/office/drawing/2014/main" id="{4334F59E-32AD-DB98-5198-5933C6D015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81"/>
          <a:stretch/>
        </p:blipFill>
        <p:spPr>
          <a:xfrm>
            <a:off x="9873984" y="11236511"/>
            <a:ext cx="3823626" cy="1298509"/>
          </a:xfrm>
          <a:prstGeom prst="rect">
            <a:avLst/>
          </a:prstGeom>
        </p:spPr>
      </p:pic>
      <p:pic>
        <p:nvPicPr>
          <p:cNvPr id="23" name="Picture 22" descr="A close-up of a graph&#10;&#10;AI-generated content may be incorrect.">
            <a:extLst>
              <a:ext uri="{FF2B5EF4-FFF2-40B4-BE49-F238E27FC236}">
                <a16:creationId xmlns:a16="http://schemas.microsoft.com/office/drawing/2014/main" id="{4B6BBBA5-1057-6FA1-3875-F1C97A48AB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5"/>
          <a:stretch/>
        </p:blipFill>
        <p:spPr>
          <a:xfrm>
            <a:off x="9001933" y="14972649"/>
            <a:ext cx="5449522" cy="1782473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786A6D4C-EDE0-8C60-76A4-D4A917641D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 flipH="1">
            <a:off x="6469474" y="17186937"/>
            <a:ext cx="2007994" cy="21860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27420C92-5AAB-F797-A2C3-C0BC813B4581}"/>
              </a:ext>
            </a:extLst>
          </p:cNvPr>
          <p:cNvGrpSpPr/>
          <p:nvPr/>
        </p:nvGrpSpPr>
        <p:grpSpPr>
          <a:xfrm>
            <a:off x="11909054" y="791417"/>
            <a:ext cx="1788556" cy="1481126"/>
            <a:chOff x="11763853" y="1620432"/>
            <a:chExt cx="1920397" cy="1648784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79E71D1E-2544-7397-F0F0-83FFE27DC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853" y="2807551"/>
              <a:ext cx="192039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36838" algn="ctr"/>
                  <a:tab pos="5273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36838" algn="ctr"/>
                  <a:tab pos="5273675" algn="r"/>
                </a:tabLst>
              </a:pPr>
              <a:r>
                <a:rPr kumimoji="0" lang="el-GR" altLang="en-US" sz="1200" b="1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ΕΛΛΗΝΙΚΗ ΕΤΑΙΡΕΙΑ για τις ΝΕΥΡΟΕΠΙΣΤΗΜΕΣ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30" name="Picture 616148739" descr="hsnlogo">
              <a:extLst>
                <a:ext uri="{FF2B5EF4-FFF2-40B4-BE49-F238E27FC236}">
                  <a16:creationId xmlns:a16="http://schemas.microsoft.com/office/drawing/2014/main" id="{43796E16-F57F-4132-000E-96886109AA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4062" y="1620432"/>
              <a:ext cx="1119977" cy="1138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34" descr="A diagram of different types of fingerprints&#10;&#10;AI-generated content may be incorrect.">
            <a:extLst>
              <a:ext uri="{FF2B5EF4-FFF2-40B4-BE49-F238E27FC236}">
                <a16:creationId xmlns:a16="http://schemas.microsoft.com/office/drawing/2014/main" id="{ACCBC57F-2B3C-4432-56F1-4D6035174A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46" y="3735176"/>
            <a:ext cx="2810789" cy="2311700"/>
          </a:xfrm>
          <a:prstGeom prst="rect">
            <a:avLst/>
          </a:prstGeom>
        </p:spPr>
      </p:pic>
      <p:pic>
        <p:nvPicPr>
          <p:cNvPr id="8" name="Picture 7" descr="A diagram of a brain&#10;&#10;AI-generated content may be incorrect.">
            <a:extLst>
              <a:ext uri="{FF2B5EF4-FFF2-40B4-BE49-F238E27FC236}">
                <a16:creationId xmlns:a16="http://schemas.microsoft.com/office/drawing/2014/main" id="{188BC5C7-1C7F-D29B-36CF-DC156BE682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62"/>
          <a:stretch/>
        </p:blipFill>
        <p:spPr>
          <a:xfrm>
            <a:off x="811060" y="4029823"/>
            <a:ext cx="3402352" cy="7635676"/>
          </a:xfrm>
          <a:prstGeom prst="rect">
            <a:avLst/>
          </a:prstGeom>
        </p:spPr>
      </p:pic>
      <p:pic>
        <p:nvPicPr>
          <p:cNvPr id="16" name="Picture 15" descr="A diagram of a brain&#10;&#10;AI-generated content may be incorrect.">
            <a:extLst>
              <a:ext uri="{FF2B5EF4-FFF2-40B4-BE49-F238E27FC236}">
                <a16:creationId xmlns:a16="http://schemas.microsoft.com/office/drawing/2014/main" id="{C68D622F-8A9D-4B92-F32F-87B4570A67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4" t="40670" b="26017"/>
          <a:stretch/>
        </p:blipFill>
        <p:spPr>
          <a:xfrm>
            <a:off x="2142965" y="7438223"/>
            <a:ext cx="3244472" cy="1958497"/>
          </a:xfrm>
          <a:prstGeom prst="rect">
            <a:avLst/>
          </a:prstGeom>
        </p:spPr>
      </p:pic>
      <p:pic>
        <p:nvPicPr>
          <p:cNvPr id="21" name="Picture 20" descr="A robot hand holding a light bulb&#10;&#10;AI-generated content may be incorrect.">
            <a:extLst>
              <a:ext uri="{FF2B5EF4-FFF2-40B4-BE49-F238E27FC236}">
                <a16:creationId xmlns:a16="http://schemas.microsoft.com/office/drawing/2014/main" id="{273891B4-BE2F-E1A3-7C58-FA812FDC7F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911120" y="6241255"/>
            <a:ext cx="1701424" cy="2916727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54EFB3C7-8285-8970-15F4-0C77851F82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875590" y="7454617"/>
            <a:ext cx="1963302" cy="141555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6620A1-A7DA-C40C-8BC6-539BB0AA1FD6}"/>
              </a:ext>
            </a:extLst>
          </p:cNvPr>
          <p:cNvCxnSpPr>
            <a:cxnSpLocks/>
          </p:cNvCxnSpPr>
          <p:nvPr/>
        </p:nvCxnSpPr>
        <p:spPr>
          <a:xfrm flipH="1" flipV="1">
            <a:off x="10090150" y="12433977"/>
            <a:ext cx="76200" cy="5236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836817-D030-C1C9-0C1C-6DC3D10CCD47}"/>
              </a:ext>
            </a:extLst>
          </p:cNvPr>
          <p:cNvCxnSpPr>
            <a:cxnSpLocks/>
          </p:cNvCxnSpPr>
          <p:nvPr/>
        </p:nvCxnSpPr>
        <p:spPr>
          <a:xfrm flipV="1">
            <a:off x="10509250" y="12496199"/>
            <a:ext cx="3111500" cy="4614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DDAC4D6F-9D42-D673-50F5-02AFED6E4EE9}"/>
              </a:ext>
            </a:extLst>
          </p:cNvPr>
          <p:cNvCxnSpPr>
            <a:cxnSpLocks/>
          </p:cNvCxnSpPr>
          <p:nvPr/>
        </p:nvCxnSpPr>
        <p:spPr>
          <a:xfrm>
            <a:off x="2302319" y="3790414"/>
            <a:ext cx="3780847" cy="757495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7B06389-16E1-DB05-74F3-328E39C8A09E}"/>
              </a:ext>
            </a:extLst>
          </p:cNvPr>
          <p:cNvCxnSpPr>
            <a:cxnSpLocks/>
          </p:cNvCxnSpPr>
          <p:nvPr/>
        </p:nvCxnSpPr>
        <p:spPr>
          <a:xfrm>
            <a:off x="2319253" y="3790414"/>
            <a:ext cx="0" cy="392123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ADDC43A5-6B4D-90AE-A691-E0F284D21323}"/>
              </a:ext>
            </a:extLst>
          </p:cNvPr>
          <p:cNvSpPr txBox="1"/>
          <p:nvPr/>
        </p:nvSpPr>
        <p:spPr>
          <a:xfrm>
            <a:off x="3393257" y="3911792"/>
            <a:ext cx="17998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/>
              <a:t>Καταγραφή σήματος με ηλεκτρόδια</a:t>
            </a:r>
            <a:endParaRPr lang="en-US" sz="1400" dirty="0"/>
          </a:p>
        </p:txBody>
      </p: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69B4A49B-0520-3476-AF8E-936DBFA982B2}"/>
              </a:ext>
            </a:extLst>
          </p:cNvPr>
          <p:cNvCxnSpPr>
            <a:cxnSpLocks/>
          </p:cNvCxnSpPr>
          <p:nvPr/>
        </p:nvCxnSpPr>
        <p:spPr>
          <a:xfrm>
            <a:off x="9405521" y="4546129"/>
            <a:ext cx="2035574" cy="34695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3C328982-2B74-1D44-862D-C9739B5758BE}"/>
              </a:ext>
            </a:extLst>
          </p:cNvPr>
          <p:cNvSpPr txBox="1"/>
          <p:nvPr/>
        </p:nvSpPr>
        <p:spPr>
          <a:xfrm>
            <a:off x="9822710" y="3986475"/>
            <a:ext cx="130853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/>
              <a:t>Οι νευρώνες πυροδοτούν διαφορετικά όταν κάνουμε διάφορες κινήσεις.</a:t>
            </a:r>
            <a:endParaRPr lang="en-US" sz="1400" dirty="0"/>
          </a:p>
        </p:txBody>
      </p: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BD36BCA7-A425-48E4-8534-ABE9777FB0FA}"/>
              </a:ext>
            </a:extLst>
          </p:cNvPr>
          <p:cNvCxnSpPr>
            <a:cxnSpLocks/>
          </p:cNvCxnSpPr>
          <p:nvPr/>
        </p:nvCxnSpPr>
        <p:spPr>
          <a:xfrm rot="5400000">
            <a:off x="12405734" y="6794415"/>
            <a:ext cx="1122751" cy="12700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0D74058B-6618-7037-2557-A83102144500}"/>
              </a:ext>
            </a:extLst>
          </p:cNvPr>
          <p:cNvSpPr txBox="1"/>
          <p:nvPr/>
        </p:nvSpPr>
        <p:spPr>
          <a:xfrm>
            <a:off x="11875590" y="6576169"/>
            <a:ext cx="28371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/>
              <a:t>Κατάλληλοι αλγόριθμοι αποκωδικοποιούν την κίνηση</a:t>
            </a:r>
            <a:endParaRPr lang="en-US" sz="1400" dirty="0"/>
          </a:p>
        </p:txBody>
      </p: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07ADD10C-6993-8111-D7F2-78CF926BA6F5}"/>
              </a:ext>
            </a:extLst>
          </p:cNvPr>
          <p:cNvCxnSpPr>
            <a:cxnSpLocks/>
          </p:cNvCxnSpPr>
          <p:nvPr/>
        </p:nvCxnSpPr>
        <p:spPr>
          <a:xfrm rot="10800000">
            <a:off x="9589508" y="7894453"/>
            <a:ext cx="2286083" cy="12700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593C876-0AB2-E8D5-3901-E3B11B312644}"/>
              </a:ext>
            </a:extLst>
          </p:cNvPr>
          <p:cNvSpPr txBox="1"/>
          <p:nvPr/>
        </p:nvSpPr>
        <p:spPr>
          <a:xfrm>
            <a:off x="9954474" y="7472339"/>
            <a:ext cx="169591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/>
              <a:t>Το νευρικό σήμα μεταφράζεται σε κίνηση του ρομποτικού μέλους</a:t>
            </a:r>
            <a:endParaRPr lang="en-US" sz="14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0902B89-B3C3-E10D-49CB-5ECC21A04D68}"/>
              </a:ext>
            </a:extLst>
          </p:cNvPr>
          <p:cNvSpPr txBox="1"/>
          <p:nvPr/>
        </p:nvSpPr>
        <p:spPr>
          <a:xfrm>
            <a:off x="580406" y="4169161"/>
            <a:ext cx="11170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/>
              <a:t>Εγκέφαλος</a:t>
            </a:r>
            <a:endParaRPr lang="en-US" sz="14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EC18F4C-CA13-FEED-891A-D26853D472F7}"/>
              </a:ext>
            </a:extLst>
          </p:cNvPr>
          <p:cNvSpPr txBox="1"/>
          <p:nvPr/>
        </p:nvSpPr>
        <p:spPr>
          <a:xfrm>
            <a:off x="1584430" y="7993700"/>
            <a:ext cx="111706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/>
              <a:t>Νωτιαίος Μυελός</a:t>
            </a:r>
            <a:endParaRPr lang="en-US" sz="14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EAE0416-E26E-EDB1-C374-A2652A4AD48C}"/>
              </a:ext>
            </a:extLst>
          </p:cNvPr>
          <p:cNvSpPr txBox="1"/>
          <p:nvPr/>
        </p:nvSpPr>
        <p:spPr>
          <a:xfrm>
            <a:off x="2747840" y="10436043"/>
            <a:ext cx="5036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/>
              <a:t>Μυς</a:t>
            </a:r>
            <a:endParaRPr lang="en-US" sz="14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DF3E8DA-CA90-DAF2-F7D1-D31651234DAE}"/>
              </a:ext>
            </a:extLst>
          </p:cNvPr>
          <p:cNvSpPr txBox="1"/>
          <p:nvPr/>
        </p:nvSpPr>
        <p:spPr>
          <a:xfrm>
            <a:off x="3835609" y="15524095"/>
            <a:ext cx="14072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</a:rPr>
              <a:t>N</a:t>
            </a:r>
            <a:r>
              <a:rPr lang="el-GR" sz="1400" b="0" i="0" dirty="0">
                <a:solidFill>
                  <a:srgbClr val="000000"/>
                </a:solidFill>
                <a:effectLst/>
              </a:rPr>
              <a:t>ευρομυϊκή</a:t>
            </a:r>
            <a:r>
              <a:rPr lang="el-GR" sz="1400" dirty="0"/>
              <a:t> σύναψη </a:t>
            </a:r>
            <a:endParaRPr lang="en-US" sz="1400" dirty="0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B9DE18A-13DA-EEF4-7F5A-5CA1EFFB5564}"/>
              </a:ext>
            </a:extLst>
          </p:cNvPr>
          <p:cNvSpPr/>
          <p:nvPr/>
        </p:nvSpPr>
        <p:spPr>
          <a:xfrm>
            <a:off x="6991278" y="13660384"/>
            <a:ext cx="1799855" cy="2007995"/>
          </a:xfrm>
          <a:custGeom>
            <a:avLst/>
            <a:gdLst>
              <a:gd name="connsiteX0" fmla="*/ 70211 w 1138032"/>
              <a:gd name="connsiteY0" fmla="*/ 0 h 2932920"/>
              <a:gd name="connsiteX1" fmla="*/ 109121 w 1138032"/>
              <a:gd name="connsiteY1" fmla="*/ 2217906 h 2932920"/>
              <a:gd name="connsiteX2" fmla="*/ 1101343 w 1138032"/>
              <a:gd name="connsiteY2" fmla="*/ 2879387 h 2932920"/>
              <a:gd name="connsiteX3" fmla="*/ 828968 w 1138032"/>
              <a:gd name="connsiteY3" fmla="*/ 1031132 h 2932920"/>
              <a:gd name="connsiteX0" fmla="*/ 28438 w 826460"/>
              <a:gd name="connsiteY0" fmla="*/ 0 h 2474609"/>
              <a:gd name="connsiteX1" fmla="*/ 67348 w 826460"/>
              <a:gd name="connsiteY1" fmla="*/ 2217906 h 2474609"/>
              <a:gd name="connsiteX2" fmla="*/ 266842 w 826460"/>
              <a:gd name="connsiteY2" fmla="*/ 2295727 h 2474609"/>
              <a:gd name="connsiteX3" fmla="*/ 787195 w 826460"/>
              <a:gd name="connsiteY3" fmla="*/ 1031132 h 2474609"/>
              <a:gd name="connsiteX0" fmla="*/ 28438 w 759355"/>
              <a:gd name="connsiteY0" fmla="*/ 0 h 2780466"/>
              <a:gd name="connsiteX1" fmla="*/ 67348 w 759355"/>
              <a:gd name="connsiteY1" fmla="*/ 2217906 h 2780466"/>
              <a:gd name="connsiteX2" fmla="*/ 266842 w 759355"/>
              <a:gd name="connsiteY2" fmla="*/ 2295727 h 2780466"/>
              <a:gd name="connsiteX3" fmla="*/ 715938 w 759355"/>
              <a:gd name="connsiteY3" fmla="*/ 2490281 h 2780466"/>
              <a:gd name="connsiteX0" fmla="*/ 28438 w 715938"/>
              <a:gd name="connsiteY0" fmla="*/ 0 h 2490281"/>
              <a:gd name="connsiteX1" fmla="*/ 67348 w 715938"/>
              <a:gd name="connsiteY1" fmla="*/ 2217906 h 2490281"/>
              <a:gd name="connsiteX2" fmla="*/ 266842 w 715938"/>
              <a:gd name="connsiteY2" fmla="*/ 2295727 h 2490281"/>
              <a:gd name="connsiteX3" fmla="*/ 715938 w 715938"/>
              <a:gd name="connsiteY3" fmla="*/ 2490281 h 2490281"/>
              <a:gd name="connsiteX0" fmla="*/ 609863 w 664962"/>
              <a:gd name="connsiteY0" fmla="*/ 0 h 2587558"/>
              <a:gd name="connsiteX1" fmla="*/ 16372 w 664962"/>
              <a:gd name="connsiteY1" fmla="*/ 2315183 h 2587558"/>
              <a:gd name="connsiteX2" fmla="*/ 215866 w 664962"/>
              <a:gd name="connsiteY2" fmla="*/ 2393004 h 2587558"/>
              <a:gd name="connsiteX3" fmla="*/ 664962 w 664962"/>
              <a:gd name="connsiteY3" fmla="*/ 2587558 h 2587558"/>
              <a:gd name="connsiteX0" fmla="*/ 789046 w 844145"/>
              <a:gd name="connsiteY0" fmla="*/ 0 h 2587558"/>
              <a:gd name="connsiteX1" fmla="*/ 8507 w 844145"/>
              <a:gd name="connsiteY1" fmla="*/ 992221 h 2587558"/>
              <a:gd name="connsiteX2" fmla="*/ 395049 w 844145"/>
              <a:gd name="connsiteY2" fmla="*/ 2393004 h 2587558"/>
              <a:gd name="connsiteX3" fmla="*/ 844145 w 844145"/>
              <a:gd name="connsiteY3" fmla="*/ 2587558 h 2587558"/>
              <a:gd name="connsiteX0" fmla="*/ 780626 w 835725"/>
              <a:gd name="connsiteY0" fmla="*/ 0 h 2587558"/>
              <a:gd name="connsiteX1" fmla="*/ 87 w 835725"/>
              <a:gd name="connsiteY1" fmla="*/ 992221 h 2587558"/>
              <a:gd name="connsiteX2" fmla="*/ 835725 w 835725"/>
              <a:gd name="connsiteY2" fmla="*/ 2587558 h 2587558"/>
              <a:gd name="connsiteX0" fmla="*/ 807283 w 835661"/>
              <a:gd name="connsiteY0" fmla="*/ 0 h 2509737"/>
              <a:gd name="connsiteX1" fmla="*/ 23 w 835661"/>
              <a:gd name="connsiteY1" fmla="*/ 914400 h 2509737"/>
              <a:gd name="connsiteX2" fmla="*/ 835661 w 835661"/>
              <a:gd name="connsiteY2" fmla="*/ 2509737 h 2509737"/>
              <a:gd name="connsiteX0" fmla="*/ 807305 w 835683"/>
              <a:gd name="connsiteY0" fmla="*/ 0 h 2509737"/>
              <a:gd name="connsiteX1" fmla="*/ 45 w 835683"/>
              <a:gd name="connsiteY1" fmla="*/ 914400 h 2509737"/>
              <a:gd name="connsiteX2" fmla="*/ 835683 w 835683"/>
              <a:gd name="connsiteY2" fmla="*/ 2509737 h 2509737"/>
              <a:gd name="connsiteX0" fmla="*/ 834023 w 862401"/>
              <a:gd name="connsiteY0" fmla="*/ 0 h 2509737"/>
              <a:gd name="connsiteX1" fmla="*/ 42 w 862401"/>
              <a:gd name="connsiteY1" fmla="*/ 1186774 h 2509737"/>
              <a:gd name="connsiteX2" fmla="*/ 862401 w 862401"/>
              <a:gd name="connsiteY2" fmla="*/ 2509737 h 2509737"/>
              <a:gd name="connsiteX0" fmla="*/ 834138 w 889237"/>
              <a:gd name="connsiteY0" fmla="*/ 0 h 2431916"/>
              <a:gd name="connsiteX1" fmla="*/ 157 w 889237"/>
              <a:gd name="connsiteY1" fmla="*/ 1186774 h 2431916"/>
              <a:gd name="connsiteX2" fmla="*/ 889237 w 889237"/>
              <a:gd name="connsiteY2" fmla="*/ 2431916 h 2431916"/>
              <a:gd name="connsiteX0" fmla="*/ 834138 w 889237"/>
              <a:gd name="connsiteY0" fmla="*/ 0 h 2431916"/>
              <a:gd name="connsiteX1" fmla="*/ 157 w 889237"/>
              <a:gd name="connsiteY1" fmla="*/ 1186774 h 2431916"/>
              <a:gd name="connsiteX2" fmla="*/ 889237 w 889237"/>
              <a:gd name="connsiteY2" fmla="*/ 2431916 h 2431916"/>
              <a:gd name="connsiteX0" fmla="*/ 834138 w 889237"/>
              <a:gd name="connsiteY0" fmla="*/ 0 h 2431916"/>
              <a:gd name="connsiteX1" fmla="*/ 157 w 889237"/>
              <a:gd name="connsiteY1" fmla="*/ 1186774 h 2431916"/>
              <a:gd name="connsiteX2" fmla="*/ 889237 w 889237"/>
              <a:gd name="connsiteY2" fmla="*/ 2431916 h 2431916"/>
              <a:gd name="connsiteX0" fmla="*/ 807429 w 862528"/>
              <a:gd name="connsiteY0" fmla="*/ 0 h 2431916"/>
              <a:gd name="connsiteX1" fmla="*/ 169 w 862528"/>
              <a:gd name="connsiteY1" fmla="*/ 1206229 h 2431916"/>
              <a:gd name="connsiteX2" fmla="*/ 862528 w 862528"/>
              <a:gd name="connsiteY2" fmla="*/ 2431916 h 243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2528" h="2431916">
                <a:moveTo>
                  <a:pt x="807429" y="0"/>
                </a:moveTo>
                <a:cubicBezTo>
                  <a:pt x="357952" y="51881"/>
                  <a:pt x="-9014" y="800910"/>
                  <a:pt x="169" y="1206229"/>
                </a:cubicBezTo>
                <a:cubicBezTo>
                  <a:pt x="9352" y="1611548"/>
                  <a:pt x="447947" y="2371929"/>
                  <a:pt x="862528" y="2431916"/>
                </a:cubicBezTo>
              </a:path>
            </a:pathLst>
          </a:cu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B2667E1-D7F8-DE65-059C-3238F90A98F9}"/>
              </a:ext>
            </a:extLst>
          </p:cNvPr>
          <p:cNvSpPr txBox="1"/>
          <p:nvPr/>
        </p:nvSpPr>
        <p:spPr>
          <a:xfrm>
            <a:off x="6380471" y="14116710"/>
            <a:ext cx="236347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/>
              <a:t>Επεξεργασία Σήματος: </a:t>
            </a:r>
          </a:p>
          <a:p>
            <a:r>
              <a:rPr lang="el-GR" sz="1400" dirty="0"/>
              <a:t>Απόλυτη τιμή και ομαλοποίηση με μέσο όρο</a:t>
            </a:r>
            <a:endParaRPr lang="en-US" sz="1400" dirty="0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24A7B42C-4DBC-BBA7-9953-3D202C31D59B}"/>
              </a:ext>
            </a:extLst>
          </p:cNvPr>
          <p:cNvSpPr/>
          <p:nvPr/>
        </p:nvSpPr>
        <p:spPr>
          <a:xfrm flipH="1">
            <a:off x="12247037" y="16712789"/>
            <a:ext cx="1328369" cy="1634481"/>
          </a:xfrm>
          <a:custGeom>
            <a:avLst/>
            <a:gdLst>
              <a:gd name="connsiteX0" fmla="*/ 70211 w 1138032"/>
              <a:gd name="connsiteY0" fmla="*/ 0 h 2932920"/>
              <a:gd name="connsiteX1" fmla="*/ 109121 w 1138032"/>
              <a:gd name="connsiteY1" fmla="*/ 2217906 h 2932920"/>
              <a:gd name="connsiteX2" fmla="*/ 1101343 w 1138032"/>
              <a:gd name="connsiteY2" fmla="*/ 2879387 h 2932920"/>
              <a:gd name="connsiteX3" fmla="*/ 828968 w 1138032"/>
              <a:gd name="connsiteY3" fmla="*/ 1031132 h 2932920"/>
              <a:gd name="connsiteX0" fmla="*/ 28438 w 826460"/>
              <a:gd name="connsiteY0" fmla="*/ 0 h 2474609"/>
              <a:gd name="connsiteX1" fmla="*/ 67348 w 826460"/>
              <a:gd name="connsiteY1" fmla="*/ 2217906 h 2474609"/>
              <a:gd name="connsiteX2" fmla="*/ 266842 w 826460"/>
              <a:gd name="connsiteY2" fmla="*/ 2295727 h 2474609"/>
              <a:gd name="connsiteX3" fmla="*/ 787195 w 826460"/>
              <a:gd name="connsiteY3" fmla="*/ 1031132 h 2474609"/>
              <a:gd name="connsiteX0" fmla="*/ 28438 w 759355"/>
              <a:gd name="connsiteY0" fmla="*/ 0 h 2780466"/>
              <a:gd name="connsiteX1" fmla="*/ 67348 w 759355"/>
              <a:gd name="connsiteY1" fmla="*/ 2217906 h 2780466"/>
              <a:gd name="connsiteX2" fmla="*/ 266842 w 759355"/>
              <a:gd name="connsiteY2" fmla="*/ 2295727 h 2780466"/>
              <a:gd name="connsiteX3" fmla="*/ 715938 w 759355"/>
              <a:gd name="connsiteY3" fmla="*/ 2490281 h 2780466"/>
              <a:gd name="connsiteX0" fmla="*/ 28438 w 715938"/>
              <a:gd name="connsiteY0" fmla="*/ 0 h 2490281"/>
              <a:gd name="connsiteX1" fmla="*/ 67348 w 715938"/>
              <a:gd name="connsiteY1" fmla="*/ 2217906 h 2490281"/>
              <a:gd name="connsiteX2" fmla="*/ 266842 w 715938"/>
              <a:gd name="connsiteY2" fmla="*/ 2295727 h 2490281"/>
              <a:gd name="connsiteX3" fmla="*/ 715938 w 715938"/>
              <a:gd name="connsiteY3" fmla="*/ 2490281 h 2490281"/>
              <a:gd name="connsiteX0" fmla="*/ 609863 w 664962"/>
              <a:gd name="connsiteY0" fmla="*/ 0 h 2587558"/>
              <a:gd name="connsiteX1" fmla="*/ 16372 w 664962"/>
              <a:gd name="connsiteY1" fmla="*/ 2315183 h 2587558"/>
              <a:gd name="connsiteX2" fmla="*/ 215866 w 664962"/>
              <a:gd name="connsiteY2" fmla="*/ 2393004 h 2587558"/>
              <a:gd name="connsiteX3" fmla="*/ 664962 w 664962"/>
              <a:gd name="connsiteY3" fmla="*/ 2587558 h 2587558"/>
              <a:gd name="connsiteX0" fmla="*/ 789046 w 844145"/>
              <a:gd name="connsiteY0" fmla="*/ 0 h 2587558"/>
              <a:gd name="connsiteX1" fmla="*/ 8507 w 844145"/>
              <a:gd name="connsiteY1" fmla="*/ 992221 h 2587558"/>
              <a:gd name="connsiteX2" fmla="*/ 395049 w 844145"/>
              <a:gd name="connsiteY2" fmla="*/ 2393004 h 2587558"/>
              <a:gd name="connsiteX3" fmla="*/ 844145 w 844145"/>
              <a:gd name="connsiteY3" fmla="*/ 2587558 h 2587558"/>
              <a:gd name="connsiteX0" fmla="*/ 780626 w 835725"/>
              <a:gd name="connsiteY0" fmla="*/ 0 h 2587558"/>
              <a:gd name="connsiteX1" fmla="*/ 87 w 835725"/>
              <a:gd name="connsiteY1" fmla="*/ 992221 h 2587558"/>
              <a:gd name="connsiteX2" fmla="*/ 835725 w 835725"/>
              <a:gd name="connsiteY2" fmla="*/ 2587558 h 2587558"/>
              <a:gd name="connsiteX0" fmla="*/ 807283 w 835661"/>
              <a:gd name="connsiteY0" fmla="*/ 0 h 2509737"/>
              <a:gd name="connsiteX1" fmla="*/ 23 w 835661"/>
              <a:gd name="connsiteY1" fmla="*/ 914400 h 2509737"/>
              <a:gd name="connsiteX2" fmla="*/ 835661 w 835661"/>
              <a:gd name="connsiteY2" fmla="*/ 2509737 h 2509737"/>
              <a:gd name="connsiteX0" fmla="*/ 807305 w 835683"/>
              <a:gd name="connsiteY0" fmla="*/ 0 h 2509737"/>
              <a:gd name="connsiteX1" fmla="*/ 45 w 835683"/>
              <a:gd name="connsiteY1" fmla="*/ 914400 h 2509737"/>
              <a:gd name="connsiteX2" fmla="*/ 835683 w 835683"/>
              <a:gd name="connsiteY2" fmla="*/ 2509737 h 2509737"/>
              <a:gd name="connsiteX0" fmla="*/ 834023 w 862401"/>
              <a:gd name="connsiteY0" fmla="*/ 0 h 2509737"/>
              <a:gd name="connsiteX1" fmla="*/ 42 w 862401"/>
              <a:gd name="connsiteY1" fmla="*/ 1186774 h 2509737"/>
              <a:gd name="connsiteX2" fmla="*/ 862401 w 862401"/>
              <a:gd name="connsiteY2" fmla="*/ 2509737 h 2509737"/>
              <a:gd name="connsiteX0" fmla="*/ 834138 w 889237"/>
              <a:gd name="connsiteY0" fmla="*/ 0 h 2431916"/>
              <a:gd name="connsiteX1" fmla="*/ 157 w 889237"/>
              <a:gd name="connsiteY1" fmla="*/ 1186774 h 2431916"/>
              <a:gd name="connsiteX2" fmla="*/ 889237 w 889237"/>
              <a:gd name="connsiteY2" fmla="*/ 2431916 h 2431916"/>
              <a:gd name="connsiteX0" fmla="*/ 834138 w 889237"/>
              <a:gd name="connsiteY0" fmla="*/ 0 h 2431916"/>
              <a:gd name="connsiteX1" fmla="*/ 157 w 889237"/>
              <a:gd name="connsiteY1" fmla="*/ 1186774 h 2431916"/>
              <a:gd name="connsiteX2" fmla="*/ 889237 w 889237"/>
              <a:gd name="connsiteY2" fmla="*/ 2431916 h 2431916"/>
              <a:gd name="connsiteX0" fmla="*/ 834138 w 889237"/>
              <a:gd name="connsiteY0" fmla="*/ 0 h 2431916"/>
              <a:gd name="connsiteX1" fmla="*/ 157 w 889237"/>
              <a:gd name="connsiteY1" fmla="*/ 1186774 h 2431916"/>
              <a:gd name="connsiteX2" fmla="*/ 889237 w 889237"/>
              <a:gd name="connsiteY2" fmla="*/ 2431916 h 2431916"/>
              <a:gd name="connsiteX0" fmla="*/ 807429 w 862528"/>
              <a:gd name="connsiteY0" fmla="*/ 0 h 2431916"/>
              <a:gd name="connsiteX1" fmla="*/ 169 w 862528"/>
              <a:gd name="connsiteY1" fmla="*/ 1206229 h 2431916"/>
              <a:gd name="connsiteX2" fmla="*/ 862528 w 862528"/>
              <a:gd name="connsiteY2" fmla="*/ 2431916 h 2431916"/>
              <a:gd name="connsiteX0" fmla="*/ 254276 w 1057131"/>
              <a:gd name="connsiteY0" fmla="*/ 0 h 2489255"/>
              <a:gd name="connsiteX1" fmla="*/ 194772 w 1057131"/>
              <a:gd name="connsiteY1" fmla="*/ 1263568 h 2489255"/>
              <a:gd name="connsiteX2" fmla="*/ 1057131 w 1057131"/>
              <a:gd name="connsiteY2" fmla="*/ 2489255 h 2489255"/>
              <a:gd name="connsiteX0" fmla="*/ 131446 w 934301"/>
              <a:gd name="connsiteY0" fmla="*/ 0 h 2489255"/>
              <a:gd name="connsiteX1" fmla="*/ 71942 w 934301"/>
              <a:gd name="connsiteY1" fmla="*/ 1263568 h 2489255"/>
              <a:gd name="connsiteX2" fmla="*/ 934301 w 934301"/>
              <a:gd name="connsiteY2" fmla="*/ 2489255 h 2489255"/>
              <a:gd name="connsiteX0" fmla="*/ 78191 w 881046"/>
              <a:gd name="connsiteY0" fmla="*/ 0 h 2489255"/>
              <a:gd name="connsiteX1" fmla="*/ 115956 w 881046"/>
              <a:gd name="connsiteY1" fmla="*/ 1412651 h 2489255"/>
              <a:gd name="connsiteX2" fmla="*/ 881046 w 881046"/>
              <a:gd name="connsiteY2" fmla="*/ 2489255 h 2489255"/>
              <a:gd name="connsiteX0" fmla="*/ 60624 w 863479"/>
              <a:gd name="connsiteY0" fmla="*/ 0 h 2489255"/>
              <a:gd name="connsiteX1" fmla="*/ 98389 w 863479"/>
              <a:gd name="connsiteY1" fmla="*/ 1412651 h 2489255"/>
              <a:gd name="connsiteX2" fmla="*/ 863479 w 863479"/>
              <a:gd name="connsiteY2" fmla="*/ 2489255 h 248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3479" h="2489255">
                <a:moveTo>
                  <a:pt x="60624" y="0"/>
                </a:moveTo>
                <a:cubicBezTo>
                  <a:pt x="-60570" y="923443"/>
                  <a:pt x="25373" y="1055114"/>
                  <a:pt x="98389" y="1412651"/>
                </a:cubicBezTo>
                <a:cubicBezTo>
                  <a:pt x="171405" y="1770188"/>
                  <a:pt x="448898" y="2429268"/>
                  <a:pt x="863479" y="2489255"/>
                </a:cubicBezTo>
              </a:path>
            </a:pathLst>
          </a:cu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CED5F0B-396A-4FF7-933D-8BF3D11BE616}"/>
              </a:ext>
            </a:extLst>
          </p:cNvPr>
          <p:cNvSpPr txBox="1"/>
          <p:nvPr/>
        </p:nvSpPr>
        <p:spPr>
          <a:xfrm>
            <a:off x="12131866" y="17301035"/>
            <a:ext cx="236347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/>
              <a:t>Επεξεργασία Σήματος: </a:t>
            </a:r>
          </a:p>
          <a:p>
            <a:r>
              <a:rPr lang="el-GR" sz="1400" dirty="0"/>
              <a:t>Μετάφραση από ένταση σήματος σε θέση μοτέρ</a:t>
            </a:r>
            <a:endParaRPr lang="en-US" sz="1400" dirty="0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29340CF1-457C-317F-2D74-BCCB5F96D717}"/>
              </a:ext>
            </a:extLst>
          </p:cNvPr>
          <p:cNvSpPr/>
          <p:nvPr/>
        </p:nvSpPr>
        <p:spPr>
          <a:xfrm flipH="1">
            <a:off x="8238064" y="18469536"/>
            <a:ext cx="1584646" cy="45719"/>
          </a:xfrm>
          <a:custGeom>
            <a:avLst/>
            <a:gdLst>
              <a:gd name="connsiteX0" fmla="*/ 70211 w 1138032"/>
              <a:gd name="connsiteY0" fmla="*/ 0 h 2932920"/>
              <a:gd name="connsiteX1" fmla="*/ 109121 w 1138032"/>
              <a:gd name="connsiteY1" fmla="*/ 2217906 h 2932920"/>
              <a:gd name="connsiteX2" fmla="*/ 1101343 w 1138032"/>
              <a:gd name="connsiteY2" fmla="*/ 2879387 h 2932920"/>
              <a:gd name="connsiteX3" fmla="*/ 828968 w 1138032"/>
              <a:gd name="connsiteY3" fmla="*/ 1031132 h 2932920"/>
              <a:gd name="connsiteX0" fmla="*/ 28438 w 826460"/>
              <a:gd name="connsiteY0" fmla="*/ 0 h 2474609"/>
              <a:gd name="connsiteX1" fmla="*/ 67348 w 826460"/>
              <a:gd name="connsiteY1" fmla="*/ 2217906 h 2474609"/>
              <a:gd name="connsiteX2" fmla="*/ 266842 w 826460"/>
              <a:gd name="connsiteY2" fmla="*/ 2295727 h 2474609"/>
              <a:gd name="connsiteX3" fmla="*/ 787195 w 826460"/>
              <a:gd name="connsiteY3" fmla="*/ 1031132 h 2474609"/>
              <a:gd name="connsiteX0" fmla="*/ 28438 w 759355"/>
              <a:gd name="connsiteY0" fmla="*/ 0 h 2780466"/>
              <a:gd name="connsiteX1" fmla="*/ 67348 w 759355"/>
              <a:gd name="connsiteY1" fmla="*/ 2217906 h 2780466"/>
              <a:gd name="connsiteX2" fmla="*/ 266842 w 759355"/>
              <a:gd name="connsiteY2" fmla="*/ 2295727 h 2780466"/>
              <a:gd name="connsiteX3" fmla="*/ 715938 w 759355"/>
              <a:gd name="connsiteY3" fmla="*/ 2490281 h 2780466"/>
              <a:gd name="connsiteX0" fmla="*/ 28438 w 715938"/>
              <a:gd name="connsiteY0" fmla="*/ 0 h 2490281"/>
              <a:gd name="connsiteX1" fmla="*/ 67348 w 715938"/>
              <a:gd name="connsiteY1" fmla="*/ 2217906 h 2490281"/>
              <a:gd name="connsiteX2" fmla="*/ 266842 w 715938"/>
              <a:gd name="connsiteY2" fmla="*/ 2295727 h 2490281"/>
              <a:gd name="connsiteX3" fmla="*/ 715938 w 715938"/>
              <a:gd name="connsiteY3" fmla="*/ 2490281 h 2490281"/>
              <a:gd name="connsiteX0" fmla="*/ 609863 w 664962"/>
              <a:gd name="connsiteY0" fmla="*/ 0 h 2587558"/>
              <a:gd name="connsiteX1" fmla="*/ 16372 w 664962"/>
              <a:gd name="connsiteY1" fmla="*/ 2315183 h 2587558"/>
              <a:gd name="connsiteX2" fmla="*/ 215866 w 664962"/>
              <a:gd name="connsiteY2" fmla="*/ 2393004 h 2587558"/>
              <a:gd name="connsiteX3" fmla="*/ 664962 w 664962"/>
              <a:gd name="connsiteY3" fmla="*/ 2587558 h 2587558"/>
              <a:gd name="connsiteX0" fmla="*/ 789046 w 844145"/>
              <a:gd name="connsiteY0" fmla="*/ 0 h 2587558"/>
              <a:gd name="connsiteX1" fmla="*/ 8507 w 844145"/>
              <a:gd name="connsiteY1" fmla="*/ 992221 h 2587558"/>
              <a:gd name="connsiteX2" fmla="*/ 395049 w 844145"/>
              <a:gd name="connsiteY2" fmla="*/ 2393004 h 2587558"/>
              <a:gd name="connsiteX3" fmla="*/ 844145 w 844145"/>
              <a:gd name="connsiteY3" fmla="*/ 2587558 h 2587558"/>
              <a:gd name="connsiteX0" fmla="*/ 780626 w 835725"/>
              <a:gd name="connsiteY0" fmla="*/ 0 h 2587558"/>
              <a:gd name="connsiteX1" fmla="*/ 87 w 835725"/>
              <a:gd name="connsiteY1" fmla="*/ 992221 h 2587558"/>
              <a:gd name="connsiteX2" fmla="*/ 835725 w 835725"/>
              <a:gd name="connsiteY2" fmla="*/ 2587558 h 2587558"/>
              <a:gd name="connsiteX0" fmla="*/ 807283 w 835661"/>
              <a:gd name="connsiteY0" fmla="*/ 0 h 2509737"/>
              <a:gd name="connsiteX1" fmla="*/ 23 w 835661"/>
              <a:gd name="connsiteY1" fmla="*/ 914400 h 2509737"/>
              <a:gd name="connsiteX2" fmla="*/ 835661 w 835661"/>
              <a:gd name="connsiteY2" fmla="*/ 2509737 h 2509737"/>
              <a:gd name="connsiteX0" fmla="*/ 807305 w 835683"/>
              <a:gd name="connsiteY0" fmla="*/ 0 h 2509737"/>
              <a:gd name="connsiteX1" fmla="*/ 45 w 835683"/>
              <a:gd name="connsiteY1" fmla="*/ 914400 h 2509737"/>
              <a:gd name="connsiteX2" fmla="*/ 835683 w 835683"/>
              <a:gd name="connsiteY2" fmla="*/ 2509737 h 2509737"/>
              <a:gd name="connsiteX0" fmla="*/ 834023 w 862401"/>
              <a:gd name="connsiteY0" fmla="*/ 0 h 2509737"/>
              <a:gd name="connsiteX1" fmla="*/ 42 w 862401"/>
              <a:gd name="connsiteY1" fmla="*/ 1186774 h 2509737"/>
              <a:gd name="connsiteX2" fmla="*/ 862401 w 862401"/>
              <a:gd name="connsiteY2" fmla="*/ 2509737 h 2509737"/>
              <a:gd name="connsiteX0" fmla="*/ 834138 w 889237"/>
              <a:gd name="connsiteY0" fmla="*/ 0 h 2431916"/>
              <a:gd name="connsiteX1" fmla="*/ 157 w 889237"/>
              <a:gd name="connsiteY1" fmla="*/ 1186774 h 2431916"/>
              <a:gd name="connsiteX2" fmla="*/ 889237 w 889237"/>
              <a:gd name="connsiteY2" fmla="*/ 2431916 h 2431916"/>
              <a:gd name="connsiteX0" fmla="*/ 834138 w 889237"/>
              <a:gd name="connsiteY0" fmla="*/ 0 h 2431916"/>
              <a:gd name="connsiteX1" fmla="*/ 157 w 889237"/>
              <a:gd name="connsiteY1" fmla="*/ 1186774 h 2431916"/>
              <a:gd name="connsiteX2" fmla="*/ 889237 w 889237"/>
              <a:gd name="connsiteY2" fmla="*/ 2431916 h 2431916"/>
              <a:gd name="connsiteX0" fmla="*/ 834138 w 889237"/>
              <a:gd name="connsiteY0" fmla="*/ 0 h 2431916"/>
              <a:gd name="connsiteX1" fmla="*/ 157 w 889237"/>
              <a:gd name="connsiteY1" fmla="*/ 1186774 h 2431916"/>
              <a:gd name="connsiteX2" fmla="*/ 889237 w 889237"/>
              <a:gd name="connsiteY2" fmla="*/ 2431916 h 2431916"/>
              <a:gd name="connsiteX0" fmla="*/ 807429 w 862528"/>
              <a:gd name="connsiteY0" fmla="*/ 0 h 2431916"/>
              <a:gd name="connsiteX1" fmla="*/ 169 w 862528"/>
              <a:gd name="connsiteY1" fmla="*/ 1206229 h 2431916"/>
              <a:gd name="connsiteX2" fmla="*/ 862528 w 862528"/>
              <a:gd name="connsiteY2" fmla="*/ 2431916 h 2431916"/>
              <a:gd name="connsiteX0" fmla="*/ 254276 w 1057131"/>
              <a:gd name="connsiteY0" fmla="*/ 0 h 2489255"/>
              <a:gd name="connsiteX1" fmla="*/ 194772 w 1057131"/>
              <a:gd name="connsiteY1" fmla="*/ 1263568 h 2489255"/>
              <a:gd name="connsiteX2" fmla="*/ 1057131 w 1057131"/>
              <a:gd name="connsiteY2" fmla="*/ 2489255 h 2489255"/>
              <a:gd name="connsiteX0" fmla="*/ 131446 w 934301"/>
              <a:gd name="connsiteY0" fmla="*/ 0 h 2489255"/>
              <a:gd name="connsiteX1" fmla="*/ 71942 w 934301"/>
              <a:gd name="connsiteY1" fmla="*/ 1263568 h 2489255"/>
              <a:gd name="connsiteX2" fmla="*/ 934301 w 934301"/>
              <a:gd name="connsiteY2" fmla="*/ 2489255 h 2489255"/>
              <a:gd name="connsiteX0" fmla="*/ 78191 w 881046"/>
              <a:gd name="connsiteY0" fmla="*/ 0 h 2489255"/>
              <a:gd name="connsiteX1" fmla="*/ 115956 w 881046"/>
              <a:gd name="connsiteY1" fmla="*/ 1412651 h 2489255"/>
              <a:gd name="connsiteX2" fmla="*/ 881046 w 881046"/>
              <a:gd name="connsiteY2" fmla="*/ 2489255 h 2489255"/>
              <a:gd name="connsiteX0" fmla="*/ 60624 w 863479"/>
              <a:gd name="connsiteY0" fmla="*/ 0 h 2489255"/>
              <a:gd name="connsiteX1" fmla="*/ 98389 w 863479"/>
              <a:gd name="connsiteY1" fmla="*/ 1412651 h 2489255"/>
              <a:gd name="connsiteX2" fmla="*/ 863479 w 863479"/>
              <a:gd name="connsiteY2" fmla="*/ 2489255 h 248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3479" h="2489255">
                <a:moveTo>
                  <a:pt x="60624" y="0"/>
                </a:moveTo>
                <a:cubicBezTo>
                  <a:pt x="-60570" y="923443"/>
                  <a:pt x="25373" y="1055114"/>
                  <a:pt x="98389" y="1412651"/>
                </a:cubicBezTo>
                <a:cubicBezTo>
                  <a:pt x="171405" y="1770188"/>
                  <a:pt x="448898" y="2429268"/>
                  <a:pt x="863479" y="2489255"/>
                </a:cubicBezTo>
              </a:path>
            </a:pathLst>
          </a:cu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EDF7E81-FEC6-510A-D680-9083C8CB69F5}"/>
              </a:ext>
            </a:extLst>
          </p:cNvPr>
          <p:cNvSpPr txBox="1"/>
          <p:nvPr/>
        </p:nvSpPr>
        <p:spPr>
          <a:xfrm>
            <a:off x="8649918" y="18207926"/>
            <a:ext cx="9395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/>
              <a:t>Κίνηση βραχίονα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74AEAB0A-B4EB-16FC-92F5-F06CB9F3426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841286" y="17631687"/>
            <a:ext cx="1955354" cy="1433926"/>
          </a:xfrm>
          <a:prstGeom prst="rect">
            <a:avLst/>
          </a:prstGeom>
        </p:spPr>
      </p:pic>
      <p:pic>
        <p:nvPicPr>
          <p:cNvPr id="132" name="Graphic 131">
            <a:extLst>
              <a:ext uri="{FF2B5EF4-FFF2-40B4-BE49-F238E27FC236}">
                <a16:creationId xmlns:a16="http://schemas.microsoft.com/office/drawing/2014/main" id="{C69F54A2-3CD7-8AC2-4BB1-E77A5673E33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245285" y="12719165"/>
            <a:ext cx="213079" cy="213079"/>
          </a:xfrm>
          <a:prstGeom prst="rect">
            <a:avLst/>
          </a:prstGeom>
        </p:spPr>
      </p:pic>
      <p:pic>
        <p:nvPicPr>
          <p:cNvPr id="133" name="Graphic 132">
            <a:extLst>
              <a:ext uri="{FF2B5EF4-FFF2-40B4-BE49-F238E27FC236}">
                <a16:creationId xmlns:a16="http://schemas.microsoft.com/office/drawing/2014/main" id="{A9DB28B3-9B0B-2BCE-371F-6F39854F7D0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649918" y="4657409"/>
            <a:ext cx="213079" cy="213079"/>
          </a:xfrm>
          <a:prstGeom prst="rect">
            <a:avLst/>
          </a:prstGeom>
        </p:spPr>
      </p:pic>
      <p:pic>
        <p:nvPicPr>
          <p:cNvPr id="134" name="Graphic 133">
            <a:extLst>
              <a:ext uri="{FF2B5EF4-FFF2-40B4-BE49-F238E27FC236}">
                <a16:creationId xmlns:a16="http://schemas.microsoft.com/office/drawing/2014/main" id="{939DA813-CE01-1462-F872-99D59CC8D87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772350" y="8742126"/>
            <a:ext cx="213079" cy="213079"/>
          </a:xfrm>
          <a:prstGeom prst="rect">
            <a:avLst/>
          </a:prstGeom>
        </p:spPr>
      </p:pic>
      <p:pic>
        <p:nvPicPr>
          <p:cNvPr id="135" name="Graphic 134">
            <a:extLst>
              <a:ext uri="{FF2B5EF4-FFF2-40B4-BE49-F238E27FC236}">
                <a16:creationId xmlns:a16="http://schemas.microsoft.com/office/drawing/2014/main" id="{B7529795-DF34-39DD-4845-6F223003325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60856" y="11304028"/>
            <a:ext cx="213079" cy="213079"/>
          </a:xfrm>
          <a:prstGeom prst="rect">
            <a:avLst/>
          </a:prstGeom>
        </p:spPr>
      </p:pic>
      <p:sp>
        <p:nvSpPr>
          <p:cNvPr id="142" name="Text Placeholder 4">
            <a:extLst>
              <a:ext uri="{FF2B5EF4-FFF2-40B4-BE49-F238E27FC236}">
                <a16:creationId xmlns:a16="http://schemas.microsoft.com/office/drawing/2014/main" id="{D020A22C-C0F0-E189-9253-D9DA7B018713}"/>
              </a:ext>
            </a:extLst>
          </p:cNvPr>
          <p:cNvSpPr txBox="1">
            <a:spLocks/>
          </p:cNvSpPr>
          <p:nvPr/>
        </p:nvSpPr>
        <p:spPr>
          <a:xfrm>
            <a:off x="7460501" y="10487835"/>
            <a:ext cx="6990954" cy="4930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l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l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Από το ηλεκτρομυογράφημα στο ρομπότ</a:t>
            </a:r>
            <a:endParaRPr lang="en-US" dirty="0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62980267-FE75-ECD6-0DFA-0A3A4582B96E}"/>
              </a:ext>
            </a:extLst>
          </p:cNvPr>
          <p:cNvSpPr/>
          <p:nvPr/>
        </p:nvSpPr>
        <p:spPr>
          <a:xfrm>
            <a:off x="7899007" y="11117034"/>
            <a:ext cx="1411432" cy="1400131"/>
          </a:xfrm>
          <a:custGeom>
            <a:avLst/>
            <a:gdLst>
              <a:gd name="connsiteX0" fmla="*/ 70211 w 1138032"/>
              <a:gd name="connsiteY0" fmla="*/ 0 h 2932920"/>
              <a:gd name="connsiteX1" fmla="*/ 109121 w 1138032"/>
              <a:gd name="connsiteY1" fmla="*/ 2217906 h 2932920"/>
              <a:gd name="connsiteX2" fmla="*/ 1101343 w 1138032"/>
              <a:gd name="connsiteY2" fmla="*/ 2879387 h 2932920"/>
              <a:gd name="connsiteX3" fmla="*/ 828968 w 1138032"/>
              <a:gd name="connsiteY3" fmla="*/ 1031132 h 2932920"/>
              <a:gd name="connsiteX0" fmla="*/ 28438 w 826460"/>
              <a:gd name="connsiteY0" fmla="*/ 0 h 2474609"/>
              <a:gd name="connsiteX1" fmla="*/ 67348 w 826460"/>
              <a:gd name="connsiteY1" fmla="*/ 2217906 h 2474609"/>
              <a:gd name="connsiteX2" fmla="*/ 266842 w 826460"/>
              <a:gd name="connsiteY2" fmla="*/ 2295727 h 2474609"/>
              <a:gd name="connsiteX3" fmla="*/ 787195 w 826460"/>
              <a:gd name="connsiteY3" fmla="*/ 1031132 h 2474609"/>
              <a:gd name="connsiteX0" fmla="*/ 28438 w 759355"/>
              <a:gd name="connsiteY0" fmla="*/ 0 h 2780466"/>
              <a:gd name="connsiteX1" fmla="*/ 67348 w 759355"/>
              <a:gd name="connsiteY1" fmla="*/ 2217906 h 2780466"/>
              <a:gd name="connsiteX2" fmla="*/ 266842 w 759355"/>
              <a:gd name="connsiteY2" fmla="*/ 2295727 h 2780466"/>
              <a:gd name="connsiteX3" fmla="*/ 715938 w 759355"/>
              <a:gd name="connsiteY3" fmla="*/ 2490281 h 2780466"/>
              <a:gd name="connsiteX0" fmla="*/ 28438 w 715938"/>
              <a:gd name="connsiteY0" fmla="*/ 0 h 2490281"/>
              <a:gd name="connsiteX1" fmla="*/ 67348 w 715938"/>
              <a:gd name="connsiteY1" fmla="*/ 2217906 h 2490281"/>
              <a:gd name="connsiteX2" fmla="*/ 266842 w 715938"/>
              <a:gd name="connsiteY2" fmla="*/ 2295727 h 2490281"/>
              <a:gd name="connsiteX3" fmla="*/ 715938 w 715938"/>
              <a:gd name="connsiteY3" fmla="*/ 2490281 h 2490281"/>
              <a:gd name="connsiteX0" fmla="*/ 609863 w 664962"/>
              <a:gd name="connsiteY0" fmla="*/ 0 h 2587558"/>
              <a:gd name="connsiteX1" fmla="*/ 16372 w 664962"/>
              <a:gd name="connsiteY1" fmla="*/ 2315183 h 2587558"/>
              <a:gd name="connsiteX2" fmla="*/ 215866 w 664962"/>
              <a:gd name="connsiteY2" fmla="*/ 2393004 h 2587558"/>
              <a:gd name="connsiteX3" fmla="*/ 664962 w 664962"/>
              <a:gd name="connsiteY3" fmla="*/ 2587558 h 2587558"/>
              <a:gd name="connsiteX0" fmla="*/ 789046 w 844145"/>
              <a:gd name="connsiteY0" fmla="*/ 0 h 2587558"/>
              <a:gd name="connsiteX1" fmla="*/ 8507 w 844145"/>
              <a:gd name="connsiteY1" fmla="*/ 992221 h 2587558"/>
              <a:gd name="connsiteX2" fmla="*/ 395049 w 844145"/>
              <a:gd name="connsiteY2" fmla="*/ 2393004 h 2587558"/>
              <a:gd name="connsiteX3" fmla="*/ 844145 w 844145"/>
              <a:gd name="connsiteY3" fmla="*/ 2587558 h 2587558"/>
              <a:gd name="connsiteX0" fmla="*/ 780626 w 835725"/>
              <a:gd name="connsiteY0" fmla="*/ 0 h 2587558"/>
              <a:gd name="connsiteX1" fmla="*/ 87 w 835725"/>
              <a:gd name="connsiteY1" fmla="*/ 992221 h 2587558"/>
              <a:gd name="connsiteX2" fmla="*/ 835725 w 835725"/>
              <a:gd name="connsiteY2" fmla="*/ 2587558 h 2587558"/>
              <a:gd name="connsiteX0" fmla="*/ 807283 w 835661"/>
              <a:gd name="connsiteY0" fmla="*/ 0 h 2509737"/>
              <a:gd name="connsiteX1" fmla="*/ 23 w 835661"/>
              <a:gd name="connsiteY1" fmla="*/ 914400 h 2509737"/>
              <a:gd name="connsiteX2" fmla="*/ 835661 w 835661"/>
              <a:gd name="connsiteY2" fmla="*/ 2509737 h 2509737"/>
              <a:gd name="connsiteX0" fmla="*/ 807305 w 835683"/>
              <a:gd name="connsiteY0" fmla="*/ 0 h 2509737"/>
              <a:gd name="connsiteX1" fmla="*/ 45 w 835683"/>
              <a:gd name="connsiteY1" fmla="*/ 914400 h 2509737"/>
              <a:gd name="connsiteX2" fmla="*/ 835683 w 835683"/>
              <a:gd name="connsiteY2" fmla="*/ 2509737 h 2509737"/>
              <a:gd name="connsiteX0" fmla="*/ 834023 w 862401"/>
              <a:gd name="connsiteY0" fmla="*/ 0 h 2509737"/>
              <a:gd name="connsiteX1" fmla="*/ 42 w 862401"/>
              <a:gd name="connsiteY1" fmla="*/ 1186774 h 2509737"/>
              <a:gd name="connsiteX2" fmla="*/ 862401 w 862401"/>
              <a:gd name="connsiteY2" fmla="*/ 2509737 h 2509737"/>
              <a:gd name="connsiteX0" fmla="*/ 834138 w 889237"/>
              <a:gd name="connsiteY0" fmla="*/ 0 h 2431916"/>
              <a:gd name="connsiteX1" fmla="*/ 157 w 889237"/>
              <a:gd name="connsiteY1" fmla="*/ 1186774 h 2431916"/>
              <a:gd name="connsiteX2" fmla="*/ 889237 w 889237"/>
              <a:gd name="connsiteY2" fmla="*/ 2431916 h 2431916"/>
              <a:gd name="connsiteX0" fmla="*/ 834138 w 889237"/>
              <a:gd name="connsiteY0" fmla="*/ 0 h 2431916"/>
              <a:gd name="connsiteX1" fmla="*/ 157 w 889237"/>
              <a:gd name="connsiteY1" fmla="*/ 1186774 h 2431916"/>
              <a:gd name="connsiteX2" fmla="*/ 889237 w 889237"/>
              <a:gd name="connsiteY2" fmla="*/ 2431916 h 2431916"/>
              <a:gd name="connsiteX0" fmla="*/ 834138 w 889237"/>
              <a:gd name="connsiteY0" fmla="*/ 0 h 2431916"/>
              <a:gd name="connsiteX1" fmla="*/ 157 w 889237"/>
              <a:gd name="connsiteY1" fmla="*/ 1186774 h 2431916"/>
              <a:gd name="connsiteX2" fmla="*/ 889237 w 889237"/>
              <a:gd name="connsiteY2" fmla="*/ 2431916 h 2431916"/>
              <a:gd name="connsiteX0" fmla="*/ 807429 w 862528"/>
              <a:gd name="connsiteY0" fmla="*/ 0 h 2431916"/>
              <a:gd name="connsiteX1" fmla="*/ 169 w 862528"/>
              <a:gd name="connsiteY1" fmla="*/ 1206229 h 2431916"/>
              <a:gd name="connsiteX2" fmla="*/ 862528 w 862528"/>
              <a:gd name="connsiteY2" fmla="*/ 2431916 h 2431916"/>
              <a:gd name="connsiteX0" fmla="*/ 599169 w 654268"/>
              <a:gd name="connsiteY0" fmla="*/ 0 h 2431916"/>
              <a:gd name="connsiteX1" fmla="*/ 375 w 654268"/>
              <a:gd name="connsiteY1" fmla="*/ 1164746 h 2431916"/>
              <a:gd name="connsiteX2" fmla="*/ 654268 w 654268"/>
              <a:gd name="connsiteY2" fmla="*/ 2431916 h 2431916"/>
              <a:gd name="connsiteX0" fmla="*/ 417285 w 472384"/>
              <a:gd name="connsiteY0" fmla="*/ 0 h 2431916"/>
              <a:gd name="connsiteX1" fmla="*/ 3794 w 472384"/>
              <a:gd name="connsiteY1" fmla="*/ 1185488 h 2431916"/>
              <a:gd name="connsiteX2" fmla="*/ 472384 w 472384"/>
              <a:gd name="connsiteY2" fmla="*/ 2431916 h 2431916"/>
              <a:gd name="connsiteX0" fmla="*/ 160274 w 933424"/>
              <a:gd name="connsiteY0" fmla="*/ 0 h 2307465"/>
              <a:gd name="connsiteX1" fmla="*/ 464834 w 933424"/>
              <a:gd name="connsiteY1" fmla="*/ 1061037 h 2307465"/>
              <a:gd name="connsiteX2" fmla="*/ 933424 w 933424"/>
              <a:gd name="connsiteY2" fmla="*/ 2307465 h 2307465"/>
              <a:gd name="connsiteX0" fmla="*/ 0 w 773150"/>
              <a:gd name="connsiteY0" fmla="*/ 0 h 2307465"/>
              <a:gd name="connsiteX1" fmla="*/ 304560 w 773150"/>
              <a:gd name="connsiteY1" fmla="*/ 1061037 h 2307465"/>
              <a:gd name="connsiteX2" fmla="*/ 773150 w 773150"/>
              <a:gd name="connsiteY2" fmla="*/ 2307465 h 2307465"/>
              <a:gd name="connsiteX0" fmla="*/ 0 w 904407"/>
              <a:gd name="connsiteY0" fmla="*/ 0 h 2224497"/>
              <a:gd name="connsiteX1" fmla="*/ 435817 w 904407"/>
              <a:gd name="connsiteY1" fmla="*/ 978069 h 2224497"/>
              <a:gd name="connsiteX2" fmla="*/ 904407 w 904407"/>
              <a:gd name="connsiteY2" fmla="*/ 2224497 h 2224497"/>
              <a:gd name="connsiteX0" fmla="*/ 0 w 904407"/>
              <a:gd name="connsiteY0" fmla="*/ 0 h 2224497"/>
              <a:gd name="connsiteX1" fmla="*/ 381770 w 904407"/>
              <a:gd name="connsiteY1" fmla="*/ 1289197 h 2224497"/>
              <a:gd name="connsiteX2" fmla="*/ 904407 w 904407"/>
              <a:gd name="connsiteY2" fmla="*/ 2224497 h 2224497"/>
              <a:gd name="connsiteX0" fmla="*/ 0 w 858081"/>
              <a:gd name="connsiteY0" fmla="*/ 0 h 2286723"/>
              <a:gd name="connsiteX1" fmla="*/ 381770 w 858081"/>
              <a:gd name="connsiteY1" fmla="*/ 1289197 h 2286723"/>
              <a:gd name="connsiteX2" fmla="*/ 858081 w 858081"/>
              <a:gd name="connsiteY2" fmla="*/ 2286723 h 2286723"/>
              <a:gd name="connsiteX0" fmla="*/ 0 w 858081"/>
              <a:gd name="connsiteY0" fmla="*/ 0 h 2286723"/>
              <a:gd name="connsiteX1" fmla="*/ 381770 w 858081"/>
              <a:gd name="connsiteY1" fmla="*/ 1289197 h 2286723"/>
              <a:gd name="connsiteX2" fmla="*/ 858081 w 858081"/>
              <a:gd name="connsiteY2" fmla="*/ 2286723 h 228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8081" h="2286723">
                <a:moveTo>
                  <a:pt x="0" y="0"/>
                </a:moveTo>
                <a:cubicBezTo>
                  <a:pt x="322621" y="51881"/>
                  <a:pt x="238757" y="908077"/>
                  <a:pt x="381770" y="1289197"/>
                </a:cubicBezTo>
                <a:cubicBezTo>
                  <a:pt x="524783" y="1670317"/>
                  <a:pt x="443500" y="1915608"/>
                  <a:pt x="858081" y="2286723"/>
                </a:cubicBezTo>
              </a:path>
            </a:pathLst>
          </a:cu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3EBCC9F-8675-A9A4-3905-5A756E8865A5}"/>
              </a:ext>
            </a:extLst>
          </p:cNvPr>
          <p:cNvSpPr txBox="1"/>
          <p:nvPr/>
        </p:nvSpPr>
        <p:spPr>
          <a:xfrm>
            <a:off x="7749991" y="11477679"/>
            <a:ext cx="17998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/>
              <a:t>Καταγραφή σήματος με ηλεκτρόδια</a:t>
            </a:r>
            <a:endParaRPr lang="en-US" sz="1400" dirty="0"/>
          </a:p>
        </p:txBody>
      </p:sp>
      <p:pic>
        <p:nvPicPr>
          <p:cNvPr id="145" name="Εικόνα 4">
            <a:extLst>
              <a:ext uri="{FF2B5EF4-FFF2-40B4-BE49-F238E27FC236}">
                <a16:creationId xmlns:a16="http://schemas.microsoft.com/office/drawing/2014/main" id="{BB99A8BB-13D7-94A6-1AEF-BB5B6EA54F50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22097" t="14668" r="55886" b="15740"/>
          <a:stretch/>
        </p:blipFill>
        <p:spPr>
          <a:xfrm>
            <a:off x="13397596" y="772713"/>
            <a:ext cx="1363120" cy="1075503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DBC87219-E311-6947-741F-741F1DA06F69}"/>
              </a:ext>
            </a:extLst>
          </p:cNvPr>
          <p:cNvSpPr txBox="1"/>
          <p:nvPr/>
        </p:nvSpPr>
        <p:spPr>
          <a:xfrm>
            <a:off x="4068118" y="10868485"/>
            <a:ext cx="179985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/>
              <a:t>Δικέφαλος</a:t>
            </a:r>
            <a:endParaRPr lang="en-US" sz="1400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8A6A888-0079-6E2A-7FEC-5CE7AC87EA06}"/>
              </a:ext>
            </a:extLst>
          </p:cNvPr>
          <p:cNvSpPr txBox="1"/>
          <p:nvPr/>
        </p:nvSpPr>
        <p:spPr>
          <a:xfrm>
            <a:off x="2559512" y="9047658"/>
            <a:ext cx="282792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00B0F0"/>
                </a:solidFill>
              </a:rPr>
              <a:t>Κατώτερος κινητικός νευρώνας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E4D82FBF-113C-B838-B05A-5B843EE19961}"/>
              </a:ext>
            </a:extLst>
          </p:cNvPr>
          <p:cNvSpPr txBox="1"/>
          <p:nvPr/>
        </p:nvSpPr>
        <p:spPr>
          <a:xfrm>
            <a:off x="2527845" y="7391841"/>
            <a:ext cx="282792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00B050"/>
                </a:solidFill>
              </a:rPr>
              <a:t>Ανώτερος κινητικός νευρώνας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035F3BE-BA94-5626-D5F5-166758172CC6}"/>
              </a:ext>
            </a:extLst>
          </p:cNvPr>
          <p:cNvSpPr txBox="1"/>
          <p:nvPr/>
        </p:nvSpPr>
        <p:spPr>
          <a:xfrm>
            <a:off x="4331401" y="8132413"/>
            <a:ext cx="9114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/>
              <a:t>Πρόσθιο κέρας</a:t>
            </a:r>
            <a:endParaRPr lang="en-US" sz="14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1E9A170-DA61-521C-7620-65B86DA08DDD}"/>
              </a:ext>
            </a:extLst>
          </p:cNvPr>
          <p:cNvSpPr txBox="1"/>
          <p:nvPr/>
        </p:nvSpPr>
        <p:spPr>
          <a:xfrm>
            <a:off x="394126" y="20178715"/>
            <a:ext cx="115149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200" dirty="0"/>
              <a:t>Πηγές: Καταγραφές και πειράματα των παιδιών του Ομίλου, </a:t>
            </a:r>
            <a:r>
              <a:rPr lang="en-US" sz="1200" b="0" i="0" dirty="0">
                <a:solidFill>
                  <a:srgbClr val="222222"/>
                </a:solidFill>
                <a:effectLst/>
              </a:rPr>
              <a:t>V </a:t>
            </a:r>
            <a:r>
              <a:rPr lang="en-US" sz="1200" b="0" i="0" dirty="0" err="1">
                <a:solidFill>
                  <a:srgbClr val="222222"/>
                </a:solidFill>
                <a:effectLst/>
              </a:rPr>
              <a:t>Papadourakis</a:t>
            </a:r>
            <a:r>
              <a:rPr lang="en-US" sz="1200" b="0" i="0" dirty="0">
                <a:solidFill>
                  <a:srgbClr val="222222"/>
                </a:solidFill>
                <a:effectLst/>
              </a:rPr>
              <a:t>, V </a:t>
            </a:r>
            <a:r>
              <a:rPr lang="en-US" sz="1200" b="0" i="0" dirty="0" err="1">
                <a:solidFill>
                  <a:srgbClr val="222222"/>
                </a:solidFill>
                <a:effectLst/>
              </a:rPr>
              <a:t>Raos</a:t>
            </a:r>
            <a:r>
              <a:rPr lang="en-US" sz="1200" b="0" i="0" dirty="0">
                <a:solidFill>
                  <a:srgbClr val="222222"/>
                </a:solidFill>
                <a:effectLst/>
              </a:rPr>
              <a:t> - Journal of neurophysiology, 2017, </a:t>
            </a:r>
            <a:r>
              <a:rPr lang="en-US" sz="1200" dirty="0"/>
              <a:t>Wikimedia Commons</a:t>
            </a:r>
            <a:r>
              <a:rPr lang="el-GR" sz="1200" dirty="0"/>
              <a:t>. </a:t>
            </a:r>
          </a:p>
          <a:p>
            <a:r>
              <a:rPr lang="el-GR" sz="1200" dirty="0"/>
              <a:t>Ευχαριστούμε την Ελληνική Εταιρία για τις </a:t>
            </a:r>
            <a:r>
              <a:rPr lang="el-GR" sz="1200" dirty="0" err="1"/>
              <a:t>Νευροεπιστήμες</a:t>
            </a:r>
            <a:r>
              <a:rPr lang="el-GR" sz="1200" dirty="0"/>
              <a:t> για την χορηγία του εξοπλισμού καταγραφής Ηλεκτροεγκεφαλογραφήματος.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7106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7565</TotalTime>
  <Words>147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Μπορώ να χειριστώ ένα ρομπότ με τη σκέψη;  Εκπαιδευτικός Όμιλος Πρότυπου Λυκείου Ηρακλείου. Υπεύθυνος: Παπαδουράκης Βασίλης, Μαθηματικός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Vasileios</dc:creator>
  <cp:lastModifiedBy>Vasileios</cp:lastModifiedBy>
  <cp:revision>12</cp:revision>
  <cp:lastPrinted>2025-03-12T16:44:13Z</cp:lastPrinted>
  <dcterms:created xsi:type="dcterms:W3CDTF">2025-03-06T16:28:04Z</dcterms:created>
  <dcterms:modified xsi:type="dcterms:W3CDTF">2025-03-12T17:13:52Z</dcterms:modified>
</cp:coreProperties>
</file>