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63" r:id="rId3"/>
    <p:sldId id="272" r:id="rId4"/>
    <p:sldId id="264" r:id="rId5"/>
    <p:sldId id="266" r:id="rId6"/>
    <p:sldId id="267" r:id="rId7"/>
    <p:sldId id="268" r:id="rId8"/>
    <p:sldId id="270" r:id="rId9"/>
    <p:sldId id="262" r:id="rId10"/>
    <p:sldId id="274" r:id="rId11"/>
    <p:sldId id="273" r:id="rId12"/>
    <p:sldId id="258" r:id="rId13"/>
    <p:sldId id="259" r:id="rId14"/>
    <p:sldId id="260" r:id="rId15"/>
    <p:sldId id="276" r:id="rId16"/>
    <p:sldId id="275" r:id="rId17"/>
    <p:sldId id="277" r:id="rId18"/>
    <p:sldId id="261" r:id="rId19"/>
    <p:sldId id="26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9" autoAdjust="0"/>
    <p:restoredTop sz="75745" autoAdjust="0"/>
  </p:normalViewPr>
  <p:slideViewPr>
    <p:cSldViewPr snapToGrid="0" showGuides="1">
      <p:cViewPr>
        <p:scale>
          <a:sx n="33" d="100"/>
          <a:sy n="33" d="100"/>
        </p:scale>
        <p:origin x="1435" y="37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0NoLn">
    <dgm:fillClrLst meth="repeat">
      <a:schemeClr val="accent4">
        <a:shade val="80000"/>
      </a:schemeClr>
    </dgm:fillClrLst>
    <dgm:linClrLst meth="repeat">
      <a:schemeClr val="lt1">
        <a:alpha val="0"/>
      </a:schemeClr>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node1NoLn">
    <dgm:fillClrLst>
      <a:schemeClr val="accent4">
        <a:shade val="80000"/>
      </a:schemeClr>
      <a:schemeClr val="accent4">
        <a:tint val="70000"/>
      </a:schemeClr>
    </dgm:fillClrLst>
    <dgm:linClrLst meth="repeat">
      <a:schemeClr val="lt1">
        <a:alpha val="0"/>
      </a:schemeClr>
    </dgm:linClrLst>
    <dgm:effectClrLst/>
    <dgm:txLinClrLst/>
    <dgm:txFillClrLst/>
    <dgm:txEffectClrLst/>
  </dgm:styleLbl>
  <dgm:styleLbl name="ltNode1NoLn">
    <dgm:fillClrLst>
      <a:schemeClr val="accent4">
        <a:tint val="75000"/>
      </a:schemeClr>
      <a:schemeClr val="accent4">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2NoLn">
    <dgm:fillClrLst>
      <a:schemeClr val="accent4">
        <a:tint val="99000"/>
      </a:schemeClr>
    </dgm:fillClrLst>
    <dgm:linClrLst meth="repeat">
      <a:schemeClr val="lt1">
        <a:alpha val="0"/>
      </a:schemeClr>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3NoLn">
    <dgm:fillClrLst>
      <a:schemeClr val="accent4">
        <a:tint val="80000"/>
      </a:schemeClr>
    </dgm:fillClrLst>
    <dgm:linClrLst meth="repeat">
      <a:schemeClr val="lt1">
        <a:alpha val="0"/>
      </a:schemeClr>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node4NoLn">
    <dgm:fillClrLst>
      <a:schemeClr val="accent4">
        <a:tint val="70000"/>
      </a:schemeClr>
    </dgm:fillClrLst>
    <dgm:linClrLst meth="repeat">
      <a:schemeClr val="lt1">
        <a:alpha val="0"/>
      </a:schemeClr>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B95CF2D-144C-4376-9119-77D0C89A155A}" type="doc">
      <dgm:prSet loTypeId="urn:microsoft.com/office/officeart/2005/8/layout/default" loCatId="list" qsTypeId="urn:microsoft.com/office/officeart/2005/8/quickstyle/simple4" qsCatId="simple" csTypeId="urn:microsoft.com/office/officeart/2005/8/colors/accent4_3" csCatId="accent4" phldr="1"/>
      <dgm:spPr/>
      <dgm:t>
        <a:bodyPr/>
        <a:lstStyle/>
        <a:p>
          <a:endParaRPr lang="en-US"/>
        </a:p>
      </dgm:t>
    </dgm:pt>
    <dgm:pt modelId="{A010E33B-7338-4605-91E5-3F34240209CC}">
      <dgm:prSet phldrT="[Text]" phldr="0"/>
      <dgm:spPr/>
      <dgm:t>
        <a:bodyPr/>
        <a:lstStyle/>
        <a:p>
          <a:r>
            <a:rPr lang="el-GR" dirty="0"/>
            <a:t>Άλγεβρα Α</a:t>
          </a:r>
          <a:br>
            <a:rPr lang="el-GR" dirty="0"/>
          </a:br>
          <a:r>
            <a:rPr lang="el-GR" dirty="0"/>
            <a:t>(3 ώρες, 5%)</a:t>
          </a:r>
          <a:endParaRPr lang="en-US" dirty="0"/>
        </a:p>
      </dgm:t>
    </dgm:pt>
    <dgm:pt modelId="{3D137D09-A153-40E2-895A-D40CCA49DAF5}" type="parTrans" cxnId="{C03D1828-3F41-4A3D-B66E-B2E86B651729}">
      <dgm:prSet/>
      <dgm:spPr/>
      <dgm:t>
        <a:bodyPr/>
        <a:lstStyle/>
        <a:p>
          <a:endParaRPr lang="en-US"/>
        </a:p>
      </dgm:t>
    </dgm:pt>
    <dgm:pt modelId="{D290BC66-5682-4F3D-9D34-4A87F64072E1}" type="sibTrans" cxnId="{C03D1828-3F41-4A3D-B66E-B2E86B651729}">
      <dgm:prSet/>
      <dgm:spPr/>
      <dgm:t>
        <a:bodyPr/>
        <a:lstStyle/>
        <a:p>
          <a:endParaRPr lang="en-US"/>
        </a:p>
      </dgm:t>
    </dgm:pt>
    <dgm:pt modelId="{3113B6F0-B9E5-4440-81FE-3B9684FD3BE5}">
      <dgm:prSet phldrT="[Text]" phldr="0"/>
      <dgm:spPr/>
      <dgm:t>
        <a:bodyPr/>
        <a:lstStyle/>
        <a:p>
          <a:r>
            <a:rPr lang="el-GR" dirty="0"/>
            <a:t>Γεωμετρία Α</a:t>
          </a:r>
          <a:br>
            <a:rPr lang="el-GR" dirty="0"/>
          </a:br>
          <a:r>
            <a:rPr lang="el-GR" dirty="0"/>
            <a:t>(2 ώρες, 5%)</a:t>
          </a:r>
          <a:endParaRPr lang="en-US" dirty="0"/>
        </a:p>
      </dgm:t>
    </dgm:pt>
    <dgm:pt modelId="{DE90FE51-BF79-4078-90BC-384E5DF93C67}" type="parTrans" cxnId="{CD23BF35-7C77-4DC6-9BA6-4E0959D7C91A}">
      <dgm:prSet/>
      <dgm:spPr/>
      <dgm:t>
        <a:bodyPr/>
        <a:lstStyle/>
        <a:p>
          <a:endParaRPr lang="en-US"/>
        </a:p>
      </dgm:t>
    </dgm:pt>
    <dgm:pt modelId="{2C8405E9-3FDF-48B0-A9CE-7E99AAD40CFD}" type="sibTrans" cxnId="{CD23BF35-7C77-4DC6-9BA6-4E0959D7C91A}">
      <dgm:prSet/>
      <dgm:spPr/>
      <dgm:t>
        <a:bodyPr/>
        <a:lstStyle/>
        <a:p>
          <a:endParaRPr lang="en-US"/>
        </a:p>
      </dgm:t>
    </dgm:pt>
    <dgm:pt modelId="{A1C6D85A-ED5E-4275-8BF9-5D52146B34AC}">
      <dgm:prSet phldrT="[Text]" phldr="0"/>
      <dgm:spPr/>
      <dgm:t>
        <a:bodyPr/>
        <a:lstStyle/>
        <a:p>
          <a:r>
            <a:rPr lang="el-GR" dirty="0"/>
            <a:t>Άλγεβρα Β</a:t>
          </a:r>
          <a:br>
            <a:rPr lang="el-GR" dirty="0"/>
          </a:br>
          <a:r>
            <a:rPr lang="el-GR" dirty="0"/>
            <a:t>(3 ώρες, 4.2%)</a:t>
          </a:r>
          <a:endParaRPr lang="en-US" dirty="0"/>
        </a:p>
      </dgm:t>
    </dgm:pt>
    <dgm:pt modelId="{37632477-E98B-446F-83D1-E3C0C4BBF3D3}" type="parTrans" cxnId="{A3712EC5-ECA2-41BC-BDBC-8A6C6669906A}">
      <dgm:prSet/>
      <dgm:spPr/>
      <dgm:t>
        <a:bodyPr/>
        <a:lstStyle/>
        <a:p>
          <a:endParaRPr lang="en-US"/>
        </a:p>
      </dgm:t>
    </dgm:pt>
    <dgm:pt modelId="{B89A69D8-1780-43BA-B972-7F12FBBBEDB6}" type="sibTrans" cxnId="{A3712EC5-ECA2-41BC-BDBC-8A6C6669906A}">
      <dgm:prSet/>
      <dgm:spPr/>
      <dgm:t>
        <a:bodyPr/>
        <a:lstStyle/>
        <a:p>
          <a:endParaRPr lang="en-US"/>
        </a:p>
      </dgm:t>
    </dgm:pt>
    <dgm:pt modelId="{BACB2A35-ACAD-44BC-B2E7-1F8A9FE8AD6D}">
      <dgm:prSet phldrT="[Text]" phldr="0"/>
      <dgm:spPr/>
      <dgm:t>
        <a:bodyPr/>
        <a:lstStyle/>
        <a:p>
          <a:r>
            <a:rPr lang="el-GR" dirty="0"/>
            <a:t>Μαθηματικά Προσανατολισμού Β</a:t>
          </a:r>
          <a:br>
            <a:rPr lang="el-GR" dirty="0"/>
          </a:br>
          <a:r>
            <a:rPr lang="el-GR" dirty="0"/>
            <a:t>(3 ώρες, 8.3%)</a:t>
          </a:r>
          <a:endParaRPr lang="en-US" dirty="0"/>
        </a:p>
      </dgm:t>
    </dgm:pt>
    <dgm:pt modelId="{16853334-9C52-44E1-B1C3-CD071836F4E2}" type="parTrans" cxnId="{CCEF74B9-3B30-4280-8461-5B163F1C1EAB}">
      <dgm:prSet/>
      <dgm:spPr/>
      <dgm:t>
        <a:bodyPr/>
        <a:lstStyle/>
        <a:p>
          <a:endParaRPr lang="en-US"/>
        </a:p>
      </dgm:t>
    </dgm:pt>
    <dgm:pt modelId="{F2B0D5BC-C4D9-4707-9A31-B58190FE5DA1}" type="sibTrans" cxnId="{CCEF74B9-3B30-4280-8461-5B163F1C1EAB}">
      <dgm:prSet/>
      <dgm:spPr/>
      <dgm:t>
        <a:bodyPr/>
        <a:lstStyle/>
        <a:p>
          <a:endParaRPr lang="en-US"/>
        </a:p>
      </dgm:t>
    </dgm:pt>
    <dgm:pt modelId="{D4E08F1E-2B44-4570-8443-9F7018FD333B}">
      <dgm:prSet phldrT="[Text]" phldr="0"/>
      <dgm:spPr/>
      <dgm:t>
        <a:bodyPr/>
        <a:lstStyle/>
        <a:p>
          <a:r>
            <a:rPr lang="el-GR" dirty="0"/>
            <a:t>Γεωμετρία Β</a:t>
          </a:r>
          <a:br>
            <a:rPr lang="el-GR" dirty="0"/>
          </a:br>
          <a:r>
            <a:rPr lang="el-GR" dirty="0"/>
            <a:t> (2 ώρες, 5%)</a:t>
          </a:r>
          <a:endParaRPr lang="en-US" dirty="0"/>
        </a:p>
      </dgm:t>
    </dgm:pt>
    <dgm:pt modelId="{CEC50818-AD79-4DF6-A703-111AF59E397E}" type="parTrans" cxnId="{F84A1411-CF38-4E59-85BE-988128375F9B}">
      <dgm:prSet/>
      <dgm:spPr/>
      <dgm:t>
        <a:bodyPr/>
        <a:lstStyle/>
        <a:p>
          <a:endParaRPr lang="en-US"/>
        </a:p>
      </dgm:t>
    </dgm:pt>
    <dgm:pt modelId="{78810147-6FC2-4155-BCAD-ED9BCCE2911A}" type="sibTrans" cxnId="{F84A1411-CF38-4E59-85BE-988128375F9B}">
      <dgm:prSet/>
      <dgm:spPr/>
      <dgm:t>
        <a:bodyPr/>
        <a:lstStyle/>
        <a:p>
          <a:endParaRPr lang="en-US"/>
        </a:p>
      </dgm:t>
    </dgm:pt>
    <dgm:pt modelId="{6EF52810-9128-4FDF-B0C8-C715AB16076C}">
      <dgm:prSet phldrT="[Text]" phldr="0"/>
      <dgm:spPr/>
      <dgm:t>
        <a:bodyPr/>
        <a:lstStyle/>
        <a:p>
          <a:r>
            <a:rPr lang="el-GR" dirty="0"/>
            <a:t>Μαθηματικά Προσανατολισμού Γ</a:t>
          </a:r>
          <a:br>
            <a:rPr lang="el-GR" dirty="0"/>
          </a:br>
          <a:r>
            <a:rPr lang="el-GR" dirty="0"/>
            <a:t>(6 ώρες, 12.5%)</a:t>
          </a:r>
          <a:endParaRPr lang="en-US" dirty="0"/>
        </a:p>
      </dgm:t>
    </dgm:pt>
    <dgm:pt modelId="{FDA93C5A-6050-47C6-BEE0-2F9E3AFB9B52}" type="parTrans" cxnId="{4FEAAA0A-7582-4B8A-B829-413437271691}">
      <dgm:prSet/>
      <dgm:spPr/>
      <dgm:t>
        <a:bodyPr/>
        <a:lstStyle/>
        <a:p>
          <a:endParaRPr lang="en-US"/>
        </a:p>
      </dgm:t>
    </dgm:pt>
    <dgm:pt modelId="{20912BB8-5154-414D-8446-BC8678847EF2}" type="sibTrans" cxnId="{4FEAAA0A-7582-4B8A-B829-413437271691}">
      <dgm:prSet/>
      <dgm:spPr/>
      <dgm:t>
        <a:bodyPr/>
        <a:lstStyle/>
        <a:p>
          <a:endParaRPr lang="en-US"/>
        </a:p>
      </dgm:t>
    </dgm:pt>
    <dgm:pt modelId="{08DE3AA3-07FF-493E-B5F2-045E9C17F940}">
      <dgm:prSet phldrT="[Text]" phldr="0"/>
      <dgm:spPr/>
      <dgm:t>
        <a:bodyPr/>
        <a:lstStyle/>
        <a:p>
          <a:r>
            <a:rPr lang="el-GR" dirty="0"/>
            <a:t>Πιθανότητες και Στατιστική</a:t>
          </a:r>
          <a:br>
            <a:rPr lang="el-GR" dirty="0"/>
          </a:br>
          <a:r>
            <a:rPr lang="el-GR" dirty="0"/>
            <a:t>(2 ώρες, 12.5%)</a:t>
          </a:r>
          <a:endParaRPr lang="en-US" dirty="0"/>
        </a:p>
      </dgm:t>
    </dgm:pt>
    <dgm:pt modelId="{C4FF7C16-C379-403F-8ABF-F4A70DB133A8}" type="parTrans" cxnId="{1F5EB3A9-5275-4EA8-84C5-CCECC7A34667}">
      <dgm:prSet/>
      <dgm:spPr/>
      <dgm:t>
        <a:bodyPr/>
        <a:lstStyle/>
        <a:p>
          <a:endParaRPr lang="en-US"/>
        </a:p>
      </dgm:t>
    </dgm:pt>
    <dgm:pt modelId="{DF231214-7EC2-4377-9A0A-2D6C5A5FF088}" type="sibTrans" cxnId="{1F5EB3A9-5275-4EA8-84C5-CCECC7A34667}">
      <dgm:prSet/>
      <dgm:spPr/>
      <dgm:t>
        <a:bodyPr/>
        <a:lstStyle/>
        <a:p>
          <a:endParaRPr lang="en-US"/>
        </a:p>
      </dgm:t>
    </dgm:pt>
    <dgm:pt modelId="{9F2CCD9E-DE55-467C-AAAF-1C8CEF6913B1}" type="pres">
      <dgm:prSet presAssocID="{4B95CF2D-144C-4376-9119-77D0C89A155A}" presName="diagram" presStyleCnt="0">
        <dgm:presLayoutVars>
          <dgm:dir/>
          <dgm:resizeHandles val="exact"/>
        </dgm:presLayoutVars>
      </dgm:prSet>
      <dgm:spPr/>
    </dgm:pt>
    <dgm:pt modelId="{B9649FC4-997E-4DC8-BF93-BABAC02DEDE4}" type="pres">
      <dgm:prSet presAssocID="{A010E33B-7338-4605-91E5-3F34240209CC}" presName="node" presStyleLbl="node1" presStyleIdx="0" presStyleCnt="7" custLinFactNeighborX="2386" custLinFactNeighborY="-30936">
        <dgm:presLayoutVars>
          <dgm:bulletEnabled val="1"/>
        </dgm:presLayoutVars>
      </dgm:prSet>
      <dgm:spPr/>
    </dgm:pt>
    <dgm:pt modelId="{F5A88214-D503-4FB3-B2D3-3664631330EE}" type="pres">
      <dgm:prSet presAssocID="{D290BC66-5682-4F3D-9D34-4A87F64072E1}" presName="sibTrans" presStyleCnt="0"/>
      <dgm:spPr/>
    </dgm:pt>
    <dgm:pt modelId="{4DFB0BEE-FC5C-4958-BFC4-F4515A344E9F}" type="pres">
      <dgm:prSet presAssocID="{3113B6F0-B9E5-4440-81FE-3B9684FD3BE5}" presName="node" presStyleLbl="node1" presStyleIdx="1" presStyleCnt="7" custLinFactNeighborX="2678" custLinFactNeighborY="-33362">
        <dgm:presLayoutVars>
          <dgm:bulletEnabled val="1"/>
        </dgm:presLayoutVars>
      </dgm:prSet>
      <dgm:spPr/>
    </dgm:pt>
    <dgm:pt modelId="{7C8C281F-0FFE-434A-AC69-1E6DED90453D}" type="pres">
      <dgm:prSet presAssocID="{2C8405E9-3FDF-48B0-A9CE-7E99AAD40CFD}" presName="sibTrans" presStyleCnt="0"/>
      <dgm:spPr/>
    </dgm:pt>
    <dgm:pt modelId="{C316B4F8-A570-476F-A852-73D056502D42}" type="pres">
      <dgm:prSet presAssocID="{A1C6D85A-ED5E-4275-8BF9-5D52146B34AC}" presName="node" presStyleLbl="node1" presStyleIdx="2" presStyleCnt="7" custLinFactX="-100000" custLinFactNeighborX="-117322" custLinFactNeighborY="96728">
        <dgm:presLayoutVars>
          <dgm:bulletEnabled val="1"/>
        </dgm:presLayoutVars>
      </dgm:prSet>
      <dgm:spPr/>
    </dgm:pt>
    <dgm:pt modelId="{0588C180-CB0C-4B76-A0E5-51B11A356E56}" type="pres">
      <dgm:prSet presAssocID="{B89A69D8-1780-43BA-B972-7F12FBBBEDB6}" presName="sibTrans" presStyleCnt="0"/>
      <dgm:spPr/>
    </dgm:pt>
    <dgm:pt modelId="{4FEEDD95-CCED-489A-9633-BDF68250BA41}" type="pres">
      <dgm:prSet presAssocID="{D4E08F1E-2B44-4570-8443-9F7018FD333B}" presName="node" presStyleLbl="node1" presStyleIdx="3" presStyleCnt="7" custLinFactX="12678" custLinFactNeighborX="100000" custLinFactNeighborY="-22287">
        <dgm:presLayoutVars>
          <dgm:bulletEnabled val="1"/>
        </dgm:presLayoutVars>
      </dgm:prSet>
      <dgm:spPr/>
    </dgm:pt>
    <dgm:pt modelId="{0910237A-7AB9-4AED-82AD-4F14FDA5F800}" type="pres">
      <dgm:prSet presAssocID="{78810147-6FC2-4155-BCAD-ED9BCCE2911A}" presName="sibTrans" presStyleCnt="0"/>
      <dgm:spPr/>
    </dgm:pt>
    <dgm:pt modelId="{49D224FE-E883-438F-8F71-5D2803224F53}" type="pres">
      <dgm:prSet presAssocID="{BACB2A35-ACAD-44BC-B2E7-1F8A9FE8AD6D}" presName="node" presStyleLbl="node1" presStyleIdx="4" presStyleCnt="7" custLinFactX="11886" custLinFactNeighborX="100000" custLinFactNeighborY="-22686">
        <dgm:presLayoutVars>
          <dgm:bulletEnabled val="1"/>
        </dgm:presLayoutVars>
      </dgm:prSet>
      <dgm:spPr/>
    </dgm:pt>
    <dgm:pt modelId="{CBF5FBA2-7F26-4627-875A-8190A6E41964}" type="pres">
      <dgm:prSet presAssocID="{F2B0D5BC-C4D9-4707-9A31-B58190FE5DA1}" presName="sibTrans" presStyleCnt="0"/>
      <dgm:spPr/>
    </dgm:pt>
    <dgm:pt modelId="{0F351D2E-A4D8-49B4-B849-52590DF9E86D}" type="pres">
      <dgm:prSet presAssocID="{6EF52810-9128-4FDF-B0C8-C715AB16076C}" presName="node" presStyleLbl="node1" presStyleIdx="5" presStyleCnt="7" custLinFactX="-100000" custLinFactY="11565" custLinFactNeighborX="-117322" custLinFactNeighborY="100000">
        <dgm:presLayoutVars>
          <dgm:bulletEnabled val="1"/>
        </dgm:presLayoutVars>
      </dgm:prSet>
      <dgm:spPr/>
    </dgm:pt>
    <dgm:pt modelId="{061B2B1C-439D-4409-99EA-0D3021FE2BC9}" type="pres">
      <dgm:prSet presAssocID="{20912BB8-5154-414D-8446-BC8678847EF2}" presName="sibTrans" presStyleCnt="0"/>
      <dgm:spPr/>
    </dgm:pt>
    <dgm:pt modelId="{63B4682A-C4A7-4D9F-AA92-3C084B09B1E4}" type="pres">
      <dgm:prSet presAssocID="{08DE3AA3-07FF-493E-B5F2-045E9C17F940}" presName="node" presStyleLbl="node1" presStyleIdx="6" presStyleCnt="7" custLinFactNeighborX="2678" custLinFactNeighborY="-6670">
        <dgm:presLayoutVars>
          <dgm:bulletEnabled val="1"/>
        </dgm:presLayoutVars>
      </dgm:prSet>
      <dgm:spPr/>
    </dgm:pt>
  </dgm:ptLst>
  <dgm:cxnLst>
    <dgm:cxn modelId="{83EC1200-1681-4D82-AA99-022C1E6E06C2}" type="presOf" srcId="{A1C6D85A-ED5E-4275-8BF9-5D52146B34AC}" destId="{C316B4F8-A570-476F-A852-73D056502D42}" srcOrd="0" destOrd="0" presId="urn:microsoft.com/office/officeart/2005/8/layout/default"/>
    <dgm:cxn modelId="{4FEAAA0A-7582-4B8A-B829-413437271691}" srcId="{4B95CF2D-144C-4376-9119-77D0C89A155A}" destId="{6EF52810-9128-4FDF-B0C8-C715AB16076C}" srcOrd="5" destOrd="0" parTransId="{FDA93C5A-6050-47C6-BEE0-2F9E3AFB9B52}" sibTransId="{20912BB8-5154-414D-8446-BC8678847EF2}"/>
    <dgm:cxn modelId="{F84A1411-CF38-4E59-85BE-988128375F9B}" srcId="{4B95CF2D-144C-4376-9119-77D0C89A155A}" destId="{D4E08F1E-2B44-4570-8443-9F7018FD333B}" srcOrd="3" destOrd="0" parTransId="{CEC50818-AD79-4DF6-A703-111AF59E397E}" sibTransId="{78810147-6FC2-4155-BCAD-ED9BCCE2911A}"/>
    <dgm:cxn modelId="{AC5B2914-7A1D-4D00-8995-06E1591D7D3A}" type="presOf" srcId="{BACB2A35-ACAD-44BC-B2E7-1F8A9FE8AD6D}" destId="{49D224FE-E883-438F-8F71-5D2803224F53}" srcOrd="0" destOrd="0" presId="urn:microsoft.com/office/officeart/2005/8/layout/default"/>
    <dgm:cxn modelId="{2ED11F21-4F8E-44A6-9533-244A662DED6C}" type="presOf" srcId="{D4E08F1E-2B44-4570-8443-9F7018FD333B}" destId="{4FEEDD95-CCED-489A-9633-BDF68250BA41}" srcOrd="0" destOrd="0" presId="urn:microsoft.com/office/officeart/2005/8/layout/default"/>
    <dgm:cxn modelId="{B0C67B23-2F88-4462-9C7D-F3D8EA26162B}" type="presOf" srcId="{6EF52810-9128-4FDF-B0C8-C715AB16076C}" destId="{0F351D2E-A4D8-49B4-B849-52590DF9E86D}" srcOrd="0" destOrd="0" presId="urn:microsoft.com/office/officeart/2005/8/layout/default"/>
    <dgm:cxn modelId="{C03D1828-3F41-4A3D-B66E-B2E86B651729}" srcId="{4B95CF2D-144C-4376-9119-77D0C89A155A}" destId="{A010E33B-7338-4605-91E5-3F34240209CC}" srcOrd="0" destOrd="0" parTransId="{3D137D09-A153-40E2-895A-D40CCA49DAF5}" sibTransId="{D290BC66-5682-4F3D-9D34-4A87F64072E1}"/>
    <dgm:cxn modelId="{CD23BF35-7C77-4DC6-9BA6-4E0959D7C91A}" srcId="{4B95CF2D-144C-4376-9119-77D0C89A155A}" destId="{3113B6F0-B9E5-4440-81FE-3B9684FD3BE5}" srcOrd="1" destOrd="0" parTransId="{DE90FE51-BF79-4078-90BC-384E5DF93C67}" sibTransId="{2C8405E9-3FDF-48B0-A9CE-7E99AAD40CFD}"/>
    <dgm:cxn modelId="{788B8C37-452B-4CD9-8E9A-97F4DABA6F78}" type="presOf" srcId="{3113B6F0-B9E5-4440-81FE-3B9684FD3BE5}" destId="{4DFB0BEE-FC5C-4958-BFC4-F4515A344E9F}" srcOrd="0" destOrd="0" presId="urn:microsoft.com/office/officeart/2005/8/layout/default"/>
    <dgm:cxn modelId="{03102E45-E2B5-4F0C-BD61-D7BCDFA79C3E}" type="presOf" srcId="{08DE3AA3-07FF-493E-B5F2-045E9C17F940}" destId="{63B4682A-C4A7-4D9F-AA92-3C084B09B1E4}" srcOrd="0" destOrd="0" presId="urn:microsoft.com/office/officeart/2005/8/layout/default"/>
    <dgm:cxn modelId="{91D19658-C1B1-4A5D-9117-5767EB5C1808}" type="presOf" srcId="{A010E33B-7338-4605-91E5-3F34240209CC}" destId="{B9649FC4-997E-4DC8-BF93-BABAC02DEDE4}" srcOrd="0" destOrd="0" presId="urn:microsoft.com/office/officeart/2005/8/layout/default"/>
    <dgm:cxn modelId="{1F5EB3A9-5275-4EA8-84C5-CCECC7A34667}" srcId="{4B95CF2D-144C-4376-9119-77D0C89A155A}" destId="{08DE3AA3-07FF-493E-B5F2-045E9C17F940}" srcOrd="6" destOrd="0" parTransId="{C4FF7C16-C379-403F-8ABF-F4A70DB133A8}" sibTransId="{DF231214-7EC2-4377-9A0A-2D6C5A5FF088}"/>
    <dgm:cxn modelId="{CCEF74B9-3B30-4280-8461-5B163F1C1EAB}" srcId="{4B95CF2D-144C-4376-9119-77D0C89A155A}" destId="{BACB2A35-ACAD-44BC-B2E7-1F8A9FE8AD6D}" srcOrd="4" destOrd="0" parTransId="{16853334-9C52-44E1-B1C3-CD071836F4E2}" sibTransId="{F2B0D5BC-C4D9-4707-9A31-B58190FE5DA1}"/>
    <dgm:cxn modelId="{A3712EC5-ECA2-41BC-BDBC-8A6C6669906A}" srcId="{4B95CF2D-144C-4376-9119-77D0C89A155A}" destId="{A1C6D85A-ED5E-4275-8BF9-5D52146B34AC}" srcOrd="2" destOrd="0" parTransId="{37632477-E98B-446F-83D1-E3C0C4BBF3D3}" sibTransId="{B89A69D8-1780-43BA-B972-7F12FBBBEDB6}"/>
    <dgm:cxn modelId="{772029CD-E5D8-4BFB-B125-A17D2B9F3676}" type="presOf" srcId="{4B95CF2D-144C-4376-9119-77D0C89A155A}" destId="{9F2CCD9E-DE55-467C-AAAF-1C8CEF6913B1}" srcOrd="0" destOrd="0" presId="urn:microsoft.com/office/officeart/2005/8/layout/default"/>
    <dgm:cxn modelId="{E539B8F3-63CD-4B32-89E3-8CD61405ECDF}" type="presParOf" srcId="{9F2CCD9E-DE55-467C-AAAF-1C8CEF6913B1}" destId="{B9649FC4-997E-4DC8-BF93-BABAC02DEDE4}" srcOrd="0" destOrd="0" presId="urn:microsoft.com/office/officeart/2005/8/layout/default"/>
    <dgm:cxn modelId="{9D62B95F-736B-473B-B4E8-7112A8FA9216}" type="presParOf" srcId="{9F2CCD9E-DE55-467C-AAAF-1C8CEF6913B1}" destId="{F5A88214-D503-4FB3-B2D3-3664631330EE}" srcOrd="1" destOrd="0" presId="urn:microsoft.com/office/officeart/2005/8/layout/default"/>
    <dgm:cxn modelId="{31907966-41D8-41A2-9556-B90831163402}" type="presParOf" srcId="{9F2CCD9E-DE55-467C-AAAF-1C8CEF6913B1}" destId="{4DFB0BEE-FC5C-4958-BFC4-F4515A344E9F}" srcOrd="2" destOrd="0" presId="urn:microsoft.com/office/officeart/2005/8/layout/default"/>
    <dgm:cxn modelId="{33C2FF18-365B-478D-9084-13ACE692D827}" type="presParOf" srcId="{9F2CCD9E-DE55-467C-AAAF-1C8CEF6913B1}" destId="{7C8C281F-0FFE-434A-AC69-1E6DED90453D}" srcOrd="3" destOrd="0" presId="urn:microsoft.com/office/officeart/2005/8/layout/default"/>
    <dgm:cxn modelId="{C8AB8E66-9D4F-493A-AC48-27E44E665097}" type="presParOf" srcId="{9F2CCD9E-DE55-467C-AAAF-1C8CEF6913B1}" destId="{C316B4F8-A570-476F-A852-73D056502D42}" srcOrd="4" destOrd="0" presId="urn:microsoft.com/office/officeart/2005/8/layout/default"/>
    <dgm:cxn modelId="{79E0250D-024B-4BED-A089-113A27654E8C}" type="presParOf" srcId="{9F2CCD9E-DE55-467C-AAAF-1C8CEF6913B1}" destId="{0588C180-CB0C-4B76-A0E5-51B11A356E56}" srcOrd="5" destOrd="0" presId="urn:microsoft.com/office/officeart/2005/8/layout/default"/>
    <dgm:cxn modelId="{186A3B67-4741-4456-9BD0-DED0EF65DA7A}" type="presParOf" srcId="{9F2CCD9E-DE55-467C-AAAF-1C8CEF6913B1}" destId="{4FEEDD95-CCED-489A-9633-BDF68250BA41}" srcOrd="6" destOrd="0" presId="urn:microsoft.com/office/officeart/2005/8/layout/default"/>
    <dgm:cxn modelId="{9E6A8A3E-E4CF-4026-AEE2-477059CE83C8}" type="presParOf" srcId="{9F2CCD9E-DE55-467C-AAAF-1C8CEF6913B1}" destId="{0910237A-7AB9-4AED-82AD-4F14FDA5F800}" srcOrd="7" destOrd="0" presId="urn:microsoft.com/office/officeart/2005/8/layout/default"/>
    <dgm:cxn modelId="{6EE86591-3891-4705-9D06-E0945E3C98BB}" type="presParOf" srcId="{9F2CCD9E-DE55-467C-AAAF-1C8CEF6913B1}" destId="{49D224FE-E883-438F-8F71-5D2803224F53}" srcOrd="8" destOrd="0" presId="urn:microsoft.com/office/officeart/2005/8/layout/default"/>
    <dgm:cxn modelId="{B3F2842E-5F4D-4B1B-BE28-170010C9BFBA}" type="presParOf" srcId="{9F2CCD9E-DE55-467C-AAAF-1C8CEF6913B1}" destId="{CBF5FBA2-7F26-4627-875A-8190A6E41964}" srcOrd="9" destOrd="0" presId="urn:microsoft.com/office/officeart/2005/8/layout/default"/>
    <dgm:cxn modelId="{E5615570-FB7B-4612-9925-BC7B12275234}" type="presParOf" srcId="{9F2CCD9E-DE55-467C-AAAF-1C8CEF6913B1}" destId="{0F351D2E-A4D8-49B4-B849-52590DF9E86D}" srcOrd="10" destOrd="0" presId="urn:microsoft.com/office/officeart/2005/8/layout/default"/>
    <dgm:cxn modelId="{F9186871-4406-4F60-92A1-27798FDAAC55}" type="presParOf" srcId="{9F2CCD9E-DE55-467C-AAAF-1C8CEF6913B1}" destId="{061B2B1C-439D-4409-99EA-0D3021FE2BC9}" srcOrd="11" destOrd="0" presId="urn:microsoft.com/office/officeart/2005/8/layout/default"/>
    <dgm:cxn modelId="{A0C094DD-9947-4021-9CD4-BBA380BF19A1}" type="presParOf" srcId="{9F2CCD9E-DE55-467C-AAAF-1C8CEF6913B1}" destId="{63B4682A-C4A7-4D9F-AA92-3C084B09B1E4}"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649FC4-997E-4DC8-BF93-BABAC02DEDE4}">
      <dsp:nvSpPr>
        <dsp:cNvPr id="0" name=""/>
        <dsp:cNvSpPr/>
      </dsp:nvSpPr>
      <dsp:spPr>
        <a:xfrm>
          <a:off x="55103" y="383647"/>
          <a:ext cx="2309457" cy="1385674"/>
        </a:xfrm>
        <a:prstGeom prst="rect">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Άλγεβρα Α</a:t>
          </a:r>
          <a:br>
            <a:rPr lang="el-GR" sz="2100" kern="1200" dirty="0"/>
          </a:br>
          <a:r>
            <a:rPr lang="el-GR" sz="2100" kern="1200" dirty="0"/>
            <a:t>(3 ώρες, 5%)</a:t>
          </a:r>
          <a:endParaRPr lang="en-US" sz="2100" kern="1200" dirty="0"/>
        </a:p>
      </dsp:txBody>
      <dsp:txXfrm>
        <a:off x="55103" y="383647"/>
        <a:ext cx="2309457" cy="1385674"/>
      </dsp:txXfrm>
    </dsp:sp>
    <dsp:sp modelId="{4DFB0BEE-FC5C-4958-BFC4-F4515A344E9F}">
      <dsp:nvSpPr>
        <dsp:cNvPr id="0" name=""/>
        <dsp:cNvSpPr/>
      </dsp:nvSpPr>
      <dsp:spPr>
        <a:xfrm>
          <a:off x="2602250" y="350031"/>
          <a:ext cx="2309457" cy="1385674"/>
        </a:xfrm>
        <a:prstGeom prst="rect">
          <a:avLst/>
        </a:prstGeom>
        <a:gradFill rotWithShape="0">
          <a:gsLst>
            <a:gs pos="0">
              <a:schemeClr val="accent4">
                <a:shade val="80000"/>
                <a:hueOff val="88041"/>
                <a:satOff val="-5043"/>
                <a:lumOff val="5590"/>
                <a:alphaOff val="0"/>
                <a:satMod val="103000"/>
                <a:lumMod val="102000"/>
                <a:tint val="94000"/>
              </a:schemeClr>
            </a:gs>
            <a:gs pos="50000">
              <a:schemeClr val="accent4">
                <a:shade val="80000"/>
                <a:hueOff val="88041"/>
                <a:satOff val="-5043"/>
                <a:lumOff val="5590"/>
                <a:alphaOff val="0"/>
                <a:satMod val="110000"/>
                <a:lumMod val="100000"/>
                <a:shade val="100000"/>
              </a:schemeClr>
            </a:gs>
            <a:gs pos="100000">
              <a:schemeClr val="accent4">
                <a:shade val="80000"/>
                <a:hueOff val="88041"/>
                <a:satOff val="-5043"/>
                <a:lumOff val="559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Γεωμετρία Α</a:t>
          </a:r>
          <a:br>
            <a:rPr lang="el-GR" sz="2100" kern="1200" dirty="0"/>
          </a:br>
          <a:r>
            <a:rPr lang="el-GR" sz="2100" kern="1200" dirty="0"/>
            <a:t>(2 ώρες, 5%)</a:t>
          </a:r>
          <a:endParaRPr lang="en-US" sz="2100" kern="1200" dirty="0"/>
        </a:p>
      </dsp:txBody>
      <dsp:txXfrm>
        <a:off x="2602250" y="350031"/>
        <a:ext cx="2309457" cy="1385674"/>
      </dsp:txXfrm>
    </dsp:sp>
    <dsp:sp modelId="{C316B4F8-A570-476F-A852-73D056502D42}">
      <dsp:nvSpPr>
        <dsp:cNvPr id="0" name=""/>
        <dsp:cNvSpPr/>
      </dsp:nvSpPr>
      <dsp:spPr>
        <a:xfrm>
          <a:off x="61847" y="2152654"/>
          <a:ext cx="2309457" cy="1385674"/>
        </a:xfrm>
        <a:prstGeom prst="rect">
          <a:avLst/>
        </a:prstGeom>
        <a:gradFill rotWithShape="0">
          <a:gsLst>
            <a:gs pos="0">
              <a:schemeClr val="accent4">
                <a:shade val="80000"/>
                <a:hueOff val="176082"/>
                <a:satOff val="-10086"/>
                <a:lumOff val="11180"/>
                <a:alphaOff val="0"/>
                <a:satMod val="103000"/>
                <a:lumMod val="102000"/>
                <a:tint val="94000"/>
              </a:schemeClr>
            </a:gs>
            <a:gs pos="50000">
              <a:schemeClr val="accent4">
                <a:shade val="80000"/>
                <a:hueOff val="176082"/>
                <a:satOff val="-10086"/>
                <a:lumOff val="11180"/>
                <a:alphaOff val="0"/>
                <a:satMod val="110000"/>
                <a:lumMod val="100000"/>
                <a:shade val="100000"/>
              </a:schemeClr>
            </a:gs>
            <a:gs pos="100000">
              <a:schemeClr val="accent4">
                <a:shade val="80000"/>
                <a:hueOff val="176082"/>
                <a:satOff val="-10086"/>
                <a:lumOff val="1118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Άλγεβρα Β</a:t>
          </a:r>
          <a:br>
            <a:rPr lang="el-GR" sz="2100" kern="1200" dirty="0"/>
          </a:br>
          <a:r>
            <a:rPr lang="el-GR" sz="2100" kern="1200" dirty="0"/>
            <a:t>(3 ώρες, 4.2%)</a:t>
          </a:r>
          <a:endParaRPr lang="en-US" sz="2100" kern="1200" dirty="0"/>
        </a:p>
      </dsp:txBody>
      <dsp:txXfrm>
        <a:off x="61847" y="2152654"/>
        <a:ext cx="2309457" cy="1385674"/>
      </dsp:txXfrm>
    </dsp:sp>
    <dsp:sp modelId="{4FEEDD95-CCED-489A-9633-BDF68250BA41}">
      <dsp:nvSpPr>
        <dsp:cNvPr id="0" name=""/>
        <dsp:cNvSpPr/>
      </dsp:nvSpPr>
      <dsp:spPr>
        <a:xfrm>
          <a:off x="2602250" y="2120114"/>
          <a:ext cx="2309457" cy="1385674"/>
        </a:xfrm>
        <a:prstGeom prst="rect">
          <a:avLst/>
        </a:prstGeom>
        <a:gradFill rotWithShape="0">
          <a:gsLst>
            <a:gs pos="0">
              <a:schemeClr val="accent4">
                <a:shade val="80000"/>
                <a:hueOff val="264123"/>
                <a:satOff val="-15129"/>
                <a:lumOff val="16770"/>
                <a:alphaOff val="0"/>
                <a:satMod val="103000"/>
                <a:lumMod val="102000"/>
                <a:tint val="94000"/>
              </a:schemeClr>
            </a:gs>
            <a:gs pos="50000">
              <a:schemeClr val="accent4">
                <a:shade val="80000"/>
                <a:hueOff val="264123"/>
                <a:satOff val="-15129"/>
                <a:lumOff val="16770"/>
                <a:alphaOff val="0"/>
                <a:satMod val="110000"/>
                <a:lumMod val="100000"/>
                <a:shade val="100000"/>
              </a:schemeClr>
            </a:gs>
            <a:gs pos="100000">
              <a:schemeClr val="accent4">
                <a:shade val="80000"/>
                <a:hueOff val="264123"/>
                <a:satOff val="-15129"/>
                <a:lumOff val="167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Γεωμετρία Β</a:t>
          </a:r>
          <a:br>
            <a:rPr lang="el-GR" sz="2100" kern="1200" dirty="0"/>
          </a:br>
          <a:r>
            <a:rPr lang="el-GR" sz="2100" kern="1200" dirty="0"/>
            <a:t> (2 ώρες, 5%)</a:t>
          </a:r>
          <a:endParaRPr lang="en-US" sz="2100" kern="1200" dirty="0"/>
        </a:p>
      </dsp:txBody>
      <dsp:txXfrm>
        <a:off x="2602250" y="2120114"/>
        <a:ext cx="2309457" cy="1385674"/>
      </dsp:txXfrm>
    </dsp:sp>
    <dsp:sp modelId="{49D224FE-E883-438F-8F71-5D2803224F53}">
      <dsp:nvSpPr>
        <dsp:cNvPr id="0" name=""/>
        <dsp:cNvSpPr/>
      </dsp:nvSpPr>
      <dsp:spPr>
        <a:xfrm>
          <a:off x="5080805" y="2114585"/>
          <a:ext cx="2309457" cy="1385674"/>
        </a:xfrm>
        <a:prstGeom prst="rect">
          <a:avLst/>
        </a:prstGeom>
        <a:gradFill rotWithShape="0">
          <a:gsLst>
            <a:gs pos="0">
              <a:schemeClr val="accent4">
                <a:shade val="80000"/>
                <a:hueOff val="352164"/>
                <a:satOff val="-20172"/>
                <a:lumOff val="22361"/>
                <a:alphaOff val="0"/>
                <a:satMod val="103000"/>
                <a:lumMod val="102000"/>
                <a:tint val="94000"/>
              </a:schemeClr>
            </a:gs>
            <a:gs pos="50000">
              <a:schemeClr val="accent4">
                <a:shade val="80000"/>
                <a:hueOff val="352164"/>
                <a:satOff val="-20172"/>
                <a:lumOff val="22361"/>
                <a:alphaOff val="0"/>
                <a:satMod val="110000"/>
                <a:lumMod val="100000"/>
                <a:shade val="100000"/>
              </a:schemeClr>
            </a:gs>
            <a:gs pos="100000">
              <a:schemeClr val="accent4">
                <a:shade val="80000"/>
                <a:hueOff val="352164"/>
                <a:satOff val="-20172"/>
                <a:lumOff val="223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Μαθηματικά Προσανατολισμού Β</a:t>
          </a:r>
          <a:br>
            <a:rPr lang="el-GR" sz="2100" kern="1200" dirty="0"/>
          </a:br>
          <a:r>
            <a:rPr lang="el-GR" sz="2100" kern="1200" dirty="0"/>
            <a:t>(3 ώρες, 8.3%)</a:t>
          </a:r>
          <a:endParaRPr lang="en-US" sz="2100" kern="1200" dirty="0"/>
        </a:p>
      </dsp:txBody>
      <dsp:txXfrm>
        <a:off x="5080805" y="2114585"/>
        <a:ext cx="2309457" cy="1385674"/>
      </dsp:txXfrm>
    </dsp:sp>
    <dsp:sp modelId="{0F351D2E-A4D8-49B4-B849-52590DF9E86D}">
      <dsp:nvSpPr>
        <dsp:cNvPr id="0" name=""/>
        <dsp:cNvSpPr/>
      </dsp:nvSpPr>
      <dsp:spPr>
        <a:xfrm>
          <a:off x="61847" y="3974867"/>
          <a:ext cx="2309457" cy="1385674"/>
        </a:xfrm>
        <a:prstGeom prst="rect">
          <a:avLst/>
        </a:prstGeom>
        <a:gradFill rotWithShape="0">
          <a:gsLst>
            <a:gs pos="0">
              <a:schemeClr val="accent4">
                <a:shade val="80000"/>
                <a:hueOff val="440205"/>
                <a:satOff val="-25215"/>
                <a:lumOff val="27951"/>
                <a:alphaOff val="0"/>
                <a:satMod val="103000"/>
                <a:lumMod val="102000"/>
                <a:tint val="94000"/>
              </a:schemeClr>
            </a:gs>
            <a:gs pos="50000">
              <a:schemeClr val="accent4">
                <a:shade val="80000"/>
                <a:hueOff val="440205"/>
                <a:satOff val="-25215"/>
                <a:lumOff val="27951"/>
                <a:alphaOff val="0"/>
                <a:satMod val="110000"/>
                <a:lumMod val="100000"/>
                <a:shade val="100000"/>
              </a:schemeClr>
            </a:gs>
            <a:gs pos="100000">
              <a:schemeClr val="accent4">
                <a:shade val="80000"/>
                <a:hueOff val="440205"/>
                <a:satOff val="-25215"/>
                <a:lumOff val="2795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Μαθηματικά Προσανατολισμού Γ</a:t>
          </a:r>
          <a:br>
            <a:rPr lang="el-GR" sz="2100" kern="1200" dirty="0"/>
          </a:br>
          <a:r>
            <a:rPr lang="el-GR" sz="2100" kern="1200" dirty="0"/>
            <a:t>(6 ώρες, 12.5%)</a:t>
          </a:r>
          <a:endParaRPr lang="en-US" sz="2100" kern="1200" dirty="0"/>
        </a:p>
      </dsp:txBody>
      <dsp:txXfrm>
        <a:off x="61847" y="3974867"/>
        <a:ext cx="2309457" cy="1385674"/>
      </dsp:txXfrm>
    </dsp:sp>
    <dsp:sp modelId="{63B4682A-C4A7-4D9F-AA92-3C084B09B1E4}">
      <dsp:nvSpPr>
        <dsp:cNvPr id="0" name=""/>
        <dsp:cNvSpPr/>
      </dsp:nvSpPr>
      <dsp:spPr>
        <a:xfrm>
          <a:off x="2602250" y="3953135"/>
          <a:ext cx="2309457" cy="1385674"/>
        </a:xfrm>
        <a:prstGeom prst="rect">
          <a:avLst/>
        </a:prstGeom>
        <a:gradFill rotWithShape="0">
          <a:gsLst>
            <a:gs pos="0">
              <a:schemeClr val="accent4">
                <a:shade val="80000"/>
                <a:hueOff val="528246"/>
                <a:satOff val="-30258"/>
                <a:lumOff val="33541"/>
                <a:alphaOff val="0"/>
                <a:satMod val="103000"/>
                <a:lumMod val="102000"/>
                <a:tint val="94000"/>
              </a:schemeClr>
            </a:gs>
            <a:gs pos="50000">
              <a:schemeClr val="accent4">
                <a:shade val="80000"/>
                <a:hueOff val="528246"/>
                <a:satOff val="-30258"/>
                <a:lumOff val="33541"/>
                <a:alphaOff val="0"/>
                <a:satMod val="110000"/>
                <a:lumMod val="100000"/>
                <a:shade val="100000"/>
              </a:schemeClr>
            </a:gs>
            <a:gs pos="100000">
              <a:schemeClr val="accent4">
                <a:shade val="80000"/>
                <a:hueOff val="528246"/>
                <a:satOff val="-30258"/>
                <a:lumOff val="3354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Πιθανότητες και Στατιστική</a:t>
          </a:r>
          <a:br>
            <a:rPr lang="el-GR" sz="2100" kern="1200" dirty="0"/>
          </a:br>
          <a:r>
            <a:rPr lang="el-GR" sz="2100" kern="1200" dirty="0"/>
            <a:t>(2 ώρες, 12.5%)</a:t>
          </a:r>
          <a:endParaRPr lang="en-US" sz="2100" kern="1200" dirty="0"/>
        </a:p>
      </dsp:txBody>
      <dsp:txXfrm>
        <a:off x="2602250" y="3953135"/>
        <a:ext cx="2309457" cy="138567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A45437-197D-4941-AC66-FC0499E6EB82}" type="datetimeFigureOut">
              <a:rPr lang="en-US" smtClean="0"/>
              <a:t>9/13/2026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349865-6618-4E13-8E52-7AF2059442A3}" type="slidenum">
              <a:rPr lang="en-US" smtClean="0"/>
              <a:t>‹#›</a:t>
            </a:fld>
            <a:endParaRPr lang="en-US"/>
          </a:p>
        </p:txBody>
      </p:sp>
    </p:spTree>
    <p:extLst>
      <p:ext uri="{BB962C8B-B14F-4D97-AF65-F5344CB8AC3E}">
        <p14:creationId xmlns:p14="http://schemas.microsoft.com/office/powerpoint/2010/main" val="1284921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49865-6618-4E13-8E52-7AF2059442A3}" type="slidenum">
              <a:rPr lang="en-US" smtClean="0"/>
              <a:t>1</a:t>
            </a:fld>
            <a:endParaRPr lang="en-US"/>
          </a:p>
        </p:txBody>
      </p:sp>
    </p:spTree>
    <p:extLst>
      <p:ext uri="{BB962C8B-B14F-4D97-AF65-F5344CB8AC3E}">
        <p14:creationId xmlns:p14="http://schemas.microsoft.com/office/powerpoint/2010/main" val="3244398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23068-C231-449B-4FF8-FC95EA32E0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2EE9C-3A84-CCEA-F6C7-3954A98505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D4D83D-1116-C2D9-B19E-BB637B9E37F1}"/>
              </a:ext>
            </a:extLst>
          </p:cNvPr>
          <p:cNvSpPr>
            <a:spLocks noGrp="1"/>
          </p:cNvSpPr>
          <p:nvPr>
            <p:ph type="body" idx="1"/>
          </p:nvPr>
        </p:nvSpPr>
        <p:spPr/>
        <p:txBody>
          <a:bodyPr/>
          <a:lstStyle/>
          <a:p>
            <a:pPr lvl="0"/>
            <a:r>
              <a:rPr lang="en-US" b="1" dirty="0" err="1"/>
              <a:t>Πώς</a:t>
            </a:r>
            <a:r>
              <a:rPr lang="en-US" b="1" dirty="0"/>
              <a:t> α</a:t>
            </a:r>
            <a:r>
              <a:rPr lang="en-US" b="1" dirty="0" err="1"/>
              <a:t>ξιολογείτ</a:t>
            </a:r>
            <a:r>
              <a:rPr lang="en-US" b="1" dirty="0"/>
              <a:t>αι η επίδοση:</a:t>
            </a:r>
            <a:endParaRPr lang="en-US" dirty="0"/>
          </a:p>
          <a:p>
            <a:pPr lvl="1"/>
            <a:r>
              <a:rPr lang="en-US" b="1" dirty="0" err="1"/>
              <a:t>Δι</a:t>
            </a:r>
            <a:r>
              <a:rPr lang="en-US" b="1" dirty="0"/>
              <a:t>αμορφωτική Αξιολόγηση (Formative):</a:t>
            </a:r>
            <a:r>
              <a:rPr lang="en-US" dirty="0"/>
              <a:t> Καθημερινή συμμετοχή, λογική σκέψη στην τάξη, εργασίες (Homework).</a:t>
            </a:r>
          </a:p>
          <a:p>
            <a:pPr lvl="1"/>
            <a:r>
              <a:rPr lang="en-US" b="1" dirty="0" err="1"/>
              <a:t>Συγκεφ</a:t>
            </a:r>
            <a:r>
              <a:rPr lang="en-US" b="1" dirty="0"/>
              <a:t>αλαιωτική Αξιολόγηση (Summative):</a:t>
            </a:r>
            <a:r>
              <a:rPr lang="en-US" dirty="0"/>
              <a:t> Ωριαία διαγωνίσματα, εξετάσεις τετραμήνων.</a:t>
            </a:r>
          </a:p>
          <a:p>
            <a:pPr lvl="0"/>
            <a:r>
              <a:rPr lang="en-US" b="1" dirty="0" err="1"/>
              <a:t>Τι</a:t>
            </a:r>
            <a:r>
              <a:rPr lang="en-US" b="1" dirty="0"/>
              <a:t> βα</a:t>
            </a:r>
            <a:r>
              <a:rPr lang="en-US" b="1" dirty="0" err="1"/>
              <a:t>θμολογείτ</a:t>
            </a:r>
            <a:r>
              <a:rPr lang="en-US" b="1" dirty="0"/>
              <a:t>αι πραγματικά:</a:t>
            </a:r>
            <a:endParaRPr lang="en-US" dirty="0"/>
          </a:p>
          <a:p>
            <a:pPr lvl="1"/>
            <a:r>
              <a:rPr lang="en-US" dirty="0" err="1"/>
              <a:t>Όχι</a:t>
            </a:r>
            <a:r>
              <a:rPr lang="en-US" dirty="0"/>
              <a:t> απ</a:t>
            </a:r>
            <a:r>
              <a:rPr lang="en-US" dirty="0" err="1"/>
              <a:t>λά</a:t>
            </a:r>
            <a:r>
              <a:rPr lang="en-US" dirty="0"/>
              <a:t> </a:t>
            </a:r>
            <a:r>
              <a:rPr lang="en-US" dirty="0" err="1"/>
              <a:t>το</a:t>
            </a:r>
            <a:r>
              <a:rPr lang="en-US" dirty="0"/>
              <a:t> </a:t>
            </a:r>
            <a:r>
              <a:rPr lang="en-US" dirty="0" err="1"/>
              <a:t>τελικό</a:t>
            </a:r>
            <a:r>
              <a:rPr lang="en-US" dirty="0"/>
              <a:t> απ</a:t>
            </a:r>
            <a:r>
              <a:rPr lang="en-US" dirty="0" err="1"/>
              <a:t>οτέλεσμ</a:t>
            </a:r>
            <a:r>
              <a:rPr lang="en-US" dirty="0"/>
              <a:t>α.</a:t>
            </a:r>
          </a:p>
          <a:p>
            <a:pPr lvl="1"/>
            <a:r>
              <a:rPr lang="en-US" dirty="0"/>
              <a:t>Η μα</a:t>
            </a:r>
            <a:r>
              <a:rPr lang="en-US" dirty="0" err="1"/>
              <a:t>θημ</a:t>
            </a:r>
            <a:r>
              <a:rPr lang="en-US" dirty="0"/>
              <a:t>ατική λογική, η σαφήνεια των βημάτων και η ορθότητα της αιτιολόγησης.</a:t>
            </a:r>
          </a:p>
          <a:p>
            <a:pPr lvl="0"/>
            <a:r>
              <a:rPr lang="en-US" b="1" dirty="0" err="1"/>
              <a:t>Στόχος</a:t>
            </a:r>
            <a:r>
              <a:rPr lang="en-US" b="1" dirty="0"/>
              <a:t> </a:t>
            </a:r>
            <a:r>
              <a:rPr lang="en-US" b="1" dirty="0" err="1"/>
              <a:t>της</a:t>
            </a:r>
            <a:r>
              <a:rPr lang="en-US" b="1" dirty="0"/>
              <a:t> </a:t>
            </a:r>
            <a:r>
              <a:rPr lang="en-US" b="1" dirty="0" err="1"/>
              <a:t>Χρονιάς</a:t>
            </a:r>
            <a:r>
              <a:rPr lang="en-US" b="1" dirty="0"/>
              <a:t>:</a:t>
            </a:r>
            <a:r>
              <a:rPr lang="en-US" dirty="0"/>
              <a:t> </a:t>
            </a:r>
            <a:r>
              <a:rPr lang="en-US" dirty="0" err="1"/>
              <a:t>Όχι</a:t>
            </a:r>
            <a:r>
              <a:rPr lang="en-US" dirty="0"/>
              <a:t> απ</a:t>
            </a:r>
            <a:r>
              <a:rPr lang="en-US" dirty="0" err="1"/>
              <a:t>λά</a:t>
            </a:r>
            <a:r>
              <a:rPr lang="en-US" dirty="0"/>
              <a:t> η </a:t>
            </a:r>
            <a:r>
              <a:rPr lang="en-US" dirty="0" err="1"/>
              <a:t>κάλυψη</a:t>
            </a:r>
            <a:r>
              <a:rPr lang="en-US" dirty="0"/>
              <a:t> </a:t>
            </a:r>
            <a:r>
              <a:rPr lang="en-US" dirty="0" err="1"/>
              <a:t>της</a:t>
            </a:r>
            <a:r>
              <a:rPr lang="en-US" dirty="0"/>
              <a:t> </a:t>
            </a:r>
            <a:r>
              <a:rPr lang="en-US" dirty="0" err="1"/>
              <a:t>ύλης</a:t>
            </a:r>
            <a:r>
              <a:rPr lang="en-US" dirty="0"/>
              <a:t>, α</a:t>
            </a:r>
            <a:r>
              <a:rPr lang="en-US" dirty="0" err="1"/>
              <a:t>λλά</a:t>
            </a:r>
            <a:r>
              <a:rPr lang="en-US" dirty="0"/>
              <a:t> η α</a:t>
            </a:r>
            <a:r>
              <a:rPr lang="en-US" dirty="0" err="1"/>
              <a:t>νά</a:t>
            </a:r>
            <a:r>
              <a:rPr lang="en-US" dirty="0"/>
              <a:t>πτυξη </a:t>
            </a:r>
            <a:r>
              <a:rPr lang="en-US" b="1" dirty="0"/>
              <a:t>Μαθηματικής Ωριμότητας (Mathematical Maturity)</a:t>
            </a:r>
            <a:r>
              <a:rPr lang="en-US" dirty="0"/>
              <a:t>.</a:t>
            </a:r>
          </a:p>
          <a:p>
            <a:endParaRPr lang="en-US" dirty="0"/>
          </a:p>
        </p:txBody>
      </p:sp>
      <p:sp>
        <p:nvSpPr>
          <p:cNvPr id="4" name="Slide Number Placeholder 3">
            <a:extLst>
              <a:ext uri="{FF2B5EF4-FFF2-40B4-BE49-F238E27FC236}">
                <a16:creationId xmlns:a16="http://schemas.microsoft.com/office/drawing/2014/main" id="{C52B3545-11DF-A5F1-47F5-7ED060E8F28B}"/>
              </a:ext>
            </a:extLst>
          </p:cNvPr>
          <p:cNvSpPr>
            <a:spLocks noGrp="1"/>
          </p:cNvSpPr>
          <p:nvPr>
            <p:ph type="sldNum" sz="quarter" idx="5"/>
          </p:nvPr>
        </p:nvSpPr>
        <p:spPr/>
        <p:txBody>
          <a:bodyPr/>
          <a:lstStyle/>
          <a:p>
            <a:fld id="{33349865-6618-4E13-8E52-7AF2059442A3}" type="slidenum">
              <a:rPr lang="en-US" smtClean="0"/>
              <a:t>10</a:t>
            </a:fld>
            <a:endParaRPr lang="en-US"/>
          </a:p>
        </p:txBody>
      </p:sp>
    </p:spTree>
    <p:extLst>
      <p:ext uri="{BB962C8B-B14F-4D97-AF65-F5344CB8AC3E}">
        <p14:creationId xmlns:p14="http://schemas.microsoft.com/office/powerpoint/2010/main" val="3594802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1425C-2871-DB15-BB33-24569498B0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BBB13F-A90C-2726-B463-7955C7120B3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92A08F0-4096-BFBD-D382-AB703DFAA8D9}"/>
              </a:ext>
            </a:extLst>
          </p:cNvPr>
          <p:cNvSpPr>
            <a:spLocks noGrp="1"/>
          </p:cNvSpPr>
          <p:nvPr>
            <p:ph type="body" idx="1"/>
          </p:nvPr>
        </p:nvSpPr>
        <p:spPr/>
        <p:txBody>
          <a:bodyPr/>
          <a:lstStyle/>
          <a:p>
            <a:r>
              <a:rPr lang="en-US" b="1" dirty="0" err="1"/>
              <a:t>Τι</a:t>
            </a:r>
            <a:r>
              <a:rPr lang="en-US" b="1" dirty="0"/>
              <a:t> Είδους Μάθημα θα Κάνουμε (Παιδαγωγική Προσεγγιση)</a:t>
            </a:r>
          </a:p>
          <a:p>
            <a:pPr lvl="0"/>
            <a:r>
              <a:rPr lang="en-US" b="1" dirty="0" err="1"/>
              <a:t>Διερευνητική</a:t>
            </a:r>
            <a:r>
              <a:rPr lang="en-US" b="1" dirty="0"/>
              <a:t> </a:t>
            </a:r>
            <a:r>
              <a:rPr lang="en-US" b="1" dirty="0" err="1"/>
              <a:t>Μάθηση</a:t>
            </a:r>
            <a:r>
              <a:rPr lang="en-US" b="1" dirty="0"/>
              <a:t> (Inquiry-Based):</a:t>
            </a:r>
            <a:r>
              <a:rPr lang="en-US" dirty="0"/>
              <a:t> </a:t>
            </a:r>
            <a:r>
              <a:rPr lang="en-US" dirty="0" err="1"/>
              <a:t>Δεν</a:t>
            </a:r>
            <a:r>
              <a:rPr lang="en-US" dirty="0"/>
              <a:t> απ</a:t>
            </a:r>
            <a:r>
              <a:rPr lang="en-US" dirty="0" err="1"/>
              <a:t>οστηθίζουμε</a:t>
            </a:r>
            <a:r>
              <a:rPr lang="en-US" dirty="0"/>
              <a:t> </a:t>
            </a:r>
            <a:r>
              <a:rPr lang="en-US" dirty="0" err="1"/>
              <a:t>τύ</a:t>
            </a:r>
            <a:r>
              <a:rPr lang="en-US" dirty="0"/>
              <a:t>πους. </a:t>
            </a:r>
            <a:r>
              <a:rPr lang="en-US" dirty="0" err="1"/>
              <a:t>Αν</a:t>
            </a:r>
            <a:r>
              <a:rPr lang="en-US" dirty="0"/>
              <a:t>αρωτιόμαστε </a:t>
            </a:r>
            <a:r>
              <a:rPr lang="en-US" i="1" dirty="0"/>
              <a:t>«Γιατί ισχύει αυτό;»</a:t>
            </a:r>
            <a:r>
              <a:rPr lang="en-US" dirty="0"/>
              <a:t> και το αποδεικνύουμε.</a:t>
            </a:r>
          </a:p>
          <a:p>
            <a:pPr lvl="0"/>
            <a:r>
              <a:rPr lang="en-US" b="1" dirty="0" err="1"/>
              <a:t>Δι</a:t>
            </a:r>
            <a:r>
              <a:rPr lang="en-US" b="1" dirty="0"/>
              <a:t>αδραστικότητα &amp; Ερωτήσεις:</a:t>
            </a:r>
            <a:r>
              <a:rPr lang="en-US" dirty="0"/>
              <a:t> Η ερώτηση «Γιατί;» είναι πάντα καλοδεχούμενη και επιβεβλημένη.</a:t>
            </a:r>
          </a:p>
          <a:p>
            <a:pPr lvl="0"/>
            <a:r>
              <a:rPr lang="en-US" b="1" dirty="0"/>
              <a:t>Μα</a:t>
            </a:r>
            <a:r>
              <a:rPr lang="en-US" b="1" dirty="0" err="1"/>
              <a:t>θημ</a:t>
            </a:r>
            <a:r>
              <a:rPr lang="en-US" b="1" dirty="0"/>
              <a:t>ατική Αυστηρότητα:</a:t>
            </a:r>
            <a:r>
              <a:rPr lang="en-US" dirty="0"/>
              <a:t> Δίνουμε σημασία στη σωστή διατύπωση, στα συμβολικά μαθηματικά και στη δομή της απόδειξης.</a:t>
            </a:r>
          </a:p>
          <a:p>
            <a:pPr lvl="0"/>
            <a:r>
              <a:rPr lang="en-US" b="1" dirty="0" err="1"/>
              <a:t>Σύνδεση</a:t>
            </a:r>
            <a:r>
              <a:rPr lang="en-US" b="1" dirty="0"/>
              <a:t> </a:t>
            </a:r>
            <a:r>
              <a:rPr lang="en-US" b="1" dirty="0" err="1"/>
              <a:t>με</a:t>
            </a:r>
            <a:r>
              <a:rPr lang="en-US" b="1" dirty="0"/>
              <a:t> </a:t>
            </a:r>
            <a:r>
              <a:rPr lang="en-US" b="1" dirty="0" err="1"/>
              <a:t>Άλλ</a:t>
            </a:r>
            <a:r>
              <a:rPr lang="en-US" b="1" dirty="0"/>
              <a:t>α Αντικείμενα:</a:t>
            </a:r>
            <a:r>
              <a:rPr lang="en-US" dirty="0"/>
              <a:t> Τακτικές αναφορές στη Φυσική, την Πληροφορική και τη Φιλοσοφία.</a:t>
            </a:r>
          </a:p>
          <a:p>
            <a:endParaRPr lang="en-US" dirty="0"/>
          </a:p>
        </p:txBody>
      </p:sp>
      <p:sp>
        <p:nvSpPr>
          <p:cNvPr id="4" name="Slide Number Placeholder 3">
            <a:extLst>
              <a:ext uri="{FF2B5EF4-FFF2-40B4-BE49-F238E27FC236}">
                <a16:creationId xmlns:a16="http://schemas.microsoft.com/office/drawing/2014/main" id="{6A012CEE-E22F-FA80-C4DD-F87D89E40694}"/>
              </a:ext>
            </a:extLst>
          </p:cNvPr>
          <p:cNvSpPr>
            <a:spLocks noGrp="1"/>
          </p:cNvSpPr>
          <p:nvPr>
            <p:ph type="sldNum" sz="quarter" idx="5"/>
          </p:nvPr>
        </p:nvSpPr>
        <p:spPr/>
        <p:txBody>
          <a:bodyPr/>
          <a:lstStyle/>
          <a:p>
            <a:fld id="{33349865-6618-4E13-8E52-7AF2059442A3}" type="slidenum">
              <a:rPr lang="en-US" smtClean="0"/>
              <a:t>11</a:t>
            </a:fld>
            <a:endParaRPr lang="en-US"/>
          </a:p>
        </p:txBody>
      </p:sp>
    </p:spTree>
    <p:extLst>
      <p:ext uri="{BB962C8B-B14F-4D97-AF65-F5344CB8AC3E}">
        <p14:creationId xmlns:p14="http://schemas.microsoft.com/office/powerpoint/2010/main" val="674282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l-GR" dirty="0"/>
              <a:t>Γρηγορότερο, ευκολότερο, πιο αποτελεσματικό διάβασμα -&gt; Περισσότερος χρόνος, λιγότερο στρες</a:t>
            </a:r>
          </a:p>
          <a:p>
            <a:endParaRPr lang="en-US" dirty="0"/>
          </a:p>
          <a:p>
            <a:endParaRPr lang="en-US" dirty="0"/>
          </a:p>
        </p:txBody>
      </p:sp>
      <p:sp>
        <p:nvSpPr>
          <p:cNvPr id="4" name="Slide Number Placeholder 3"/>
          <p:cNvSpPr>
            <a:spLocks noGrp="1"/>
          </p:cNvSpPr>
          <p:nvPr>
            <p:ph type="sldNum" sz="quarter" idx="5"/>
          </p:nvPr>
        </p:nvSpPr>
        <p:spPr/>
        <p:txBody>
          <a:bodyPr/>
          <a:lstStyle/>
          <a:p>
            <a:fld id="{33349865-6618-4E13-8E52-7AF2059442A3}" type="slidenum">
              <a:rPr lang="en-US" smtClean="0"/>
              <a:t>12</a:t>
            </a:fld>
            <a:endParaRPr lang="en-US"/>
          </a:p>
        </p:txBody>
      </p:sp>
    </p:spTree>
    <p:extLst>
      <p:ext uri="{BB962C8B-B14F-4D97-AF65-F5344CB8AC3E}">
        <p14:creationId xmlns:p14="http://schemas.microsoft.com/office/powerpoint/2010/main" val="671500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lvl="0"/>
            <a:r>
              <a:rPr lang="en-US" sz="1200" b="0" i="0" kern="1200" dirty="0">
                <a:solidFill>
                  <a:schemeClr val="tx1"/>
                </a:solidFill>
                <a:effectLst/>
                <a:latin typeface="+mn-lt"/>
                <a:ea typeface="+mn-ea"/>
                <a:cs typeface="+mn-cs"/>
              </a:rPr>
              <a:t>Pomodoro. 25 </a:t>
            </a:r>
            <a:r>
              <a:rPr lang="en-US" sz="1200" b="0" i="0" kern="1200" dirty="0" err="1">
                <a:solidFill>
                  <a:schemeClr val="tx1"/>
                </a:solidFill>
                <a:effectLst/>
                <a:latin typeface="+mn-lt"/>
                <a:ea typeface="+mn-ea"/>
                <a:cs typeface="+mn-cs"/>
              </a:rPr>
              <a:t>λε</a:t>
            </a:r>
            <a:r>
              <a:rPr lang="en-US" sz="1200" b="0" i="0" kern="1200" dirty="0">
                <a:solidFill>
                  <a:schemeClr val="tx1"/>
                </a:solidFill>
                <a:effectLst/>
                <a:latin typeface="+mn-lt"/>
                <a:ea typeface="+mn-ea"/>
                <a:cs typeface="+mn-cs"/>
              </a:rPr>
              <a:t>πτά εστίαση – 5 λεπτά χαλάρωση (σνακ, περιήγηση στο ίντερνετ, τέντωμα, συζήτηση με άλλους)</a:t>
            </a:r>
          </a:p>
          <a:p>
            <a:pPr lvl="0"/>
            <a:r>
              <a:rPr lang="en-US" sz="1200" b="0" i="0" kern="1200" dirty="0" err="1">
                <a:solidFill>
                  <a:schemeClr val="tx1"/>
                </a:solidFill>
                <a:effectLst/>
                <a:latin typeface="+mn-lt"/>
                <a:ea typeface="+mn-ea"/>
                <a:cs typeface="+mn-cs"/>
              </a:rPr>
              <a:t>Συγκέντρωση</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στη</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δι</a:t>
            </a:r>
            <a:r>
              <a:rPr lang="en-US" sz="1200" b="0" i="0" kern="1200" dirty="0">
                <a:solidFill>
                  <a:schemeClr val="tx1"/>
                </a:solidFill>
                <a:effectLst/>
                <a:latin typeface="+mn-lt"/>
                <a:ea typeface="+mn-ea"/>
                <a:cs typeface="+mn-cs"/>
              </a:rPr>
              <a:t>αδικασία: Αντί να σκέφτεστε ότι πρέπει να γράψετε μια ολόκληρη έκθεση, εστιάστε στο βήμα που κάνετε κάθε στιγμή. </a:t>
            </a:r>
            <a:r>
              <a:rPr lang="en-US" sz="1200" b="0" i="0" kern="1200" dirty="0" err="1">
                <a:solidFill>
                  <a:schemeClr val="tx1"/>
                </a:solidFill>
                <a:effectLst/>
                <a:latin typeface="+mn-lt"/>
                <a:ea typeface="+mn-ea"/>
                <a:cs typeface="+mn-cs"/>
              </a:rPr>
              <a:t>Γι</a:t>
            </a:r>
            <a:r>
              <a:rPr lang="en-US" sz="1200" b="0" i="0" kern="1200" dirty="0">
                <a:solidFill>
                  <a:schemeClr val="tx1"/>
                </a:solidFill>
                <a:effectLst/>
                <a:latin typeface="+mn-lt"/>
                <a:ea typeface="+mn-ea"/>
                <a:cs typeface="+mn-cs"/>
              </a:rPr>
              <a:t>α παράδειγμα κάντε το σχεδιάγραμμα, μετά φτιάξτε την εισαγωγή κτλ. </a:t>
            </a:r>
            <a:r>
              <a:rPr lang="en-US" sz="1200" b="0" i="0" kern="1200" dirty="0" err="1">
                <a:solidFill>
                  <a:schemeClr val="tx1"/>
                </a:solidFill>
                <a:effectLst/>
                <a:latin typeface="+mn-lt"/>
                <a:ea typeface="+mn-ea"/>
                <a:cs typeface="+mn-cs"/>
              </a:rPr>
              <a:t>Δεν</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σκέφτεστε</a:t>
            </a:r>
            <a:r>
              <a:rPr lang="en-US" sz="1200" b="0" i="0" kern="1200" dirty="0">
                <a:solidFill>
                  <a:schemeClr val="tx1"/>
                </a:solidFill>
                <a:effectLst/>
                <a:latin typeface="+mn-lt"/>
                <a:ea typeface="+mn-ea"/>
                <a:cs typeface="+mn-cs"/>
              </a:rPr>
              <a:t> π</a:t>
            </a:r>
            <a:r>
              <a:rPr lang="en-US" sz="1200" b="0" i="0" kern="1200" dirty="0" err="1">
                <a:solidFill>
                  <a:schemeClr val="tx1"/>
                </a:solidFill>
                <a:effectLst/>
                <a:latin typeface="+mn-lt"/>
                <a:ea typeface="+mn-ea"/>
                <a:cs typeface="+mn-cs"/>
              </a:rPr>
              <a:t>ότε</a:t>
            </a:r>
            <a:r>
              <a:rPr lang="en-US" sz="1200" b="0" i="0" kern="1200" dirty="0">
                <a:solidFill>
                  <a:schemeClr val="tx1"/>
                </a:solidFill>
                <a:effectLst/>
                <a:latin typeface="+mn-lt"/>
                <a:ea typeface="+mn-ea"/>
                <a:cs typeface="+mn-cs"/>
              </a:rPr>
              <a:t> θα </a:t>
            </a:r>
            <a:r>
              <a:rPr lang="en-US" sz="1200" b="0" i="0" kern="1200" dirty="0" err="1">
                <a:solidFill>
                  <a:schemeClr val="tx1"/>
                </a:solidFill>
                <a:effectLst/>
                <a:latin typeface="+mn-lt"/>
                <a:ea typeface="+mn-ea"/>
                <a:cs typeface="+mn-cs"/>
              </a:rPr>
              <a:t>τελειώσετε</a:t>
            </a:r>
            <a:r>
              <a:rPr lang="en-US" sz="1200" b="0" i="0" kern="1200" dirty="0">
                <a:solidFill>
                  <a:schemeClr val="tx1"/>
                </a:solidFill>
                <a:effectLst/>
                <a:latin typeface="+mn-lt"/>
                <a:ea typeface="+mn-ea"/>
                <a:cs typeface="+mn-cs"/>
              </a:rPr>
              <a:t>, α</a:t>
            </a:r>
            <a:r>
              <a:rPr lang="en-US" sz="1200" b="0" i="0" kern="1200" dirty="0" err="1">
                <a:solidFill>
                  <a:schemeClr val="tx1"/>
                </a:solidFill>
                <a:effectLst/>
                <a:latin typeface="+mn-lt"/>
                <a:ea typeface="+mn-ea"/>
                <a:cs typeface="+mn-cs"/>
              </a:rPr>
              <a:t>λλά</a:t>
            </a:r>
            <a:r>
              <a:rPr lang="en-US" sz="1200" b="0" i="0" kern="1200" dirty="0">
                <a:solidFill>
                  <a:schemeClr val="tx1"/>
                </a:solidFill>
                <a:effectLst/>
                <a:latin typeface="+mn-lt"/>
                <a:ea typeface="+mn-ea"/>
                <a:cs typeface="+mn-cs"/>
              </a:rPr>
              <a:t> επ</a:t>
            </a:r>
            <a:r>
              <a:rPr lang="en-US" sz="1200" b="0" i="0" kern="1200" dirty="0" err="1">
                <a:solidFill>
                  <a:schemeClr val="tx1"/>
                </a:solidFill>
                <a:effectLst/>
                <a:latin typeface="+mn-lt"/>
                <a:ea typeface="+mn-ea"/>
                <a:cs typeface="+mn-cs"/>
              </a:rPr>
              <a:t>ικεντρώνεστε</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στο</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τι</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κάνετε</a:t>
            </a:r>
            <a:r>
              <a:rPr lang="en-US" sz="1200" b="0" i="0" kern="1200" dirty="0">
                <a:solidFill>
                  <a:schemeClr val="tx1"/>
                </a:solidFill>
                <a:effectLst/>
                <a:latin typeface="+mn-lt"/>
                <a:ea typeface="+mn-ea"/>
                <a:cs typeface="+mn-cs"/>
              </a:rPr>
              <a:t> α</a:t>
            </a:r>
            <a:r>
              <a:rPr lang="en-US" sz="1200" b="0" i="0" kern="1200" dirty="0" err="1">
                <a:solidFill>
                  <a:schemeClr val="tx1"/>
                </a:solidFill>
                <a:effectLst/>
                <a:latin typeface="+mn-lt"/>
                <a:ea typeface="+mn-ea"/>
                <a:cs typeface="+mn-cs"/>
              </a:rPr>
              <a:t>υτή</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τη</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στιγμή</a:t>
            </a:r>
            <a:r>
              <a:rPr lang="en-US" sz="1200" b="0" i="0" kern="1200" dirty="0">
                <a:solidFill>
                  <a:schemeClr val="tx1"/>
                </a:solidFill>
                <a:effectLst/>
                <a:latin typeface="+mn-lt"/>
                <a:ea typeface="+mn-ea"/>
                <a:cs typeface="+mn-cs"/>
              </a:rPr>
              <a:t>.</a:t>
            </a:r>
          </a:p>
          <a:p>
            <a:pPr lvl="0"/>
            <a:r>
              <a:rPr lang="en-US" sz="1200" b="0" i="0" kern="1200" dirty="0">
                <a:solidFill>
                  <a:schemeClr val="tx1"/>
                </a:solidFill>
                <a:effectLst/>
                <a:latin typeface="+mn-lt"/>
                <a:ea typeface="+mn-ea"/>
                <a:cs typeface="+mn-cs"/>
              </a:rPr>
              <a:t>Σπ</a:t>
            </a:r>
            <a:r>
              <a:rPr lang="en-US" sz="1200" b="0" i="0" kern="1200" dirty="0" err="1">
                <a:solidFill>
                  <a:schemeClr val="tx1"/>
                </a:solidFill>
                <a:effectLst/>
                <a:latin typeface="+mn-lt"/>
                <a:ea typeface="+mn-ea"/>
                <a:cs typeface="+mn-cs"/>
              </a:rPr>
              <a:t>άσιμο</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της</a:t>
            </a:r>
            <a:r>
              <a:rPr lang="en-US" sz="1200" b="0" i="0" kern="1200" dirty="0">
                <a:solidFill>
                  <a:schemeClr val="tx1"/>
                </a:solidFill>
                <a:effectLst/>
                <a:latin typeface="+mn-lt"/>
                <a:ea typeface="+mn-ea"/>
                <a:cs typeface="+mn-cs"/>
              </a:rPr>
              <a:t> π</a:t>
            </a:r>
            <a:r>
              <a:rPr lang="en-US" sz="1200" b="0" i="0" kern="1200" dirty="0" err="1">
                <a:solidFill>
                  <a:schemeClr val="tx1"/>
                </a:solidFill>
                <a:effectLst/>
                <a:latin typeface="+mn-lt"/>
                <a:ea typeface="+mn-ea"/>
                <a:cs typeface="+mn-cs"/>
              </a:rPr>
              <a:t>ράξης</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σε</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μικρότερ</a:t>
            </a:r>
            <a:r>
              <a:rPr lang="en-US" sz="1200" b="0" i="0" kern="1200" dirty="0">
                <a:solidFill>
                  <a:schemeClr val="tx1"/>
                </a:solidFill>
                <a:effectLst/>
                <a:latin typeface="+mn-lt"/>
                <a:ea typeface="+mn-ea"/>
                <a:cs typeface="+mn-cs"/>
              </a:rPr>
              <a:t>α, ευκολότερα κομμάτια.</a:t>
            </a:r>
          </a:p>
          <a:p>
            <a:pPr lvl="0"/>
            <a:r>
              <a:rPr lang="en-US" sz="1200" b="0" i="0" kern="1200" dirty="0">
                <a:solidFill>
                  <a:schemeClr val="tx1"/>
                </a:solidFill>
                <a:effectLst/>
                <a:latin typeface="+mn-lt"/>
                <a:ea typeface="+mn-ea"/>
                <a:cs typeface="+mn-cs"/>
              </a:rPr>
              <a:t>Η </a:t>
            </a:r>
            <a:r>
              <a:rPr lang="en-US" sz="1200" b="0" i="0" kern="1200" dirty="0" err="1">
                <a:solidFill>
                  <a:schemeClr val="tx1"/>
                </a:solidFill>
                <a:effectLst/>
                <a:latin typeface="+mn-lt"/>
                <a:ea typeface="+mn-ea"/>
                <a:cs typeface="+mn-cs"/>
              </a:rPr>
              <a:t>μάθηση</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είν</a:t>
            </a:r>
            <a:r>
              <a:rPr lang="en-US" sz="1200" b="0" i="0" kern="1200" dirty="0">
                <a:solidFill>
                  <a:schemeClr val="tx1"/>
                </a:solidFill>
                <a:effectLst/>
                <a:latin typeface="+mn-lt"/>
                <a:ea typeface="+mn-ea"/>
                <a:cs typeface="+mn-cs"/>
              </a:rPr>
              <a:t>αι μία αργή διαδικασία. (ΤΟ ΔΥΣΚΟΛΟ ΘΑ ΕΙΝΑΙ ΕΥΚΟΛΟ)</a:t>
            </a:r>
          </a:p>
          <a:p>
            <a:endParaRPr lang="en-US" dirty="0"/>
          </a:p>
        </p:txBody>
      </p:sp>
      <p:sp>
        <p:nvSpPr>
          <p:cNvPr id="4" name="Slide Number Placeholder 3"/>
          <p:cNvSpPr>
            <a:spLocks noGrp="1"/>
          </p:cNvSpPr>
          <p:nvPr>
            <p:ph type="sldNum" sz="quarter" idx="5"/>
          </p:nvPr>
        </p:nvSpPr>
        <p:spPr/>
        <p:txBody>
          <a:bodyPr/>
          <a:lstStyle/>
          <a:p>
            <a:fld id="{33349865-6618-4E13-8E52-7AF2059442A3}" type="slidenum">
              <a:rPr lang="en-US" smtClean="0"/>
              <a:t>13</a:t>
            </a:fld>
            <a:endParaRPr lang="en-US"/>
          </a:p>
        </p:txBody>
      </p:sp>
    </p:spTree>
    <p:extLst>
      <p:ext uri="{BB962C8B-B14F-4D97-AF65-F5344CB8AC3E}">
        <p14:creationId xmlns:p14="http://schemas.microsoft.com/office/powerpoint/2010/main" val="1410293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dirty="0" err="1">
                <a:solidFill>
                  <a:schemeClr val="tx1"/>
                </a:solidFill>
                <a:effectLst/>
                <a:latin typeface="+mn-lt"/>
                <a:ea typeface="+mn-ea"/>
                <a:cs typeface="+mn-cs"/>
              </a:rPr>
              <a:t>Προ</a:t>
            </a:r>
            <a:r>
              <a:rPr lang="en-US" sz="1200" b="1" i="0" kern="1200" dirty="0">
                <a:solidFill>
                  <a:schemeClr val="tx1"/>
                </a:solidFill>
                <a:effectLst/>
                <a:latin typeface="+mn-lt"/>
                <a:ea typeface="+mn-ea"/>
                <a:cs typeface="+mn-cs"/>
              </a:rPr>
              <a:t>πόνηση</a:t>
            </a:r>
            <a:endParaRPr lang="en-US" sz="1200" b="0" i="0" kern="1200" dirty="0">
              <a:solidFill>
                <a:schemeClr val="tx1"/>
              </a:solidFill>
              <a:effectLst/>
              <a:latin typeface="+mn-lt"/>
              <a:ea typeface="+mn-ea"/>
              <a:cs typeface="+mn-cs"/>
            </a:endParaRPr>
          </a:p>
          <a:p>
            <a:pPr lvl="0"/>
            <a:r>
              <a:rPr lang="en-US" sz="1200" b="0" i="0" kern="1200" dirty="0">
                <a:solidFill>
                  <a:schemeClr val="tx1"/>
                </a:solidFill>
                <a:effectLst/>
                <a:latin typeface="+mn-lt"/>
                <a:ea typeface="+mn-ea"/>
                <a:cs typeface="+mn-cs"/>
              </a:rPr>
              <a:t>Η </a:t>
            </a:r>
            <a:r>
              <a:rPr lang="en-US" sz="1200" b="0" i="0" kern="1200" dirty="0" err="1">
                <a:solidFill>
                  <a:schemeClr val="tx1"/>
                </a:solidFill>
                <a:effectLst/>
                <a:latin typeface="+mn-lt"/>
                <a:ea typeface="+mn-ea"/>
                <a:cs typeface="+mn-cs"/>
              </a:rPr>
              <a:t>μάθηση</a:t>
            </a:r>
            <a:r>
              <a:rPr lang="en-US" sz="1200" b="0" i="0" kern="1200" dirty="0">
                <a:solidFill>
                  <a:schemeClr val="tx1"/>
                </a:solidFill>
                <a:effectLst/>
                <a:latin typeface="+mn-lt"/>
                <a:ea typeface="+mn-ea"/>
                <a:cs typeface="+mn-cs"/>
              </a:rPr>
              <a:t> α</a:t>
            </a:r>
            <a:r>
              <a:rPr lang="en-US" sz="1200" b="0" i="0" kern="1200" dirty="0" err="1">
                <a:solidFill>
                  <a:schemeClr val="tx1"/>
                </a:solidFill>
                <a:effectLst/>
                <a:latin typeface="+mn-lt"/>
                <a:ea typeface="+mn-ea"/>
                <a:cs typeface="+mn-cs"/>
              </a:rPr>
              <a:t>φηρημένων</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νοητικών</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εννοιών</a:t>
            </a:r>
            <a:r>
              <a:rPr lang="en-US" sz="1200" b="0" i="0" kern="1200" dirty="0">
                <a:solidFill>
                  <a:schemeClr val="tx1"/>
                </a:solidFill>
                <a:effectLst/>
                <a:latin typeface="+mn-lt"/>
                <a:ea typeface="+mn-ea"/>
                <a:cs typeface="+mn-cs"/>
              </a:rPr>
              <a:t> (μα</a:t>
            </a:r>
            <a:r>
              <a:rPr lang="en-US" sz="1200" b="0" i="0" kern="1200" dirty="0" err="1">
                <a:solidFill>
                  <a:schemeClr val="tx1"/>
                </a:solidFill>
                <a:effectLst/>
                <a:latin typeface="+mn-lt"/>
                <a:ea typeface="+mn-ea"/>
                <a:cs typeface="+mn-cs"/>
              </a:rPr>
              <a:t>θημ</a:t>
            </a:r>
            <a:r>
              <a:rPr lang="en-US" sz="1200" b="0" i="0" kern="1200" dirty="0">
                <a:solidFill>
                  <a:schemeClr val="tx1"/>
                </a:solidFill>
                <a:effectLst/>
                <a:latin typeface="+mn-lt"/>
                <a:ea typeface="+mn-ea"/>
                <a:cs typeface="+mn-cs"/>
              </a:rPr>
              <a:t>ατικά, φυσική) μοιάζει με τη μάθηση κινητικών πράξεων (αθλητισμός / μουσική)</a:t>
            </a:r>
          </a:p>
          <a:p>
            <a:pPr lvl="0"/>
            <a:r>
              <a:rPr lang="en-US" sz="1200" b="0" i="0" kern="1200" dirty="0">
                <a:solidFill>
                  <a:schemeClr val="tx1"/>
                </a:solidFill>
                <a:effectLst/>
                <a:latin typeface="+mn-lt"/>
                <a:ea typeface="+mn-ea"/>
                <a:cs typeface="+mn-cs"/>
              </a:rPr>
              <a:t>Επα</a:t>
            </a:r>
            <a:r>
              <a:rPr lang="en-US" sz="1200" b="0" i="0" kern="1200" dirty="0" err="1">
                <a:solidFill>
                  <a:schemeClr val="tx1"/>
                </a:solidFill>
                <a:effectLst/>
                <a:latin typeface="+mn-lt"/>
                <a:ea typeface="+mn-ea"/>
                <a:cs typeface="+mn-cs"/>
              </a:rPr>
              <a:t>νάληψη</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ιδέες</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νοήμ</a:t>
            </a:r>
            <a:r>
              <a:rPr lang="en-US" sz="1200" b="0" i="0" kern="1200" dirty="0">
                <a:solidFill>
                  <a:schemeClr val="tx1"/>
                </a:solidFill>
                <a:effectLst/>
                <a:latin typeface="+mn-lt"/>
                <a:ea typeface="+mn-ea"/>
                <a:cs typeface="+mn-cs"/>
              </a:rPr>
              <a:t>ατα, ασκήσεις) -&gt; ενδυνάμωση των νευρικών συνδέσεων που κάνετε στη διάρκεια της μαθησιακής διαδικασίας (οι συνάψεις δυναμώνουν μέσω της επανάληψης).</a:t>
            </a:r>
          </a:p>
          <a:p>
            <a:pPr lvl="0"/>
            <a:r>
              <a:rPr lang="en-US" sz="1200" b="0" i="0" kern="1200" dirty="0" err="1">
                <a:solidFill>
                  <a:schemeClr val="tx1"/>
                </a:solidFill>
                <a:effectLst/>
                <a:latin typeface="+mn-lt"/>
                <a:ea typeface="+mn-ea"/>
                <a:cs typeface="+mn-cs"/>
              </a:rPr>
              <a:t>Ρουτίν</a:t>
            </a:r>
            <a:r>
              <a:rPr lang="en-US" sz="1200" b="0" i="0" kern="1200" dirty="0">
                <a:solidFill>
                  <a:schemeClr val="tx1"/>
                </a:solidFill>
                <a:effectLst/>
                <a:latin typeface="+mn-lt"/>
                <a:ea typeface="+mn-ea"/>
                <a:cs typeface="+mn-cs"/>
              </a:rPr>
              <a:t>α και επιβράβευση (προπόνηση για μαραθώνιο)</a:t>
            </a:r>
          </a:p>
          <a:p>
            <a:pPr lvl="0"/>
            <a:r>
              <a:rPr lang="en-US" sz="1200" b="0" i="0" kern="1200" dirty="0">
                <a:solidFill>
                  <a:schemeClr val="tx1"/>
                </a:solidFill>
                <a:effectLst/>
                <a:latin typeface="+mn-lt"/>
                <a:ea typeface="+mn-ea"/>
                <a:cs typeface="+mn-cs"/>
              </a:rPr>
              <a:t>Υπ</a:t>
            </a:r>
            <a:r>
              <a:rPr lang="en-US" sz="1200" b="0" i="0" kern="1200" dirty="0" err="1">
                <a:solidFill>
                  <a:schemeClr val="tx1"/>
                </a:solidFill>
                <a:effectLst/>
                <a:latin typeface="+mn-lt"/>
                <a:ea typeface="+mn-ea"/>
                <a:cs typeface="+mn-cs"/>
              </a:rPr>
              <a:t>έρ</a:t>
            </a:r>
            <a:r>
              <a:rPr lang="en-US" sz="1200" b="0" i="0" kern="1200" dirty="0">
                <a:solidFill>
                  <a:schemeClr val="tx1"/>
                </a:solidFill>
                <a:effectLst/>
                <a:latin typeface="+mn-lt"/>
                <a:ea typeface="+mn-ea"/>
                <a:cs typeface="+mn-cs"/>
              </a:rPr>
              <a:t>βαση -&gt; Αύξηση αντοχής / ενδυνάμωση.</a:t>
            </a:r>
          </a:p>
          <a:p>
            <a:r>
              <a:rPr lang="en-US" sz="1200" b="1" i="0" kern="1200" dirty="0">
                <a:solidFill>
                  <a:schemeClr val="tx1"/>
                </a:solidFill>
                <a:effectLst/>
                <a:latin typeface="+mn-lt"/>
                <a:ea typeface="+mn-ea"/>
                <a:cs typeface="+mn-cs"/>
              </a:rPr>
              <a:t> </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3349865-6618-4E13-8E52-7AF2059442A3}" type="slidenum">
              <a:rPr lang="en-US" smtClean="0"/>
              <a:t>14</a:t>
            </a:fld>
            <a:endParaRPr lang="en-US"/>
          </a:p>
        </p:txBody>
      </p:sp>
    </p:spTree>
    <p:extLst>
      <p:ext uri="{BB962C8B-B14F-4D97-AF65-F5344CB8AC3E}">
        <p14:creationId xmlns:p14="http://schemas.microsoft.com/office/powerpoint/2010/main" val="2242206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0C66D-BF2A-1166-02E2-F54E8754E5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36355B-C2AD-8AF4-0461-17F455F2C51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9684EC4-6EF0-CE71-1360-38AC493236E8}"/>
              </a:ext>
            </a:extLst>
          </p:cNvPr>
          <p:cNvSpPr>
            <a:spLocks noGrp="1"/>
          </p:cNvSpPr>
          <p:nvPr>
            <p:ph type="body" idx="1"/>
          </p:nvPr>
        </p:nvSpPr>
        <p:spPr/>
        <p:txBody>
          <a:bodyPr/>
          <a:lstStyle/>
          <a:p>
            <a:r>
              <a:rPr lang="en-US" sz="1200" b="1" i="0" kern="1200" dirty="0">
                <a:solidFill>
                  <a:schemeClr val="tx1"/>
                </a:solidFill>
                <a:effectLst/>
                <a:latin typeface="+mn-lt"/>
                <a:ea typeface="+mn-ea"/>
                <a:cs typeface="+mn-cs"/>
              </a:rPr>
              <a:t>Ύπ</a:t>
            </a:r>
            <a:r>
              <a:rPr lang="en-US" sz="1200" b="1" i="0" kern="1200" dirty="0" err="1">
                <a:solidFill>
                  <a:schemeClr val="tx1"/>
                </a:solidFill>
                <a:effectLst/>
                <a:latin typeface="+mn-lt"/>
                <a:ea typeface="+mn-ea"/>
                <a:cs typeface="+mn-cs"/>
              </a:rPr>
              <a:t>νος</a:t>
            </a:r>
            <a:endParaRPr lang="en-US" sz="1200" b="0" i="0" kern="1200" dirty="0">
              <a:solidFill>
                <a:schemeClr val="tx1"/>
              </a:solidFill>
              <a:effectLst/>
              <a:latin typeface="+mn-lt"/>
              <a:ea typeface="+mn-ea"/>
              <a:cs typeface="+mn-cs"/>
            </a:endParaRPr>
          </a:p>
          <a:p>
            <a:pPr lvl="0"/>
            <a:r>
              <a:rPr lang="en-US" sz="1200" b="0" i="0" kern="1200" dirty="0" err="1">
                <a:solidFill>
                  <a:schemeClr val="tx1"/>
                </a:solidFill>
                <a:effectLst/>
                <a:latin typeface="+mn-lt"/>
                <a:ea typeface="+mn-ea"/>
                <a:cs typeface="+mn-cs"/>
              </a:rPr>
              <a:t>Βοηθάει</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στην</a:t>
            </a:r>
            <a:r>
              <a:rPr lang="en-US" sz="1200" b="0" i="0" kern="1200" dirty="0">
                <a:solidFill>
                  <a:schemeClr val="tx1"/>
                </a:solidFill>
                <a:effectLst/>
                <a:latin typeface="+mn-lt"/>
                <a:ea typeface="+mn-ea"/>
                <a:cs typeface="+mn-cs"/>
              </a:rPr>
              <a:t> ανα</a:t>
            </a:r>
            <a:r>
              <a:rPr lang="en-US" sz="1200" b="0" i="0" kern="1200" dirty="0" err="1">
                <a:solidFill>
                  <a:schemeClr val="tx1"/>
                </a:solidFill>
                <a:effectLst/>
                <a:latin typeface="+mn-lt"/>
                <a:ea typeface="+mn-ea"/>
                <a:cs typeface="+mn-cs"/>
              </a:rPr>
              <a:t>γνώριση</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του</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διάχυτου</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τρό</a:t>
            </a:r>
            <a:r>
              <a:rPr lang="en-US" sz="1200" b="0" i="0" kern="1200" dirty="0">
                <a:solidFill>
                  <a:schemeClr val="tx1"/>
                </a:solidFill>
                <a:effectLst/>
                <a:latin typeface="+mn-lt"/>
                <a:ea typeface="+mn-ea"/>
                <a:cs typeface="+mn-cs"/>
              </a:rPr>
              <a:t>που σκέψης (Dali, Edison).</a:t>
            </a:r>
          </a:p>
          <a:p>
            <a:pPr lvl="0"/>
            <a:r>
              <a:rPr lang="en-US" sz="1200" b="0" i="0" kern="1200" dirty="0">
                <a:solidFill>
                  <a:schemeClr val="tx1"/>
                </a:solidFill>
                <a:effectLst/>
                <a:latin typeface="+mn-lt"/>
                <a:ea typeface="+mn-ea"/>
                <a:cs typeface="+mn-cs"/>
              </a:rPr>
              <a:t>Ο </a:t>
            </a:r>
            <a:r>
              <a:rPr lang="en-US" sz="1200" b="0" i="0" kern="1200" dirty="0" err="1">
                <a:solidFill>
                  <a:schemeClr val="tx1"/>
                </a:solidFill>
                <a:effectLst/>
                <a:latin typeface="+mn-lt"/>
                <a:ea typeface="+mn-ea"/>
                <a:cs typeface="+mn-cs"/>
              </a:rPr>
              <a:t>λίγος</a:t>
            </a:r>
            <a:r>
              <a:rPr lang="en-US" sz="1200" b="0" i="0" kern="1200" dirty="0">
                <a:solidFill>
                  <a:schemeClr val="tx1"/>
                </a:solidFill>
                <a:effectLst/>
                <a:latin typeface="+mn-lt"/>
                <a:ea typeface="+mn-ea"/>
                <a:cs typeface="+mn-cs"/>
              </a:rPr>
              <a:t> ύπ</a:t>
            </a:r>
            <a:r>
              <a:rPr lang="en-US" sz="1200" b="0" i="0" kern="1200" dirty="0" err="1">
                <a:solidFill>
                  <a:schemeClr val="tx1"/>
                </a:solidFill>
                <a:effectLst/>
                <a:latin typeface="+mn-lt"/>
                <a:ea typeface="+mn-ea"/>
                <a:cs typeface="+mn-cs"/>
              </a:rPr>
              <a:t>νος</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οδηγεί</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σε</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χειρότερη</a:t>
            </a:r>
            <a:r>
              <a:rPr lang="en-US" sz="1200" b="0" i="0" kern="1200" dirty="0">
                <a:solidFill>
                  <a:schemeClr val="tx1"/>
                </a:solidFill>
                <a:effectLst/>
                <a:latin typeface="+mn-lt"/>
                <a:ea typeface="+mn-ea"/>
                <a:cs typeface="+mn-cs"/>
              </a:rPr>
              <a:t> απ</a:t>
            </a:r>
            <a:r>
              <a:rPr lang="en-US" sz="1200" b="0" i="0" kern="1200" dirty="0" err="1">
                <a:solidFill>
                  <a:schemeClr val="tx1"/>
                </a:solidFill>
                <a:effectLst/>
                <a:latin typeface="+mn-lt"/>
                <a:ea typeface="+mn-ea"/>
                <a:cs typeface="+mn-cs"/>
              </a:rPr>
              <a:t>όδοση</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στις</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εξετάσεις</a:t>
            </a:r>
            <a:r>
              <a:rPr lang="en-US" sz="1200" b="0" i="0" kern="1200" dirty="0">
                <a:solidFill>
                  <a:schemeClr val="tx1"/>
                </a:solidFill>
                <a:effectLst/>
                <a:latin typeface="+mn-lt"/>
                <a:ea typeface="+mn-ea"/>
                <a:cs typeface="+mn-cs"/>
              </a:rPr>
              <a:t> και </a:t>
            </a:r>
            <a:r>
              <a:rPr lang="en-US" sz="1200" b="0" i="0" kern="1200" dirty="0" err="1">
                <a:solidFill>
                  <a:schemeClr val="tx1"/>
                </a:solidFill>
                <a:effectLst/>
                <a:latin typeface="+mn-lt"/>
                <a:ea typeface="+mn-ea"/>
                <a:cs typeface="+mn-cs"/>
              </a:rPr>
              <a:t>συνδέετ</a:t>
            </a:r>
            <a:r>
              <a:rPr lang="en-US" sz="1200" b="0" i="0" kern="1200" dirty="0">
                <a:solidFill>
                  <a:schemeClr val="tx1"/>
                </a:solidFill>
                <a:effectLst/>
                <a:latin typeface="+mn-lt"/>
                <a:ea typeface="+mn-ea"/>
                <a:cs typeface="+mn-cs"/>
              </a:rPr>
              <a:t>αι με διάφορες παθήσεις όπως πονοκέφαλος, καρδιακή δυσλειτουργία, μικρότερο προσδόκιμο ζωής.</a:t>
            </a:r>
          </a:p>
          <a:p>
            <a:pPr lvl="0"/>
            <a:r>
              <a:rPr lang="en-US" sz="1200" b="0" i="0" kern="1200" dirty="0" err="1">
                <a:solidFill>
                  <a:schemeClr val="tx1"/>
                </a:solidFill>
                <a:effectLst/>
                <a:latin typeface="+mn-lt"/>
                <a:ea typeface="+mn-ea"/>
                <a:cs typeface="+mn-cs"/>
              </a:rPr>
              <a:t>Φυσιολογί</a:t>
            </a:r>
            <a:r>
              <a:rPr lang="en-US" sz="1200" b="0" i="0" kern="1200" dirty="0">
                <a:solidFill>
                  <a:schemeClr val="tx1"/>
                </a:solidFill>
                <a:effectLst/>
                <a:latin typeface="+mn-lt"/>
                <a:ea typeface="+mn-ea"/>
                <a:cs typeface="+mn-cs"/>
              </a:rPr>
              <a:t>α: Κατά τη διάρκεια του ύπνου ο εγκέφαλος καθαρίζεται από τοξικά απόβλητα και εδραιώνεται η μάθηση μέσω επανάληψης νευρικών μοτίβων.</a:t>
            </a:r>
          </a:p>
          <a:p>
            <a:pPr lvl="0"/>
            <a:r>
              <a:rPr lang="en-US" sz="1200" b="0" i="0" kern="1200" dirty="0">
                <a:solidFill>
                  <a:schemeClr val="tx1"/>
                </a:solidFill>
                <a:effectLst/>
                <a:latin typeface="+mn-lt"/>
                <a:ea typeface="+mn-ea"/>
                <a:cs typeface="+mn-cs"/>
              </a:rPr>
              <a:t>Ο </a:t>
            </a:r>
            <a:r>
              <a:rPr lang="en-US" sz="1200" b="0" i="0" kern="1200" dirty="0" err="1">
                <a:solidFill>
                  <a:schemeClr val="tx1"/>
                </a:solidFill>
                <a:effectLst/>
                <a:latin typeface="+mn-lt"/>
                <a:ea typeface="+mn-ea"/>
                <a:cs typeface="+mn-cs"/>
              </a:rPr>
              <a:t>σωστός</a:t>
            </a:r>
            <a:r>
              <a:rPr lang="en-US" sz="1200" b="0" i="0" kern="1200" dirty="0">
                <a:solidFill>
                  <a:schemeClr val="tx1"/>
                </a:solidFill>
                <a:effectLst/>
                <a:latin typeface="+mn-lt"/>
                <a:ea typeface="+mn-ea"/>
                <a:cs typeface="+mn-cs"/>
              </a:rPr>
              <a:t> ύπ</a:t>
            </a:r>
            <a:r>
              <a:rPr lang="en-US" sz="1200" b="0" i="0" kern="1200" dirty="0" err="1">
                <a:solidFill>
                  <a:schemeClr val="tx1"/>
                </a:solidFill>
                <a:effectLst/>
                <a:latin typeface="+mn-lt"/>
                <a:ea typeface="+mn-ea"/>
                <a:cs typeface="+mn-cs"/>
              </a:rPr>
              <a:t>νος</a:t>
            </a:r>
            <a:r>
              <a:rPr lang="en-US" sz="1200" b="0" i="0" kern="1200" dirty="0">
                <a:solidFill>
                  <a:schemeClr val="tx1"/>
                </a:solidFill>
                <a:effectLst/>
                <a:latin typeface="+mn-lt"/>
                <a:ea typeface="+mn-ea"/>
                <a:cs typeface="+mn-cs"/>
              </a:rPr>
              <a:t> επ</a:t>
            </a:r>
            <a:r>
              <a:rPr lang="en-US" sz="1200" b="0" i="0" kern="1200" dirty="0" err="1">
                <a:solidFill>
                  <a:schemeClr val="tx1"/>
                </a:solidFill>
                <a:effectLst/>
                <a:latin typeface="+mn-lt"/>
                <a:ea typeface="+mn-ea"/>
                <a:cs typeface="+mn-cs"/>
              </a:rPr>
              <a:t>ιφέρει</a:t>
            </a:r>
            <a:r>
              <a:rPr lang="en-US" sz="1200" b="0" i="0" kern="1200" dirty="0">
                <a:solidFill>
                  <a:schemeClr val="tx1"/>
                </a:solidFill>
                <a:effectLst/>
                <a:latin typeface="+mn-lt"/>
                <a:ea typeface="+mn-ea"/>
                <a:cs typeface="+mn-cs"/>
              </a:rPr>
              <a:t> α</a:t>
            </a:r>
            <a:r>
              <a:rPr lang="en-US" sz="1200" b="0" i="0" kern="1200" dirty="0" err="1">
                <a:solidFill>
                  <a:schemeClr val="tx1"/>
                </a:solidFill>
                <a:effectLst/>
                <a:latin typeface="+mn-lt"/>
                <a:ea typeface="+mn-ea"/>
                <a:cs typeface="+mn-cs"/>
              </a:rPr>
              <a:t>ξιοσημείωτες</a:t>
            </a:r>
            <a:r>
              <a:rPr lang="en-US" sz="1200" b="0" i="0" kern="1200" dirty="0">
                <a:solidFill>
                  <a:schemeClr val="tx1"/>
                </a:solidFill>
                <a:effectLst/>
                <a:latin typeface="+mn-lt"/>
                <a:ea typeface="+mn-ea"/>
                <a:cs typeface="+mn-cs"/>
              </a:rPr>
              <a:t> α</a:t>
            </a:r>
            <a:r>
              <a:rPr lang="en-US" sz="1200" b="0" i="0" kern="1200" dirty="0" err="1">
                <a:solidFill>
                  <a:schemeClr val="tx1"/>
                </a:solidFill>
                <a:effectLst/>
                <a:latin typeface="+mn-lt"/>
                <a:ea typeface="+mn-ea"/>
                <a:cs typeface="+mn-cs"/>
              </a:rPr>
              <a:t>λλ</a:t>
            </a:r>
            <a:r>
              <a:rPr lang="en-US" sz="1200" b="0" i="0" kern="1200" dirty="0">
                <a:solidFill>
                  <a:schemeClr val="tx1"/>
                </a:solidFill>
                <a:effectLst/>
                <a:latin typeface="+mn-lt"/>
                <a:ea typeface="+mn-ea"/>
                <a:cs typeface="+mn-cs"/>
              </a:rPr>
              <a:t>αγές στην ικανότητά σας να επιλύετε δύσκολα προβλήματα και να κατανοείτε αυτό που προσπαθείτε να μάθετε</a:t>
            </a:r>
          </a:p>
          <a:p>
            <a:r>
              <a:rPr lang="en-US" sz="1200" b="1" i="0" kern="1200" dirty="0">
                <a:solidFill>
                  <a:schemeClr val="tx1"/>
                </a:solidFill>
                <a:effectLst/>
                <a:latin typeface="+mn-lt"/>
                <a:ea typeface="+mn-ea"/>
                <a:cs typeface="+mn-cs"/>
              </a:rPr>
              <a:t>Πως </a:t>
            </a:r>
            <a:r>
              <a:rPr lang="en-US" sz="1200" b="1" i="0" kern="1200" dirty="0" err="1">
                <a:solidFill>
                  <a:schemeClr val="tx1"/>
                </a:solidFill>
                <a:effectLst/>
                <a:latin typeface="+mn-lt"/>
                <a:ea typeface="+mn-ea"/>
                <a:cs typeface="+mn-cs"/>
              </a:rPr>
              <a:t>μελετάω</a:t>
            </a:r>
            <a:endParaRPr lang="en-US"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65FFBCF0-07A1-BA77-D96A-5B752AE6B293}"/>
              </a:ext>
            </a:extLst>
          </p:cNvPr>
          <p:cNvSpPr>
            <a:spLocks noGrp="1"/>
          </p:cNvSpPr>
          <p:nvPr>
            <p:ph type="sldNum" sz="quarter" idx="5"/>
          </p:nvPr>
        </p:nvSpPr>
        <p:spPr/>
        <p:txBody>
          <a:bodyPr/>
          <a:lstStyle/>
          <a:p>
            <a:fld id="{33349865-6618-4E13-8E52-7AF2059442A3}" type="slidenum">
              <a:rPr lang="en-US" smtClean="0"/>
              <a:t>15</a:t>
            </a:fld>
            <a:endParaRPr lang="en-US"/>
          </a:p>
        </p:txBody>
      </p:sp>
    </p:spTree>
    <p:extLst>
      <p:ext uri="{BB962C8B-B14F-4D97-AF65-F5344CB8AC3E}">
        <p14:creationId xmlns:p14="http://schemas.microsoft.com/office/powerpoint/2010/main" val="1001986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Πως </a:t>
            </a:r>
            <a:r>
              <a:rPr lang="en-US" sz="1200" b="1" i="0" kern="1200" dirty="0" err="1">
                <a:solidFill>
                  <a:schemeClr val="tx1"/>
                </a:solidFill>
                <a:effectLst/>
                <a:latin typeface="+mn-lt"/>
                <a:ea typeface="+mn-ea"/>
                <a:cs typeface="+mn-cs"/>
              </a:rPr>
              <a:t>μελετάω</a:t>
            </a:r>
            <a:endParaRPr lang="en-US" sz="1200" b="0" i="0" kern="1200" dirty="0">
              <a:solidFill>
                <a:schemeClr val="tx1"/>
              </a:solidFill>
              <a:effectLst/>
              <a:latin typeface="+mn-lt"/>
              <a:ea typeface="+mn-ea"/>
              <a:cs typeface="+mn-cs"/>
            </a:endParaRPr>
          </a:p>
          <a:p>
            <a:pPr lvl="0"/>
            <a:r>
              <a:rPr lang="en-US" sz="1200" b="0" i="0" kern="1200" dirty="0" err="1">
                <a:solidFill>
                  <a:schemeClr val="tx1"/>
                </a:solidFill>
                <a:effectLst/>
                <a:latin typeface="+mn-lt"/>
                <a:ea typeface="+mn-ea"/>
                <a:cs typeface="+mn-cs"/>
              </a:rPr>
              <a:t>Εν</a:t>
            </a:r>
            <a:r>
              <a:rPr lang="en-US" sz="1200" b="0" i="0" kern="1200" dirty="0">
                <a:solidFill>
                  <a:schemeClr val="tx1"/>
                </a:solidFill>
                <a:effectLst/>
                <a:latin typeface="+mn-lt"/>
                <a:ea typeface="+mn-ea"/>
                <a:cs typeface="+mn-cs"/>
              </a:rPr>
              <a:t>αλλαγή εστίαση (Focus mode) - διάλειμμα (diffused mode, στεγνώνει η μπογιά).</a:t>
            </a:r>
          </a:p>
          <a:p>
            <a:pPr lvl="0"/>
            <a:r>
              <a:rPr lang="en-US" sz="1200" b="1" i="0" kern="1200" dirty="0" err="1">
                <a:solidFill>
                  <a:schemeClr val="tx1"/>
                </a:solidFill>
                <a:effectLst/>
                <a:latin typeface="+mn-lt"/>
                <a:ea typeface="+mn-ea"/>
                <a:cs typeface="+mn-cs"/>
              </a:rPr>
              <a:t>Λίγο</a:t>
            </a:r>
            <a:r>
              <a:rPr lang="en-US" sz="1200" b="1" i="0" kern="120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σε</a:t>
            </a:r>
            <a:r>
              <a:rPr lang="en-US" sz="1200" b="1" i="0" kern="1200" dirty="0">
                <a:solidFill>
                  <a:schemeClr val="tx1"/>
                </a:solidFill>
                <a:effectLst/>
                <a:latin typeface="+mn-lt"/>
                <a:ea typeface="+mn-ea"/>
                <a:cs typeface="+mn-cs"/>
              </a:rPr>
              <a:t> τα</a:t>
            </a:r>
            <a:r>
              <a:rPr lang="en-US" sz="1200" b="1" i="0" kern="1200" dirty="0" err="1">
                <a:solidFill>
                  <a:schemeClr val="tx1"/>
                </a:solidFill>
                <a:effectLst/>
                <a:latin typeface="+mn-lt"/>
                <a:ea typeface="+mn-ea"/>
                <a:cs typeface="+mn-cs"/>
              </a:rPr>
              <a:t>κτά</a:t>
            </a:r>
            <a:r>
              <a:rPr lang="en-US" sz="1200" b="1" i="0" kern="120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χρονικά</a:t>
            </a:r>
            <a:r>
              <a:rPr lang="en-US" sz="1200" b="1" i="0" kern="120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δι</a:t>
            </a:r>
            <a:r>
              <a:rPr lang="en-US" sz="1200" b="1" i="0" kern="1200" dirty="0">
                <a:solidFill>
                  <a:schemeClr val="tx1"/>
                </a:solidFill>
                <a:effectLst/>
                <a:latin typeface="+mn-lt"/>
                <a:ea typeface="+mn-ea"/>
                <a:cs typeface="+mn-cs"/>
              </a:rPr>
              <a:t>αστήματα</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Αν</a:t>
            </a:r>
            <a:r>
              <a:rPr lang="en-US" sz="1200" b="0" i="0" kern="1200" dirty="0">
                <a:solidFill>
                  <a:schemeClr val="tx1"/>
                </a:solidFill>
                <a:effectLst/>
                <a:latin typeface="+mn-lt"/>
                <a:ea typeface="+mn-ea"/>
                <a:cs typeface="+mn-cs"/>
              </a:rPr>
              <a:t> μαθα</a:t>
            </a:r>
            <a:r>
              <a:rPr lang="en-US" sz="1200" b="0" i="0" kern="1200" dirty="0" err="1">
                <a:solidFill>
                  <a:schemeClr val="tx1"/>
                </a:solidFill>
                <a:effectLst/>
                <a:latin typeface="+mn-lt"/>
                <a:ea typeface="+mn-ea"/>
                <a:cs typeface="+mn-cs"/>
              </a:rPr>
              <a:t>ίνετε</a:t>
            </a:r>
            <a:r>
              <a:rPr lang="en-US" sz="1200" b="0" i="0" kern="1200" dirty="0">
                <a:solidFill>
                  <a:schemeClr val="tx1"/>
                </a:solidFill>
                <a:effectLst/>
                <a:latin typeface="+mn-lt"/>
                <a:ea typeface="+mn-ea"/>
                <a:cs typeface="+mn-cs"/>
              </a:rPr>
              <a:t> π</a:t>
            </a:r>
            <a:r>
              <a:rPr lang="en-US" sz="1200" b="0" i="0" kern="1200" dirty="0" err="1">
                <a:solidFill>
                  <a:schemeClr val="tx1"/>
                </a:solidFill>
                <a:effectLst/>
                <a:latin typeface="+mn-lt"/>
                <a:ea typeface="+mn-ea"/>
                <a:cs typeface="+mn-cs"/>
              </a:rPr>
              <a:t>ολλά</a:t>
            </a:r>
            <a:r>
              <a:rPr lang="en-US" sz="1200" b="0" i="0" kern="1200" dirty="0">
                <a:solidFill>
                  <a:schemeClr val="tx1"/>
                </a:solidFill>
                <a:effectLst/>
                <a:latin typeface="+mn-lt"/>
                <a:ea typeface="+mn-ea"/>
                <a:cs typeface="+mn-cs"/>
              </a:rPr>
              <a:t> π</a:t>
            </a:r>
            <a:r>
              <a:rPr lang="en-US" sz="1200" b="0" i="0" kern="1200" dirty="0" err="1">
                <a:solidFill>
                  <a:schemeClr val="tx1"/>
                </a:solidFill>
                <a:effectLst/>
                <a:latin typeface="+mn-lt"/>
                <a:ea typeface="+mn-ea"/>
                <a:cs typeface="+mn-cs"/>
              </a:rPr>
              <a:t>ράγμ</a:t>
            </a:r>
            <a:r>
              <a:rPr lang="en-US" sz="1200" b="0" i="0" kern="1200" dirty="0">
                <a:solidFill>
                  <a:schemeClr val="tx1"/>
                </a:solidFill>
                <a:effectLst/>
                <a:latin typeface="+mn-lt"/>
                <a:ea typeface="+mn-ea"/>
                <a:cs typeface="+mn-cs"/>
              </a:rPr>
              <a:t>ατα μαζί, η γνωστική σας βάση θα είναι μπερδεμένη και δεν θα έχετε αποτέλεσμα.</a:t>
            </a:r>
          </a:p>
          <a:p>
            <a:pPr lvl="0"/>
            <a:r>
              <a:rPr lang="en-US" sz="1200" b="1" i="0" kern="1200" dirty="0" err="1">
                <a:solidFill>
                  <a:schemeClr val="tx1"/>
                </a:solidFill>
                <a:effectLst/>
                <a:latin typeface="+mn-lt"/>
                <a:ea typeface="+mn-ea"/>
                <a:cs typeface="+mn-cs"/>
              </a:rPr>
              <a:t>Δημιουργί</a:t>
            </a:r>
            <a:r>
              <a:rPr lang="en-US" sz="1200" b="1" i="0" kern="1200" dirty="0">
                <a:solidFill>
                  <a:schemeClr val="tx1"/>
                </a:solidFill>
                <a:effectLst/>
                <a:latin typeface="+mn-lt"/>
                <a:ea typeface="+mn-ea"/>
                <a:cs typeface="+mn-cs"/>
              </a:rPr>
              <a:t>α συνήθειας </a:t>
            </a:r>
            <a:r>
              <a:rPr lang="en-US" sz="1200" b="0" i="0" kern="1200" dirty="0">
                <a:solidFill>
                  <a:schemeClr val="tx1"/>
                </a:solidFill>
                <a:effectLst/>
                <a:latin typeface="+mn-lt"/>
                <a:ea typeface="+mn-ea"/>
                <a:cs typeface="+mn-cs"/>
              </a:rPr>
              <a:t>Διαβάζω σε συγκεκριμένο χώρο και χρόνο.</a:t>
            </a:r>
          </a:p>
          <a:p>
            <a:pPr lvl="0"/>
            <a:r>
              <a:rPr lang="en-US" sz="1200" b="1" i="0" kern="1200" dirty="0" err="1">
                <a:solidFill>
                  <a:schemeClr val="tx1"/>
                </a:solidFill>
                <a:effectLst/>
                <a:latin typeface="+mn-lt"/>
                <a:ea typeface="+mn-ea"/>
                <a:cs typeface="+mn-cs"/>
              </a:rPr>
              <a:t>Κομμάτι</a:t>
            </a:r>
            <a:r>
              <a:rPr lang="en-US" sz="1200" b="1" i="0" kern="1200" dirty="0">
                <a:solidFill>
                  <a:schemeClr val="tx1"/>
                </a:solidFill>
                <a:effectLst/>
                <a:latin typeface="+mn-lt"/>
                <a:ea typeface="+mn-ea"/>
                <a:cs typeface="+mn-cs"/>
              </a:rPr>
              <a:t>α</a:t>
            </a:r>
            <a:endParaRPr lang="en-US" sz="1200" b="0" i="0" kern="1200" dirty="0">
              <a:solidFill>
                <a:schemeClr val="tx1"/>
              </a:solidFill>
              <a:effectLst/>
              <a:latin typeface="+mn-lt"/>
              <a:ea typeface="+mn-ea"/>
              <a:cs typeface="+mn-cs"/>
            </a:endParaRPr>
          </a:p>
          <a:p>
            <a:pPr lvl="1"/>
            <a:r>
              <a:rPr lang="en-US" sz="1200" b="0" i="0" kern="1200" dirty="0" err="1">
                <a:solidFill>
                  <a:schemeClr val="tx1"/>
                </a:solidFill>
                <a:effectLst/>
                <a:latin typeface="+mn-lt"/>
                <a:ea typeface="+mn-ea"/>
                <a:cs typeface="+mn-cs"/>
              </a:rPr>
              <a:t>χωρίσω</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σε</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κομμάτι</a:t>
            </a:r>
            <a:r>
              <a:rPr lang="en-US" sz="1200" b="0" i="0" kern="1200" dirty="0">
                <a:solidFill>
                  <a:schemeClr val="tx1"/>
                </a:solidFill>
                <a:effectLst/>
                <a:latin typeface="+mn-lt"/>
                <a:ea typeface="+mn-ea"/>
                <a:cs typeface="+mn-cs"/>
              </a:rPr>
              <a:t>α κοινής χρήσης ή νοήματός</a:t>
            </a:r>
          </a:p>
          <a:p>
            <a:pPr lvl="1"/>
            <a:r>
              <a:rPr lang="en-US" sz="1200" b="0" i="0" kern="1200" dirty="0">
                <a:solidFill>
                  <a:schemeClr val="tx1"/>
                </a:solidFill>
                <a:effectLst/>
                <a:latin typeface="+mn-lt"/>
                <a:ea typeface="+mn-ea"/>
                <a:cs typeface="+mn-cs"/>
              </a:rPr>
              <a:t>β</a:t>
            </a:r>
            <a:r>
              <a:rPr lang="en-US" sz="1200" b="0" i="0" kern="1200" dirty="0" err="1">
                <a:solidFill>
                  <a:schemeClr val="tx1"/>
                </a:solidFill>
                <a:effectLst/>
                <a:latin typeface="+mn-lt"/>
                <a:ea typeface="+mn-ea"/>
                <a:cs typeface="+mn-cs"/>
              </a:rPr>
              <a:t>οηθούν</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στην</a:t>
            </a:r>
            <a:r>
              <a:rPr lang="en-US" sz="1200" b="0" i="0" kern="1200" dirty="0">
                <a:solidFill>
                  <a:schemeClr val="tx1"/>
                </a:solidFill>
                <a:effectLst/>
                <a:latin typeface="+mn-lt"/>
                <a:ea typeface="+mn-ea"/>
                <a:cs typeface="+mn-cs"/>
              </a:rPr>
              <a:t> π</a:t>
            </a:r>
            <a:r>
              <a:rPr lang="en-US" sz="1200" b="0" i="0" kern="1200" dirty="0" err="1">
                <a:solidFill>
                  <a:schemeClr val="tx1"/>
                </a:solidFill>
                <a:effectLst/>
                <a:latin typeface="+mn-lt"/>
                <a:ea typeface="+mn-ea"/>
                <a:cs typeface="+mn-cs"/>
              </a:rPr>
              <a:t>ρόσ</a:t>
            </a:r>
            <a:r>
              <a:rPr lang="en-US" sz="1200" b="0" i="0" kern="1200" dirty="0">
                <a:solidFill>
                  <a:schemeClr val="tx1"/>
                </a:solidFill>
                <a:effectLst/>
                <a:latin typeface="+mn-lt"/>
                <a:ea typeface="+mn-ea"/>
                <a:cs typeface="+mn-cs"/>
              </a:rPr>
              <a:t>βαση και την εδραίωση της κατανόησης</a:t>
            </a:r>
          </a:p>
          <a:p>
            <a:pPr lvl="1"/>
            <a:r>
              <a:rPr lang="en-US" sz="1200" b="0" i="0" kern="1200" dirty="0" err="1">
                <a:solidFill>
                  <a:schemeClr val="tx1"/>
                </a:solidFill>
                <a:effectLst/>
                <a:latin typeface="+mn-lt"/>
                <a:ea typeface="+mn-ea"/>
                <a:cs typeface="+mn-cs"/>
              </a:rPr>
              <a:t>χτίζοντ</a:t>
            </a:r>
            <a:r>
              <a:rPr lang="en-US" sz="1200" b="0" i="0" kern="1200" dirty="0">
                <a:solidFill>
                  <a:schemeClr val="tx1"/>
                </a:solidFill>
                <a:effectLst/>
                <a:latin typeface="+mn-lt"/>
                <a:ea typeface="+mn-ea"/>
                <a:cs typeface="+mn-cs"/>
              </a:rPr>
              <a:t>αι καλύτερα όταν η προσοχή μας είναι εστιασμένη και αδιαίρετη.</a:t>
            </a:r>
          </a:p>
          <a:p>
            <a:pPr lvl="0"/>
            <a:r>
              <a:rPr lang="en-US" sz="1200" b="1" i="0" kern="1200" dirty="0">
                <a:solidFill>
                  <a:schemeClr val="tx1"/>
                </a:solidFill>
                <a:effectLst/>
                <a:latin typeface="+mn-lt"/>
                <a:ea typeface="+mn-ea"/>
                <a:cs typeface="+mn-cs"/>
              </a:rPr>
              <a:t>Απ</a:t>
            </a:r>
            <a:r>
              <a:rPr lang="en-US" sz="1200" b="1" i="0" kern="1200" dirty="0" err="1">
                <a:solidFill>
                  <a:schemeClr val="tx1"/>
                </a:solidFill>
                <a:effectLst/>
                <a:latin typeface="+mn-lt"/>
                <a:ea typeface="+mn-ea"/>
                <a:cs typeface="+mn-cs"/>
              </a:rPr>
              <a:t>λή</a:t>
            </a:r>
            <a:r>
              <a:rPr lang="en-US" sz="1200" b="1" i="0" kern="1200" dirty="0">
                <a:solidFill>
                  <a:schemeClr val="tx1"/>
                </a:solidFill>
                <a:effectLst/>
                <a:latin typeface="+mn-lt"/>
                <a:ea typeface="+mn-ea"/>
                <a:cs typeface="+mn-cs"/>
              </a:rPr>
              <a:t> α</a:t>
            </a:r>
            <a:r>
              <a:rPr lang="en-US" sz="1200" b="1" i="0" kern="1200" dirty="0" err="1">
                <a:solidFill>
                  <a:schemeClr val="tx1"/>
                </a:solidFill>
                <a:effectLst/>
                <a:latin typeface="+mn-lt"/>
                <a:ea typeface="+mn-ea"/>
                <a:cs typeface="+mn-cs"/>
              </a:rPr>
              <a:t>νάκληση</a:t>
            </a:r>
            <a:r>
              <a:rPr lang="en-US" sz="1200" b="0" i="0" kern="120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χωρίς</a:t>
            </a:r>
            <a:r>
              <a:rPr lang="en-US" sz="1200" b="1" i="0" kern="1200" dirty="0">
                <a:solidFill>
                  <a:schemeClr val="tx1"/>
                </a:solidFill>
                <a:effectLst/>
                <a:latin typeface="+mn-lt"/>
                <a:ea typeface="+mn-ea"/>
                <a:cs typeface="+mn-cs"/>
              </a:rPr>
              <a:t> να </a:t>
            </a:r>
            <a:r>
              <a:rPr lang="en-US" sz="1200" b="1" i="0" kern="1200" dirty="0" err="1">
                <a:solidFill>
                  <a:schemeClr val="tx1"/>
                </a:solidFill>
                <a:effectLst/>
                <a:latin typeface="+mn-lt"/>
                <a:ea typeface="+mn-ea"/>
                <a:cs typeface="+mn-cs"/>
              </a:rPr>
              <a:t>κοιτάτε</a:t>
            </a:r>
            <a:r>
              <a:rPr lang="en-US" sz="1200" b="1" i="0" kern="120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τη</a:t>
            </a:r>
            <a:r>
              <a:rPr lang="en-US" sz="1200" b="1" i="0" kern="120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σελίδ</a:t>
            </a:r>
            <a:r>
              <a:rPr lang="en-US" sz="1200" b="1" i="0" kern="1200" dirty="0">
                <a:solidFill>
                  <a:schemeClr val="tx1"/>
                </a:solidFill>
                <a:effectLst/>
                <a:latin typeface="+mn-lt"/>
                <a:ea typeface="+mn-ea"/>
                <a:cs typeface="+mn-cs"/>
              </a:rPr>
              <a:t>α</a:t>
            </a:r>
            <a:r>
              <a:rPr lang="en-US" sz="1200" b="0" i="0" kern="1200" dirty="0">
                <a:solidFill>
                  <a:schemeClr val="tx1"/>
                </a:solidFill>
                <a:effectLst/>
                <a:latin typeface="+mn-lt"/>
                <a:ea typeface="+mn-ea"/>
                <a:cs typeface="+mn-cs"/>
              </a:rPr>
              <a:t> (δημιουργία νοητικών κομματιών).</a:t>
            </a:r>
          </a:p>
          <a:p>
            <a:r>
              <a:rPr lang="en-US" sz="1200" b="1" i="0" kern="1200" dirty="0">
                <a:solidFill>
                  <a:schemeClr val="tx1"/>
                </a:solidFill>
                <a:effectLst/>
                <a:latin typeface="+mn-lt"/>
                <a:ea typeface="+mn-ea"/>
                <a:cs typeface="+mn-cs"/>
              </a:rPr>
              <a:t>Η </a:t>
            </a:r>
            <a:r>
              <a:rPr lang="en-US" sz="1200" b="1" i="0" kern="1200" dirty="0" err="1">
                <a:solidFill>
                  <a:schemeClr val="tx1"/>
                </a:solidFill>
                <a:effectLst/>
                <a:latin typeface="+mn-lt"/>
                <a:ea typeface="+mn-ea"/>
                <a:cs typeface="+mn-cs"/>
              </a:rPr>
              <a:t>εξάσκηση</a:t>
            </a:r>
            <a:r>
              <a:rPr lang="en-US" sz="1200" b="1" i="0" kern="120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δημιουργεί</a:t>
            </a:r>
            <a:r>
              <a:rPr lang="en-US" sz="1200" b="1" i="0" kern="120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τη</a:t>
            </a:r>
            <a:r>
              <a:rPr lang="en-US" sz="1200" b="1" i="0" kern="120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μονιμότητ</a:t>
            </a:r>
            <a:r>
              <a:rPr lang="en-US" sz="1200" b="1" i="0" kern="1200" dirty="0">
                <a:solidFill>
                  <a:schemeClr val="tx1"/>
                </a:solidFill>
                <a:effectLst/>
                <a:latin typeface="+mn-lt"/>
                <a:ea typeface="+mn-ea"/>
                <a:cs typeface="+mn-cs"/>
              </a:rPr>
              <a:t>α</a:t>
            </a:r>
            <a:endParaRPr lang="en-US" sz="1200" b="0" i="0" kern="1200" dirty="0">
              <a:solidFill>
                <a:schemeClr val="tx1"/>
              </a:solidFill>
              <a:effectLst/>
              <a:latin typeface="+mn-lt"/>
              <a:ea typeface="+mn-ea"/>
              <a:cs typeface="+mn-cs"/>
            </a:endParaRPr>
          </a:p>
          <a:p>
            <a:pPr lvl="0"/>
            <a:r>
              <a:rPr lang="en-US" sz="1200" b="0" i="0" kern="1200" dirty="0" err="1">
                <a:solidFill>
                  <a:schemeClr val="tx1"/>
                </a:solidFill>
                <a:effectLst/>
                <a:latin typeface="+mn-lt"/>
                <a:ea typeface="+mn-ea"/>
                <a:cs typeface="+mn-cs"/>
              </a:rPr>
              <a:t>Λύση</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με</a:t>
            </a:r>
            <a:r>
              <a:rPr lang="en-US" sz="1200" b="0" i="0" kern="1200" dirty="0">
                <a:solidFill>
                  <a:schemeClr val="tx1"/>
                </a:solidFill>
                <a:effectLst/>
                <a:latin typeface="+mn-lt"/>
                <a:ea typeface="+mn-ea"/>
                <a:cs typeface="+mn-cs"/>
              </a:rPr>
              <a:t> β</a:t>
            </a:r>
            <a:r>
              <a:rPr lang="en-US" sz="1200" b="0" i="0" kern="1200" dirty="0" err="1">
                <a:solidFill>
                  <a:schemeClr val="tx1"/>
                </a:solidFill>
                <a:effectLst/>
                <a:latin typeface="+mn-lt"/>
                <a:ea typeface="+mn-ea"/>
                <a:cs typeface="+mn-cs"/>
              </a:rPr>
              <a:t>οήθει</a:t>
            </a:r>
            <a:r>
              <a:rPr lang="en-US" sz="1200" b="0" i="0" kern="1200" dirty="0">
                <a:solidFill>
                  <a:schemeClr val="tx1"/>
                </a:solidFill>
                <a:effectLst/>
                <a:latin typeface="+mn-lt"/>
                <a:ea typeface="+mn-ea"/>
                <a:cs typeface="+mn-cs"/>
              </a:rPr>
              <a:t>α</a:t>
            </a:r>
          </a:p>
          <a:p>
            <a:pPr lvl="0"/>
            <a:r>
              <a:rPr lang="en-US" sz="1200" b="0" i="0" kern="1200" dirty="0" err="1">
                <a:solidFill>
                  <a:schemeClr val="tx1"/>
                </a:solidFill>
                <a:effectLst/>
                <a:latin typeface="+mn-lt"/>
                <a:ea typeface="+mn-ea"/>
                <a:cs typeface="+mn-cs"/>
              </a:rPr>
              <a:t>Λύση</a:t>
            </a:r>
            <a:r>
              <a:rPr lang="en-US" sz="1200" b="0" i="0" kern="1200" dirty="0">
                <a:solidFill>
                  <a:schemeClr val="tx1"/>
                </a:solidFill>
                <a:effectLst/>
                <a:latin typeface="+mn-lt"/>
                <a:ea typeface="+mn-ea"/>
                <a:cs typeface="+mn-cs"/>
              </a:rPr>
              <a:t> από </a:t>
            </a:r>
            <a:r>
              <a:rPr lang="en-US" sz="1200" b="0" i="0" kern="1200" dirty="0" err="1">
                <a:solidFill>
                  <a:schemeClr val="tx1"/>
                </a:solidFill>
                <a:effectLst/>
                <a:latin typeface="+mn-lt"/>
                <a:ea typeface="+mn-ea"/>
                <a:cs typeface="+mn-cs"/>
              </a:rPr>
              <a:t>την</a:t>
            </a:r>
            <a:r>
              <a:rPr lang="en-US" sz="1200" b="0" i="0" kern="1200" dirty="0">
                <a:solidFill>
                  <a:schemeClr val="tx1"/>
                </a:solidFill>
                <a:effectLst/>
                <a:latin typeface="+mn-lt"/>
                <a:ea typeface="+mn-ea"/>
                <a:cs typeface="+mn-cs"/>
              </a:rPr>
              <a:t> α</a:t>
            </a:r>
            <a:r>
              <a:rPr lang="en-US" sz="1200" b="0" i="0" kern="1200" dirty="0" err="1">
                <a:solidFill>
                  <a:schemeClr val="tx1"/>
                </a:solidFill>
                <a:effectLst/>
                <a:latin typeface="+mn-lt"/>
                <a:ea typeface="+mn-ea"/>
                <a:cs typeface="+mn-cs"/>
              </a:rPr>
              <a:t>ρχή</a:t>
            </a:r>
            <a:r>
              <a:rPr lang="en-US" sz="1200" b="0" i="0" kern="1200" dirty="0">
                <a:solidFill>
                  <a:schemeClr val="tx1"/>
                </a:solidFill>
                <a:effectLst/>
                <a:latin typeface="+mn-lt"/>
                <a:ea typeface="+mn-ea"/>
                <a:cs typeface="+mn-cs"/>
              </a:rPr>
              <a:t> ΧΩΡΙΣ ΝΑ ΚΟΙΤΑΞΕΤΕ ΤΗ ΛΥΣΗ</a:t>
            </a:r>
          </a:p>
          <a:p>
            <a:pPr lvl="0"/>
            <a:r>
              <a:rPr lang="en-US" sz="1200" b="0" i="0" kern="1200" dirty="0" err="1">
                <a:solidFill>
                  <a:schemeClr val="tx1"/>
                </a:solidFill>
                <a:effectLst/>
                <a:latin typeface="+mn-lt"/>
                <a:ea typeface="+mn-ea"/>
                <a:cs typeface="+mn-cs"/>
              </a:rPr>
              <a:t>Μετά</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την</a:t>
            </a:r>
            <a:r>
              <a:rPr lang="en-US" sz="1200" b="0" i="0" kern="1200" dirty="0">
                <a:solidFill>
                  <a:schemeClr val="tx1"/>
                </a:solidFill>
                <a:effectLst/>
                <a:latin typeface="+mn-lt"/>
                <a:ea typeface="+mn-ea"/>
                <a:cs typeface="+mn-cs"/>
              </a:rPr>
              <a:t> κατα</a:t>
            </a:r>
            <a:r>
              <a:rPr lang="en-US" sz="1200" b="0" i="0" kern="1200" dirty="0" err="1">
                <a:solidFill>
                  <a:schemeClr val="tx1"/>
                </a:solidFill>
                <a:effectLst/>
                <a:latin typeface="+mn-lt"/>
                <a:ea typeface="+mn-ea"/>
                <a:cs typeface="+mn-cs"/>
              </a:rPr>
              <a:t>νόηση</a:t>
            </a:r>
            <a:r>
              <a:rPr lang="en-US" sz="1200" b="0" i="0" kern="1200" dirty="0">
                <a:solidFill>
                  <a:schemeClr val="tx1"/>
                </a:solidFill>
                <a:effectLst/>
                <a:latin typeface="+mn-lt"/>
                <a:ea typeface="+mn-ea"/>
                <a:cs typeface="+mn-cs"/>
              </a:rPr>
              <a:t>, αν μπ</a:t>
            </a:r>
            <a:r>
              <a:rPr lang="en-US" sz="1200" b="0" i="0" kern="1200" dirty="0" err="1">
                <a:solidFill>
                  <a:schemeClr val="tx1"/>
                </a:solidFill>
                <a:effectLst/>
                <a:latin typeface="+mn-lt"/>
                <a:ea typeface="+mn-ea"/>
                <a:cs typeface="+mn-cs"/>
              </a:rPr>
              <a:t>ορώ</a:t>
            </a:r>
            <a:r>
              <a:rPr lang="en-US" sz="1200" b="0" i="0" kern="1200" dirty="0">
                <a:solidFill>
                  <a:schemeClr val="tx1"/>
                </a:solidFill>
                <a:effectLst/>
                <a:latin typeface="+mn-lt"/>
                <a:ea typeface="+mn-ea"/>
                <a:cs typeface="+mn-cs"/>
              </a:rPr>
              <a:t> να </a:t>
            </a:r>
            <a:r>
              <a:rPr lang="en-US" sz="1200" b="0" i="0" kern="1200" dirty="0" err="1">
                <a:solidFill>
                  <a:schemeClr val="tx1"/>
                </a:solidFill>
                <a:effectLst/>
                <a:latin typeface="+mn-lt"/>
                <a:ea typeface="+mn-ea"/>
                <a:cs typeface="+mn-cs"/>
              </a:rPr>
              <a:t>δω</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το</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κάθε</a:t>
            </a:r>
            <a:r>
              <a:rPr lang="en-US" sz="1200" b="0" i="0" kern="1200" dirty="0">
                <a:solidFill>
                  <a:schemeClr val="tx1"/>
                </a:solidFill>
                <a:effectLst/>
                <a:latin typeface="+mn-lt"/>
                <a:ea typeface="+mn-ea"/>
                <a:cs typeface="+mn-cs"/>
              </a:rPr>
              <a:t> β</a:t>
            </a:r>
            <a:r>
              <a:rPr lang="en-US" sz="1200" b="0" i="0" kern="1200" dirty="0" err="1">
                <a:solidFill>
                  <a:schemeClr val="tx1"/>
                </a:solidFill>
                <a:effectLst/>
                <a:latin typeface="+mn-lt"/>
                <a:ea typeface="+mn-ea"/>
                <a:cs typeface="+mn-cs"/>
              </a:rPr>
              <a:t>ήμ</a:t>
            </a:r>
            <a:r>
              <a:rPr lang="en-US" sz="1200" b="0" i="0" kern="1200" dirty="0">
                <a:solidFill>
                  <a:schemeClr val="tx1"/>
                </a:solidFill>
                <a:effectLst/>
                <a:latin typeface="+mn-lt"/>
                <a:ea typeface="+mn-ea"/>
                <a:cs typeface="+mn-cs"/>
              </a:rPr>
              <a:t>α ολοκληρωμένα και συνοπτικά στο μυαλό μου χωρίς τη βοήθεια του τετραδίου, η γνώση έχει εδραιωθεί.</a:t>
            </a:r>
          </a:p>
          <a:p>
            <a:r>
              <a:rPr lang="en-US" sz="1200" b="0" i="0" kern="1200" dirty="0">
                <a:solidFill>
                  <a:schemeClr val="tx1"/>
                </a:solidFill>
                <a:effectLst/>
                <a:latin typeface="+mn-lt"/>
                <a:ea typeface="+mn-ea"/>
                <a:cs typeface="+mn-cs"/>
              </a:rPr>
              <a:t> </a:t>
            </a:r>
          </a:p>
          <a:p>
            <a:r>
              <a:rPr lang="en-US" sz="1200" b="1" i="0" kern="1200" dirty="0" err="1">
                <a:solidFill>
                  <a:schemeClr val="tx1"/>
                </a:solidFill>
                <a:effectLst/>
                <a:latin typeface="+mn-lt"/>
                <a:ea typeface="+mn-ea"/>
                <a:cs typeface="+mn-cs"/>
              </a:rPr>
              <a:t>Ψευδ</a:t>
            </a:r>
            <a:r>
              <a:rPr lang="en-US" sz="1200" b="1" i="0" kern="1200" dirty="0">
                <a:solidFill>
                  <a:schemeClr val="tx1"/>
                </a:solidFill>
                <a:effectLst/>
                <a:latin typeface="+mn-lt"/>
                <a:ea typeface="+mn-ea"/>
                <a:cs typeface="+mn-cs"/>
              </a:rPr>
              <a:t>αίσθηση επάρκειας</a:t>
            </a:r>
            <a:r>
              <a:rPr lang="en-US" sz="1200" b="0" i="0" kern="1200" dirty="0">
                <a:solidFill>
                  <a:schemeClr val="tx1"/>
                </a:solidFill>
                <a:effectLst/>
                <a:latin typeface="+mn-lt"/>
                <a:ea typeface="+mn-ea"/>
                <a:cs typeface="+mn-cs"/>
              </a:rPr>
              <a:t> (νομίζουμε ότι ξέρουμε κάτι)</a:t>
            </a:r>
          </a:p>
          <a:p>
            <a:pPr lvl="0"/>
            <a:r>
              <a:rPr lang="en-US" sz="1200" b="1" i="0" kern="1200" dirty="0" err="1">
                <a:solidFill>
                  <a:schemeClr val="tx1"/>
                </a:solidFill>
                <a:effectLst/>
                <a:latin typeface="+mn-lt"/>
                <a:ea typeface="+mn-ea"/>
                <a:cs typeface="+mn-cs"/>
              </a:rPr>
              <a:t>Μην</a:t>
            </a:r>
            <a:r>
              <a:rPr lang="en-US" sz="1200" b="1" i="0" kern="1200" dirty="0">
                <a:solidFill>
                  <a:schemeClr val="tx1"/>
                </a:solidFill>
                <a:effectLst/>
                <a:latin typeface="+mn-lt"/>
                <a:ea typeface="+mn-ea"/>
                <a:cs typeface="+mn-cs"/>
              </a:rPr>
              <a:t> υπ</a:t>
            </a:r>
            <a:r>
              <a:rPr lang="en-US" sz="1200" b="1" i="0" kern="1200" dirty="0" err="1">
                <a:solidFill>
                  <a:schemeClr val="tx1"/>
                </a:solidFill>
                <a:effectLst/>
                <a:latin typeface="+mn-lt"/>
                <a:ea typeface="+mn-ea"/>
                <a:cs typeface="+mn-cs"/>
              </a:rPr>
              <a:t>ερ</a:t>
            </a:r>
            <a:r>
              <a:rPr lang="en-US" sz="1200" b="1" i="0" kern="1200" dirty="0">
                <a:solidFill>
                  <a:schemeClr val="tx1"/>
                </a:solidFill>
                <a:effectLst/>
                <a:latin typeface="+mn-lt"/>
                <a:ea typeface="+mn-ea"/>
                <a:cs typeface="+mn-cs"/>
              </a:rPr>
              <a:t>βάλλετε με την υπογράμμιση του κειμένου </a:t>
            </a:r>
            <a:r>
              <a:rPr lang="en-US" sz="1200" b="0" i="0" kern="1200" dirty="0">
                <a:solidFill>
                  <a:schemeClr val="tx1"/>
                </a:solidFill>
                <a:effectLst/>
                <a:latin typeface="+mn-lt"/>
                <a:ea typeface="+mn-ea"/>
                <a:cs typeface="+mn-cs"/>
              </a:rPr>
              <a:t>και την απλή αντιγραφή στο τετράδιο</a:t>
            </a:r>
          </a:p>
          <a:p>
            <a:pPr lvl="0"/>
            <a:r>
              <a:rPr lang="en-US" sz="1200" b="0" i="0" kern="1200" dirty="0">
                <a:solidFill>
                  <a:schemeClr val="tx1"/>
                </a:solidFill>
                <a:effectLst/>
                <a:latin typeface="+mn-lt"/>
                <a:ea typeface="+mn-ea"/>
                <a:cs typeface="+mn-cs"/>
              </a:rPr>
              <a:t>Να </a:t>
            </a:r>
            <a:r>
              <a:rPr lang="en-US" sz="1200" b="0" i="0" kern="1200" dirty="0" err="1">
                <a:solidFill>
                  <a:schemeClr val="tx1"/>
                </a:solidFill>
                <a:effectLst/>
                <a:latin typeface="+mn-lt"/>
                <a:ea typeface="+mn-ea"/>
                <a:cs typeface="+mn-cs"/>
              </a:rPr>
              <a:t>εξετάζετε</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συχνά</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τον</a:t>
            </a:r>
            <a:r>
              <a:rPr lang="en-US" sz="1200" b="0" i="0" kern="1200" dirty="0">
                <a:solidFill>
                  <a:schemeClr val="tx1"/>
                </a:solidFill>
                <a:effectLst/>
                <a:latin typeface="+mn-lt"/>
                <a:ea typeface="+mn-ea"/>
                <a:cs typeface="+mn-cs"/>
              </a:rPr>
              <a:t> εα</a:t>
            </a:r>
            <a:r>
              <a:rPr lang="en-US" sz="1200" b="0" i="0" kern="1200" dirty="0" err="1">
                <a:solidFill>
                  <a:schemeClr val="tx1"/>
                </a:solidFill>
                <a:effectLst/>
                <a:latin typeface="+mn-lt"/>
                <a:ea typeface="+mn-ea"/>
                <a:cs typeface="+mn-cs"/>
              </a:rPr>
              <a:t>υτό</a:t>
            </a:r>
            <a:r>
              <a:rPr lang="en-US" sz="1200" b="0" i="0" kern="1200" dirty="0">
                <a:solidFill>
                  <a:schemeClr val="tx1"/>
                </a:solidFill>
                <a:effectLst/>
                <a:latin typeface="+mn-lt"/>
                <a:ea typeface="+mn-ea"/>
                <a:cs typeface="+mn-cs"/>
              </a:rPr>
              <a:t> σας </a:t>
            </a:r>
            <a:r>
              <a:rPr lang="en-US" sz="1200" b="0" i="0" kern="1200" dirty="0" err="1">
                <a:solidFill>
                  <a:schemeClr val="tx1"/>
                </a:solidFill>
                <a:effectLst/>
                <a:latin typeface="+mn-lt"/>
                <a:ea typeface="+mn-ea"/>
                <a:cs typeface="+mn-cs"/>
              </a:rPr>
              <a:t>με</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μικρά</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δι</a:t>
            </a:r>
            <a:r>
              <a:rPr lang="en-US" sz="1200" b="0" i="0" kern="1200" dirty="0">
                <a:solidFill>
                  <a:schemeClr val="tx1"/>
                </a:solidFill>
                <a:effectLst/>
                <a:latin typeface="+mn-lt"/>
                <a:ea typeface="+mn-ea"/>
                <a:cs typeface="+mn-cs"/>
              </a:rPr>
              <a:t>αγωνίσματα ή ανάκληση με κλειστό βιβλίο</a:t>
            </a:r>
          </a:p>
          <a:p>
            <a:pPr lvl="0"/>
            <a:r>
              <a:rPr lang="en-US" sz="1200" b="1" i="0" kern="1200" dirty="0" err="1">
                <a:solidFill>
                  <a:schemeClr val="tx1"/>
                </a:solidFill>
                <a:effectLst/>
                <a:latin typeface="+mn-lt"/>
                <a:ea typeface="+mn-ea"/>
                <a:cs typeface="+mn-cs"/>
              </a:rPr>
              <a:t>Είν</a:t>
            </a:r>
            <a:r>
              <a:rPr lang="en-US" sz="1200" b="1" i="0" kern="1200" dirty="0">
                <a:solidFill>
                  <a:schemeClr val="tx1"/>
                </a:solidFill>
                <a:effectLst/>
                <a:latin typeface="+mn-lt"/>
                <a:ea typeface="+mn-ea"/>
                <a:cs typeface="+mn-cs"/>
              </a:rPr>
              <a:t>αι καλό να γίνονται λάθη όσο μαθαίνετε</a:t>
            </a:r>
            <a:r>
              <a:rPr lang="en-US" sz="1200" b="0" i="0" kern="1200" dirty="0">
                <a:solidFill>
                  <a:schemeClr val="tx1"/>
                </a:solidFill>
                <a:effectLst/>
                <a:latin typeface="+mn-lt"/>
                <a:ea typeface="+mn-ea"/>
                <a:cs typeface="+mn-cs"/>
              </a:rPr>
              <a:t> γιατί καταλαβαίνετε πραγματικά τις ικανότητές σας.</a:t>
            </a:r>
          </a:p>
          <a:p>
            <a:pPr lvl="0"/>
            <a:r>
              <a:rPr lang="en-US" sz="1200" b="0" i="0" kern="1200" dirty="0">
                <a:solidFill>
                  <a:schemeClr val="tx1"/>
                </a:solidFill>
                <a:effectLst/>
                <a:latin typeface="+mn-lt"/>
                <a:ea typeface="+mn-ea"/>
                <a:cs typeface="+mn-cs"/>
              </a:rPr>
              <a:t>Απ</a:t>
            </a:r>
            <a:r>
              <a:rPr lang="en-US" sz="1200" b="0" i="0" kern="1200" dirty="0" err="1">
                <a:solidFill>
                  <a:schemeClr val="tx1"/>
                </a:solidFill>
                <a:effectLst/>
                <a:latin typeface="+mn-lt"/>
                <a:ea typeface="+mn-ea"/>
                <a:cs typeface="+mn-cs"/>
              </a:rPr>
              <a:t>οφύγετε</a:t>
            </a:r>
            <a:r>
              <a:rPr lang="en-US" sz="1200" b="0" i="0" kern="1200" dirty="0">
                <a:solidFill>
                  <a:schemeClr val="tx1"/>
                </a:solidFill>
                <a:effectLst/>
                <a:latin typeface="+mn-lt"/>
                <a:ea typeface="+mn-ea"/>
                <a:cs typeface="+mn-cs"/>
              </a:rPr>
              <a:t> να ξανα</a:t>
            </a:r>
            <a:r>
              <a:rPr lang="en-US" sz="1200" b="0" i="0" kern="1200" dirty="0" err="1">
                <a:solidFill>
                  <a:schemeClr val="tx1"/>
                </a:solidFill>
                <a:effectLst/>
                <a:latin typeface="+mn-lt"/>
                <a:ea typeface="+mn-ea"/>
                <a:cs typeface="+mn-cs"/>
              </a:rPr>
              <a:t>δι</a:t>
            </a:r>
            <a:r>
              <a:rPr lang="en-US" sz="1200" b="0" i="0" kern="1200" dirty="0">
                <a:solidFill>
                  <a:schemeClr val="tx1"/>
                </a:solidFill>
                <a:effectLst/>
                <a:latin typeface="+mn-lt"/>
                <a:ea typeface="+mn-ea"/>
                <a:cs typeface="+mn-cs"/>
              </a:rPr>
              <a:t>αβάζετε μόνο τα εύκολα σημεία. </a:t>
            </a:r>
            <a:r>
              <a:rPr lang="en-US" sz="1200" b="0" i="0" kern="1200" dirty="0" err="1">
                <a:solidFill>
                  <a:schemeClr val="tx1"/>
                </a:solidFill>
                <a:effectLst/>
                <a:latin typeface="+mn-lt"/>
                <a:ea typeface="+mn-ea"/>
                <a:cs typeface="+mn-cs"/>
              </a:rPr>
              <a:t>Αντίθετ</a:t>
            </a:r>
            <a:r>
              <a:rPr lang="en-US" sz="1200" b="0" i="0" kern="1200" dirty="0">
                <a:solidFill>
                  <a:schemeClr val="tx1"/>
                </a:solidFill>
                <a:effectLst/>
                <a:latin typeface="+mn-lt"/>
                <a:ea typeface="+mn-ea"/>
                <a:cs typeface="+mn-cs"/>
              </a:rPr>
              <a:t>α σκόπιμα επαναλάβετε αυτά που θεωρείτε δυσκολότερα.</a:t>
            </a:r>
          </a:p>
          <a:p>
            <a:r>
              <a:rPr lang="en-US" sz="1200" b="0" i="0" kern="1200" dirty="0">
                <a:solidFill>
                  <a:schemeClr val="tx1"/>
                </a:solidFill>
                <a:effectLst/>
                <a:latin typeface="+mn-lt"/>
                <a:ea typeface="+mn-ea"/>
                <a:cs typeface="+mn-cs"/>
              </a:rPr>
              <a:t> </a:t>
            </a:r>
          </a:p>
          <a:p>
            <a:endParaRPr lang="en-US" dirty="0"/>
          </a:p>
          <a:p>
            <a:endParaRPr lang="en-US" dirty="0"/>
          </a:p>
        </p:txBody>
      </p:sp>
      <p:sp>
        <p:nvSpPr>
          <p:cNvPr id="4" name="Slide Number Placeholder 3"/>
          <p:cNvSpPr>
            <a:spLocks noGrp="1"/>
          </p:cNvSpPr>
          <p:nvPr>
            <p:ph type="sldNum" sz="quarter" idx="5"/>
          </p:nvPr>
        </p:nvSpPr>
        <p:spPr/>
        <p:txBody>
          <a:bodyPr/>
          <a:lstStyle/>
          <a:p>
            <a:fld id="{33349865-6618-4E13-8E52-7AF2059442A3}" type="slidenum">
              <a:rPr lang="en-US" smtClean="0"/>
              <a:t>16</a:t>
            </a:fld>
            <a:endParaRPr lang="en-US"/>
          </a:p>
        </p:txBody>
      </p:sp>
    </p:spTree>
    <p:extLst>
      <p:ext uri="{BB962C8B-B14F-4D97-AF65-F5344CB8AC3E}">
        <p14:creationId xmlns:p14="http://schemas.microsoft.com/office/powerpoint/2010/main" val="568223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49865-6618-4E13-8E52-7AF2059442A3}" type="slidenum">
              <a:rPr lang="en-US" smtClean="0"/>
              <a:t>17</a:t>
            </a:fld>
            <a:endParaRPr lang="en-US"/>
          </a:p>
        </p:txBody>
      </p:sp>
    </p:spTree>
    <p:extLst>
      <p:ext uri="{BB962C8B-B14F-4D97-AF65-F5344CB8AC3E}">
        <p14:creationId xmlns:p14="http://schemas.microsoft.com/office/powerpoint/2010/main" val="4027175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4A6A2-7ED8-7DDC-84DB-E7FDB187D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4DB6B0-4B89-334F-E46B-9A98545DA8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FAAC33-6461-82C2-7035-6582CDDDB43A}"/>
              </a:ext>
            </a:extLst>
          </p:cNvPr>
          <p:cNvSpPr>
            <a:spLocks noGrp="1"/>
          </p:cNvSpPr>
          <p:nvPr>
            <p:ph type="body" idx="1"/>
          </p:nvPr>
        </p:nvSpPr>
        <p:spPr/>
        <p:txBody>
          <a:bodyPr/>
          <a:lstStyle/>
          <a:p>
            <a:r>
              <a:rPr lang="en-US" b="1" dirty="0" err="1"/>
              <a:t>Δι</a:t>
            </a:r>
            <a:r>
              <a:rPr lang="en-US" b="1" dirty="0"/>
              <a:t>αφάνεια 4: Πώς Μαθαίνουμε Μαθηματικά; (Νευροεπιστήμη &amp; Γνωστική Ψυχολογία)</a:t>
            </a:r>
          </a:p>
          <a:p>
            <a:pPr lvl="0"/>
            <a:r>
              <a:rPr lang="en-US" b="1" dirty="0" err="1"/>
              <a:t>Νευρο</a:t>
            </a:r>
            <a:r>
              <a:rPr lang="en-US" b="1" dirty="0"/>
              <a:t>πλαστικότητα (Neuroplasticity):</a:t>
            </a:r>
            <a:r>
              <a:rPr lang="en-US" dirty="0"/>
              <a:t> Ο εγκέφαλος είναι ένας «μυς». Η </a:t>
            </a:r>
            <a:r>
              <a:rPr lang="en-US" dirty="0" err="1"/>
              <a:t>δυσκολί</a:t>
            </a:r>
            <a:r>
              <a:rPr lang="en-US" dirty="0"/>
              <a:t>α και τα λάθη δημιουργούν νέες νευρωνικές συνδέσεις.</a:t>
            </a:r>
          </a:p>
          <a:p>
            <a:pPr lvl="0"/>
            <a:r>
              <a:rPr lang="en-US" b="1" dirty="0"/>
              <a:t>The "Desirable Difficulty":</a:t>
            </a:r>
            <a:r>
              <a:rPr lang="en-US" dirty="0"/>
              <a:t> Η επ</a:t>
            </a:r>
            <a:r>
              <a:rPr lang="en-US" dirty="0" err="1"/>
              <a:t>ιφ</a:t>
            </a:r>
            <a:r>
              <a:rPr lang="en-US" dirty="0"/>
              <a:t>ανειακή ανάγνωση λυμένων ασκήσεων δημιουργεί την </a:t>
            </a:r>
            <a:r>
              <a:rPr lang="en-US" b="1" dirty="0"/>
              <a:t>ψευδαίσθηση γνώσης (Illusion of Explanatory Depth)</a:t>
            </a:r>
            <a:r>
              <a:rPr lang="en-US" dirty="0"/>
              <a:t>. Η πρα</a:t>
            </a:r>
            <a:r>
              <a:rPr lang="en-US" dirty="0" err="1"/>
              <a:t>γμ</a:t>
            </a:r>
            <a:r>
              <a:rPr lang="en-US" dirty="0"/>
              <a:t>ατική μάθηση συμβαίνει στην ενεργή εμπλοκή (Active Recall &amp; Problem Solving).</a:t>
            </a:r>
          </a:p>
          <a:p>
            <a:pPr lvl="0"/>
            <a:r>
              <a:rPr lang="en-US" b="1" dirty="0"/>
              <a:t>To </a:t>
            </a:r>
            <a:r>
              <a:rPr lang="en-US" b="1" dirty="0" err="1"/>
              <a:t>Λάθος</a:t>
            </a:r>
            <a:r>
              <a:rPr lang="en-US" b="1" dirty="0"/>
              <a:t> </a:t>
            </a:r>
            <a:r>
              <a:rPr lang="en-US" b="1" dirty="0" err="1"/>
              <a:t>ως</a:t>
            </a:r>
            <a:r>
              <a:rPr lang="en-US" b="1" dirty="0"/>
              <a:t> </a:t>
            </a:r>
            <a:r>
              <a:rPr lang="en-US" b="1" dirty="0" err="1"/>
              <a:t>Δεδομένο</a:t>
            </a:r>
            <a:r>
              <a:rPr lang="en-US" b="1" dirty="0"/>
              <a:t>:</a:t>
            </a:r>
            <a:r>
              <a:rPr lang="en-US" dirty="0"/>
              <a:t> </a:t>
            </a:r>
            <a:r>
              <a:rPr lang="en-US" dirty="0" err="1"/>
              <a:t>Στην</a:t>
            </a:r>
            <a:r>
              <a:rPr lang="en-US" dirty="0"/>
              <a:t> επ</a:t>
            </a:r>
            <a:r>
              <a:rPr lang="en-US" dirty="0" err="1"/>
              <a:t>ιστημονική</a:t>
            </a:r>
            <a:r>
              <a:rPr lang="en-US" dirty="0"/>
              <a:t> </a:t>
            </a:r>
            <a:r>
              <a:rPr lang="en-US" dirty="0" err="1"/>
              <a:t>έρευν</a:t>
            </a:r>
            <a:r>
              <a:rPr lang="en-US" dirty="0"/>
              <a:t>α, η αποτυχία μιας υπόθεσης είναι πληροφορία. </a:t>
            </a:r>
            <a:r>
              <a:rPr lang="en-US" dirty="0" err="1"/>
              <a:t>Στο</a:t>
            </a:r>
            <a:r>
              <a:rPr lang="en-US" dirty="0"/>
              <a:t> </a:t>
            </a:r>
            <a:r>
              <a:rPr lang="en-US" dirty="0" err="1"/>
              <a:t>μάθημά</a:t>
            </a:r>
            <a:r>
              <a:rPr lang="en-US" dirty="0"/>
              <a:t> μας, </a:t>
            </a:r>
            <a:r>
              <a:rPr lang="en-US" dirty="0" err="1"/>
              <a:t>το</a:t>
            </a:r>
            <a:r>
              <a:rPr lang="en-US" dirty="0"/>
              <a:t> </a:t>
            </a:r>
            <a:r>
              <a:rPr lang="en-US" dirty="0" err="1"/>
              <a:t>λάθος</a:t>
            </a:r>
            <a:r>
              <a:rPr lang="en-US" dirty="0"/>
              <a:t> </a:t>
            </a:r>
            <a:r>
              <a:rPr lang="en-US" dirty="0" err="1"/>
              <a:t>είν</a:t>
            </a:r>
            <a:r>
              <a:rPr lang="en-US" dirty="0"/>
              <a:t>αι το σημείο εκκίνησης για την κατανόηση.</a:t>
            </a:r>
          </a:p>
          <a:p>
            <a:pPr lvl="0"/>
            <a:endParaRPr lang="en-US" dirty="0"/>
          </a:p>
          <a:p>
            <a:pPr lvl="0"/>
            <a:endParaRPr lang="en-US" dirty="0"/>
          </a:p>
          <a:p>
            <a:pPr lvl="0"/>
            <a:endParaRPr lang="en-US" dirty="0"/>
          </a:p>
          <a:p>
            <a:r>
              <a:rPr lang="en-US" dirty="0">
                <a:effectLst/>
              </a:rPr>
              <a:t>Nice talk really liked it, here is my note, feel free to add if I missed anything </a:t>
            </a:r>
          </a:p>
          <a:p>
            <a:pPr marL="228600" indent="-228600">
              <a:buAutoNum type="arabicPeriod"/>
            </a:pPr>
            <a:r>
              <a:rPr lang="en-US" dirty="0">
                <a:effectLst/>
              </a:rPr>
              <a:t>Focused mode and diffused mode – thinking – Switching between two modes of thinking - learning current subject makes quicker a. Unable to come up with solutions – go for a walk .. </a:t>
            </a:r>
            <a:r>
              <a:rPr lang="en-US" dirty="0" err="1">
                <a:effectLst/>
              </a:rPr>
              <a:t>etc</a:t>
            </a:r>
            <a:r>
              <a:rPr lang="en-US" dirty="0">
                <a:effectLst/>
              </a:rPr>
              <a:t> </a:t>
            </a:r>
          </a:p>
          <a:p>
            <a:pPr marL="0" indent="0">
              <a:buNone/>
            </a:pPr>
            <a:r>
              <a:rPr lang="en-US" dirty="0">
                <a:effectLst/>
              </a:rPr>
              <a:t>2. Combat Procrastination using Pomodoro technique – focus of time not on “Completion” of task. </a:t>
            </a:r>
          </a:p>
          <a:p>
            <a:pPr marL="0" indent="0">
              <a:buNone/>
            </a:pPr>
            <a:r>
              <a:rPr lang="en-US" dirty="0">
                <a:effectLst/>
              </a:rPr>
              <a:t>3. Sleep – Take good rest – it cleans brain toxins and helps for new leaning connections </a:t>
            </a:r>
          </a:p>
          <a:p>
            <a:pPr marL="0" indent="0">
              <a:buNone/>
            </a:pPr>
            <a:r>
              <a:rPr lang="en-US" dirty="0">
                <a:effectLst/>
              </a:rPr>
              <a:t>4. Exercise – yes Walking in an exercise </a:t>
            </a:r>
          </a:p>
          <a:p>
            <a:pPr marL="0" indent="0">
              <a:buNone/>
            </a:pPr>
            <a:r>
              <a:rPr lang="en-US" sz="1200" b="0" i="0" kern="1200" dirty="0">
                <a:solidFill>
                  <a:schemeClr val="tx1"/>
                </a:solidFill>
                <a:effectLst/>
                <a:latin typeface="+mn-lt"/>
                <a:ea typeface="+mn-ea"/>
                <a:cs typeface="+mn-cs"/>
              </a:rPr>
              <a:t>4. It's okay to have poor memory. It's just takes little more time in learning. You will enjoy the </a:t>
            </a:r>
            <a:r>
              <a:rPr lang="en-US" sz="1200" b="0" i="0" kern="1200" dirty="0" err="1">
                <a:solidFill>
                  <a:schemeClr val="tx1"/>
                </a:solidFill>
                <a:effectLst/>
                <a:latin typeface="+mn-lt"/>
                <a:ea typeface="+mn-ea"/>
                <a:cs typeface="+mn-cs"/>
              </a:rPr>
              <a:t>flavour</a:t>
            </a:r>
            <a:r>
              <a:rPr lang="en-US" sz="1200" b="0" i="0" kern="1200" dirty="0">
                <a:solidFill>
                  <a:schemeClr val="tx1"/>
                </a:solidFill>
                <a:effectLst/>
                <a:latin typeface="+mn-lt"/>
                <a:ea typeface="+mn-ea"/>
                <a:cs typeface="+mn-cs"/>
              </a:rPr>
              <a:t> which might have missed by speedy minds. </a:t>
            </a:r>
          </a:p>
          <a:p>
            <a:pPr marL="0" indent="0">
              <a:buNone/>
            </a:pPr>
            <a:r>
              <a:rPr lang="en-US" sz="1200" b="0" i="0" kern="1200" dirty="0">
                <a:solidFill>
                  <a:schemeClr val="tx1"/>
                </a:solidFill>
                <a:effectLst/>
                <a:latin typeface="+mn-lt"/>
                <a:ea typeface="+mn-ea"/>
                <a:cs typeface="+mn-cs"/>
              </a:rPr>
              <a:t>5. Imposter syndrome. It's quite common among us and just be aware of that. </a:t>
            </a:r>
            <a:endParaRPr lang="en-US" dirty="0">
              <a:effectLst/>
            </a:endParaRPr>
          </a:p>
          <a:p>
            <a:pPr marL="0" indent="0">
              <a:buNone/>
            </a:pPr>
            <a:r>
              <a:rPr lang="en-US" dirty="0">
                <a:effectLst/>
              </a:rPr>
              <a:t>5. Practice and Repetition – moves patterns from working memory into long term memory a. Spaced repetitions is much better </a:t>
            </a:r>
          </a:p>
          <a:p>
            <a:pPr marL="0" indent="0">
              <a:buNone/>
            </a:pPr>
            <a:r>
              <a:rPr lang="en-US" dirty="0">
                <a:effectLst/>
              </a:rPr>
              <a:t>6. Attention – and create chunks of information </a:t>
            </a:r>
            <a:br>
              <a:rPr lang="en-US" dirty="0">
                <a:effectLst/>
              </a:rPr>
            </a:br>
            <a:r>
              <a:rPr lang="en-US" dirty="0">
                <a:effectLst/>
              </a:rPr>
              <a:t>7. Homework – do it more than once and see if you can play it in your mind? </a:t>
            </a:r>
          </a:p>
          <a:p>
            <a:pPr marL="0" indent="0">
              <a:buNone/>
            </a:pPr>
            <a:r>
              <a:rPr lang="en-US" dirty="0">
                <a:effectLst/>
              </a:rPr>
              <a:t>8. Recall - Recall </a:t>
            </a:r>
          </a:p>
          <a:p>
            <a:pPr marL="0" indent="0">
              <a:buNone/>
            </a:pPr>
            <a:r>
              <a:rPr lang="en-US" dirty="0">
                <a:effectLst/>
              </a:rPr>
              <a:t>9. Passion – Follow your passion but BROADEN your passion</a:t>
            </a:r>
          </a:p>
          <a:p>
            <a:endParaRPr lang="en-US" dirty="0"/>
          </a:p>
          <a:p>
            <a:r>
              <a:rPr lang="en-US" sz="1200" b="0" i="0" kern="1200" dirty="0">
                <a:solidFill>
                  <a:schemeClr val="tx1"/>
                </a:solidFill>
                <a:effectLst/>
                <a:latin typeface="+mn-lt"/>
                <a:ea typeface="+mn-ea"/>
                <a:cs typeface="+mn-cs"/>
              </a:rPr>
              <a:t>Btw, about procrastination she says that it is an addiction, because it feels good to avoid the initial pain by focusing on more pleasant tasks. But if you constantly avoid what you choose to do it will get very detrimental to your life. So the trick is just to get used to that initial pain, to have a bigger pain tolerance, and just go through it. It lasts for a few minutes, then you can focus on the task. And when you start thinking about everything else, just allow those thoughts to drift away, exactly like when meditating, and return focusing on the task.</a:t>
            </a:r>
            <a:br>
              <a:rPr lang="en-US" dirty="0"/>
            </a:br>
            <a:endParaRPr lang="en-US" dirty="0"/>
          </a:p>
          <a:p>
            <a:endParaRPr lang="en-US" dirty="0"/>
          </a:p>
        </p:txBody>
      </p:sp>
      <p:sp>
        <p:nvSpPr>
          <p:cNvPr id="4" name="Slide Number Placeholder 3">
            <a:extLst>
              <a:ext uri="{FF2B5EF4-FFF2-40B4-BE49-F238E27FC236}">
                <a16:creationId xmlns:a16="http://schemas.microsoft.com/office/drawing/2014/main" id="{A7132A64-D55C-D3A4-2C4F-7F28D97B5354}"/>
              </a:ext>
            </a:extLst>
          </p:cNvPr>
          <p:cNvSpPr>
            <a:spLocks noGrp="1"/>
          </p:cNvSpPr>
          <p:nvPr>
            <p:ph type="sldNum" sz="quarter" idx="5"/>
          </p:nvPr>
        </p:nvSpPr>
        <p:spPr/>
        <p:txBody>
          <a:bodyPr/>
          <a:lstStyle/>
          <a:p>
            <a:fld id="{33349865-6618-4E13-8E52-7AF2059442A3}" type="slidenum">
              <a:rPr lang="en-US" smtClean="0"/>
              <a:t>18</a:t>
            </a:fld>
            <a:endParaRPr lang="en-US"/>
          </a:p>
        </p:txBody>
      </p:sp>
    </p:spTree>
    <p:extLst>
      <p:ext uri="{BB962C8B-B14F-4D97-AF65-F5344CB8AC3E}">
        <p14:creationId xmlns:p14="http://schemas.microsoft.com/office/powerpoint/2010/main" val="910160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dirty="0" err="1"/>
              <a:t>Δι</a:t>
            </a:r>
            <a:r>
              <a:rPr lang="en-US" b="1" dirty="0"/>
              <a:t>αφάνεια 8: Q&amp;A / Πρόκληση 1ης Ημέρας (Hook)</a:t>
            </a:r>
          </a:p>
          <a:p>
            <a:pPr lvl="0"/>
            <a:r>
              <a:rPr lang="en-US" b="1" dirty="0"/>
              <a:t>Brief Q&amp;A:</a:t>
            </a:r>
            <a:r>
              <a:rPr lang="en-US" dirty="0"/>
              <a:t> </a:t>
            </a:r>
            <a:r>
              <a:rPr lang="en-US" dirty="0" err="1"/>
              <a:t>Ερωτήσεις</a:t>
            </a:r>
            <a:r>
              <a:rPr lang="en-US" dirty="0"/>
              <a:t>/Απ</a:t>
            </a:r>
            <a:r>
              <a:rPr lang="en-US" dirty="0" err="1"/>
              <a:t>ορίες</a:t>
            </a:r>
            <a:r>
              <a:rPr lang="en-US" dirty="0"/>
              <a:t> από </a:t>
            </a:r>
            <a:r>
              <a:rPr lang="en-US" dirty="0" err="1"/>
              <a:t>τους</a:t>
            </a:r>
            <a:r>
              <a:rPr lang="en-US" dirty="0"/>
              <a:t> μα</a:t>
            </a:r>
            <a:r>
              <a:rPr lang="en-US" dirty="0" err="1"/>
              <a:t>θητές</a:t>
            </a:r>
            <a:r>
              <a:rPr lang="en-US" dirty="0"/>
              <a:t>.</a:t>
            </a:r>
          </a:p>
          <a:p>
            <a:pPr lvl="0"/>
            <a:r>
              <a:rPr lang="en-US" b="1" dirty="0"/>
              <a:t>A Quick Brain Teaser (</a:t>
            </a:r>
            <a:r>
              <a:rPr lang="en-US" b="1" dirty="0" err="1"/>
              <a:t>Προ</a:t>
            </a:r>
            <a:r>
              <a:rPr lang="en-US" b="1" dirty="0"/>
              <a:t>αιρετικό - 5 λεπτά):</a:t>
            </a:r>
            <a:r>
              <a:rPr lang="en-US" dirty="0"/>
              <a:t> Ένα σύντομο μαθηματικό παράδοξο ή ένα πρόβλημα λογικής (π.χ. </a:t>
            </a:r>
            <a:r>
              <a:rPr lang="en-US" dirty="0" err="1"/>
              <a:t>Το</a:t>
            </a:r>
            <a:r>
              <a:rPr lang="en-US" dirty="0"/>
              <a:t> πα</a:t>
            </a:r>
            <a:r>
              <a:rPr lang="en-US" dirty="0" err="1"/>
              <a:t>ράδοξο</a:t>
            </a:r>
            <a:r>
              <a:rPr lang="en-US" dirty="0"/>
              <a:t> </a:t>
            </a:r>
            <a:r>
              <a:rPr lang="en-US" dirty="0" err="1"/>
              <a:t>των</a:t>
            </a:r>
            <a:r>
              <a:rPr lang="en-US" dirty="0"/>
              <a:t> </a:t>
            </a:r>
            <a:r>
              <a:rPr lang="en-US" dirty="0" err="1"/>
              <a:t>γενεθλίων</a:t>
            </a:r>
            <a:r>
              <a:rPr lang="en-US" dirty="0"/>
              <a:t> ή </a:t>
            </a:r>
            <a:r>
              <a:rPr lang="en-US" dirty="0" err="1"/>
              <a:t>έν</a:t>
            </a:r>
            <a:r>
              <a:rPr lang="en-US" dirty="0"/>
              <a:t>α γρήγορο πρόβλημα οπτικοποίησης) για να βιώσουν αμέσως το πνεύμα του μαθήματος.</a:t>
            </a:r>
          </a:p>
          <a:p>
            <a:endParaRPr lang="en-US" dirty="0"/>
          </a:p>
        </p:txBody>
      </p:sp>
      <p:sp>
        <p:nvSpPr>
          <p:cNvPr id="4" name="Slide Number Placeholder 3"/>
          <p:cNvSpPr>
            <a:spLocks noGrp="1"/>
          </p:cNvSpPr>
          <p:nvPr>
            <p:ph type="sldNum" sz="quarter" idx="5"/>
          </p:nvPr>
        </p:nvSpPr>
        <p:spPr/>
        <p:txBody>
          <a:bodyPr/>
          <a:lstStyle/>
          <a:p>
            <a:fld id="{33349865-6618-4E13-8E52-7AF2059442A3}" type="slidenum">
              <a:rPr lang="en-US" smtClean="0"/>
              <a:t>19</a:t>
            </a:fld>
            <a:endParaRPr lang="en-US"/>
          </a:p>
        </p:txBody>
      </p:sp>
    </p:spTree>
    <p:extLst>
      <p:ext uri="{BB962C8B-B14F-4D97-AF65-F5344CB8AC3E}">
        <p14:creationId xmlns:p14="http://schemas.microsoft.com/office/powerpoint/2010/main" val="1569899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49865-6618-4E13-8E52-7AF2059442A3}" type="slidenum">
              <a:rPr lang="en-US" smtClean="0"/>
              <a:t>2</a:t>
            </a:fld>
            <a:endParaRPr lang="en-US"/>
          </a:p>
        </p:txBody>
      </p:sp>
    </p:spTree>
    <p:extLst>
      <p:ext uri="{BB962C8B-B14F-4D97-AF65-F5344CB8AC3E}">
        <p14:creationId xmlns:p14="http://schemas.microsoft.com/office/powerpoint/2010/main" val="1627664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13489-E4F0-D364-5A94-CFDEB2F002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05E4D-5566-C5A6-0929-2CDDA905059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83EB9D3-D05B-4267-3C23-6D15C27A5984}"/>
              </a:ext>
            </a:extLst>
          </p:cNvPr>
          <p:cNvSpPr>
            <a:spLocks noGrp="1"/>
          </p:cNvSpPr>
          <p:nvPr>
            <p:ph type="body" idx="1"/>
          </p:nvPr>
        </p:nvSpPr>
        <p:spPr/>
        <p:txBody>
          <a:bodyPr/>
          <a:lstStyle/>
          <a:p>
            <a:r>
              <a:rPr lang="en-US" b="1" dirty="0" err="1"/>
              <a:t>Δι</a:t>
            </a:r>
            <a:r>
              <a:rPr lang="en-US" b="1" dirty="0"/>
              <a:t>αφάνεια 3: Πού Χρησιμεύουν; (Beyond the Classroom)</a:t>
            </a:r>
          </a:p>
          <a:p>
            <a:pPr lvl="0"/>
            <a:r>
              <a:rPr lang="en-US" b="1" dirty="0"/>
              <a:t>Μοντελοπ</a:t>
            </a:r>
            <a:r>
              <a:rPr lang="en-US" b="1" dirty="0" err="1"/>
              <a:t>οίηση</a:t>
            </a:r>
            <a:r>
              <a:rPr lang="en-US" b="1" dirty="0"/>
              <a:t> </a:t>
            </a:r>
            <a:r>
              <a:rPr lang="en-US" b="1" dirty="0" err="1"/>
              <a:t>Πρ</a:t>
            </a:r>
            <a:r>
              <a:rPr lang="en-US" b="1" dirty="0"/>
              <a:t>αγματικότητας:</a:t>
            </a:r>
            <a:r>
              <a:rPr lang="en-US" dirty="0"/>
              <a:t> Από την πρόγνωση του καιρού και τη δυναμική των πληθυσμών μέχρι τη χρηματοοικονομική μηχανική.</a:t>
            </a:r>
          </a:p>
          <a:p>
            <a:pPr lvl="0"/>
            <a:r>
              <a:rPr lang="en-US" b="1" dirty="0" err="1"/>
              <a:t>Τεχνολογί</a:t>
            </a:r>
            <a:r>
              <a:rPr lang="en-US" b="1" dirty="0"/>
              <a:t>α Αιχμής:</a:t>
            </a:r>
            <a:endParaRPr lang="en-US" dirty="0"/>
          </a:p>
          <a:p>
            <a:pPr lvl="1"/>
            <a:r>
              <a:rPr lang="en-US" b="1" dirty="0" err="1"/>
              <a:t>Τεχνητή</a:t>
            </a:r>
            <a:r>
              <a:rPr lang="en-US" b="1" dirty="0"/>
              <a:t> </a:t>
            </a:r>
            <a:r>
              <a:rPr lang="en-US" b="1" dirty="0" err="1"/>
              <a:t>Νοημοσύνη</a:t>
            </a:r>
            <a:r>
              <a:rPr lang="en-US" b="1" dirty="0"/>
              <a:t> (AI):</a:t>
            </a:r>
            <a:r>
              <a:rPr lang="en-US" dirty="0"/>
              <a:t> </a:t>
            </a:r>
            <a:r>
              <a:rPr lang="en-US" dirty="0" err="1"/>
              <a:t>Γρ</a:t>
            </a:r>
            <a:r>
              <a:rPr lang="en-US" dirty="0"/>
              <a:t>αμμική Άλγεβρα &amp; Πιθανότητες.</a:t>
            </a:r>
          </a:p>
          <a:p>
            <a:pPr lvl="1"/>
            <a:r>
              <a:rPr lang="en-US" b="1" dirty="0" err="1"/>
              <a:t>Κρυ</a:t>
            </a:r>
            <a:r>
              <a:rPr lang="en-US" b="1" dirty="0"/>
              <a:t>πτογραφία &amp; Ασφάλεια:</a:t>
            </a:r>
            <a:r>
              <a:rPr lang="en-US" dirty="0"/>
              <a:t> Θεωρία Αριθμών.</a:t>
            </a:r>
          </a:p>
          <a:p>
            <a:pPr lvl="1"/>
            <a:r>
              <a:rPr lang="en-US" b="1" dirty="0"/>
              <a:t>Computer Graphics/Gaming:</a:t>
            </a:r>
            <a:r>
              <a:rPr lang="en-US" dirty="0"/>
              <a:t> </a:t>
            </a:r>
            <a:r>
              <a:rPr lang="en-US" dirty="0" err="1"/>
              <a:t>Αν</a:t>
            </a:r>
            <a:r>
              <a:rPr lang="en-US" dirty="0"/>
              <a:t>αλυτική Γεωμετρία &amp; Διανύσματα.</a:t>
            </a:r>
          </a:p>
          <a:p>
            <a:pPr lvl="0"/>
            <a:r>
              <a:rPr lang="en-US" b="1" dirty="0" err="1"/>
              <a:t>Γνωσι</a:t>
            </a:r>
            <a:r>
              <a:rPr lang="en-US" b="1" dirty="0"/>
              <a:t>ακή Υποδομή:</a:t>
            </a:r>
            <a:r>
              <a:rPr lang="en-US" dirty="0"/>
              <a:t> Εκπαιδεύουν τον εγκέφαλο στην αφαίρεση, την αυστηρότητα, τη δομημένη σκέψη και την αποδόμηση σύνθετων προβλημάτων σε απλούστερα βήματα.</a:t>
            </a:r>
          </a:p>
          <a:p>
            <a:endParaRPr lang="en-US" dirty="0"/>
          </a:p>
        </p:txBody>
      </p:sp>
      <p:sp>
        <p:nvSpPr>
          <p:cNvPr id="4" name="Slide Number Placeholder 3">
            <a:extLst>
              <a:ext uri="{FF2B5EF4-FFF2-40B4-BE49-F238E27FC236}">
                <a16:creationId xmlns:a16="http://schemas.microsoft.com/office/drawing/2014/main" id="{A961C742-47CA-2D82-9FC0-CD38CD239F0D}"/>
              </a:ext>
            </a:extLst>
          </p:cNvPr>
          <p:cNvSpPr>
            <a:spLocks noGrp="1"/>
          </p:cNvSpPr>
          <p:nvPr>
            <p:ph type="sldNum" sz="quarter" idx="5"/>
          </p:nvPr>
        </p:nvSpPr>
        <p:spPr/>
        <p:txBody>
          <a:bodyPr/>
          <a:lstStyle/>
          <a:p>
            <a:fld id="{33349865-6618-4E13-8E52-7AF2059442A3}" type="slidenum">
              <a:rPr lang="en-US" smtClean="0"/>
              <a:t>3</a:t>
            </a:fld>
            <a:endParaRPr lang="en-US"/>
          </a:p>
        </p:txBody>
      </p:sp>
    </p:spTree>
    <p:extLst>
      <p:ext uri="{BB962C8B-B14F-4D97-AF65-F5344CB8AC3E}">
        <p14:creationId xmlns:p14="http://schemas.microsoft.com/office/powerpoint/2010/main" val="4276722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49865-6618-4E13-8E52-7AF2059442A3}" type="slidenum">
              <a:rPr lang="en-US" smtClean="0"/>
              <a:t>4</a:t>
            </a:fld>
            <a:endParaRPr lang="en-US"/>
          </a:p>
        </p:txBody>
      </p:sp>
    </p:spTree>
    <p:extLst>
      <p:ext uri="{BB962C8B-B14F-4D97-AF65-F5344CB8AC3E}">
        <p14:creationId xmlns:p14="http://schemas.microsoft.com/office/powerpoint/2010/main" val="2703411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D9B52-9B55-2F55-8550-96BFB43822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5ED17B-7FA8-DC4E-1A7C-6F151343551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D403A9A-041E-698E-7FD2-8A747F095C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408BB5-5005-9EC5-F3AF-5A8D46D957CF}"/>
              </a:ext>
            </a:extLst>
          </p:cNvPr>
          <p:cNvSpPr>
            <a:spLocks noGrp="1"/>
          </p:cNvSpPr>
          <p:nvPr>
            <p:ph type="sldNum" sz="quarter" idx="5"/>
          </p:nvPr>
        </p:nvSpPr>
        <p:spPr/>
        <p:txBody>
          <a:bodyPr/>
          <a:lstStyle/>
          <a:p>
            <a:fld id="{33349865-6618-4E13-8E52-7AF2059442A3}" type="slidenum">
              <a:rPr lang="en-US" smtClean="0"/>
              <a:t>5</a:t>
            </a:fld>
            <a:endParaRPr lang="en-US"/>
          </a:p>
        </p:txBody>
      </p:sp>
    </p:spTree>
    <p:extLst>
      <p:ext uri="{BB962C8B-B14F-4D97-AF65-F5344CB8AC3E}">
        <p14:creationId xmlns:p14="http://schemas.microsoft.com/office/powerpoint/2010/main" val="4193130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C9D13-2BE1-A8DB-64D4-1B2655E7F7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92DF95-D5F2-DF51-F2DB-95010AF22DC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2570008-B2DD-A938-CEE4-614CE4ADFA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1F20C9-1082-827B-2A95-34410A92684E}"/>
              </a:ext>
            </a:extLst>
          </p:cNvPr>
          <p:cNvSpPr>
            <a:spLocks noGrp="1"/>
          </p:cNvSpPr>
          <p:nvPr>
            <p:ph type="sldNum" sz="quarter" idx="5"/>
          </p:nvPr>
        </p:nvSpPr>
        <p:spPr/>
        <p:txBody>
          <a:bodyPr/>
          <a:lstStyle/>
          <a:p>
            <a:fld id="{33349865-6618-4E13-8E52-7AF2059442A3}" type="slidenum">
              <a:rPr lang="en-US" smtClean="0"/>
              <a:t>6</a:t>
            </a:fld>
            <a:endParaRPr lang="en-US"/>
          </a:p>
        </p:txBody>
      </p:sp>
    </p:spTree>
    <p:extLst>
      <p:ext uri="{BB962C8B-B14F-4D97-AF65-F5344CB8AC3E}">
        <p14:creationId xmlns:p14="http://schemas.microsoft.com/office/powerpoint/2010/main" val="3371899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1026E-16E1-341E-6C0D-B005A173CB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FBEA7-9431-52DC-2D4F-0A2B6A80D1E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7C2F834-7047-8BD4-F836-8AB610C5CB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2842FE-AFBD-702E-E490-32E2C5319A56}"/>
              </a:ext>
            </a:extLst>
          </p:cNvPr>
          <p:cNvSpPr>
            <a:spLocks noGrp="1"/>
          </p:cNvSpPr>
          <p:nvPr>
            <p:ph type="sldNum" sz="quarter" idx="5"/>
          </p:nvPr>
        </p:nvSpPr>
        <p:spPr/>
        <p:txBody>
          <a:bodyPr/>
          <a:lstStyle/>
          <a:p>
            <a:fld id="{33349865-6618-4E13-8E52-7AF2059442A3}" type="slidenum">
              <a:rPr lang="en-US" smtClean="0"/>
              <a:t>7</a:t>
            </a:fld>
            <a:endParaRPr lang="en-US"/>
          </a:p>
        </p:txBody>
      </p:sp>
    </p:spTree>
    <p:extLst>
      <p:ext uri="{BB962C8B-B14F-4D97-AF65-F5344CB8AC3E}">
        <p14:creationId xmlns:p14="http://schemas.microsoft.com/office/powerpoint/2010/main" val="3938220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FE4AD-1658-7CA6-74E5-227A58FACF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8C29C5-7413-01FE-399D-D32D5020AF2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1D3CB19-42D8-8F36-8BD9-17D9EEABB6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E66992-B81E-FAE6-5F44-50FC303AF57C}"/>
              </a:ext>
            </a:extLst>
          </p:cNvPr>
          <p:cNvSpPr>
            <a:spLocks noGrp="1"/>
          </p:cNvSpPr>
          <p:nvPr>
            <p:ph type="sldNum" sz="quarter" idx="5"/>
          </p:nvPr>
        </p:nvSpPr>
        <p:spPr/>
        <p:txBody>
          <a:bodyPr/>
          <a:lstStyle/>
          <a:p>
            <a:fld id="{33349865-6618-4E13-8E52-7AF2059442A3}" type="slidenum">
              <a:rPr lang="en-US" smtClean="0"/>
              <a:t>8</a:t>
            </a:fld>
            <a:endParaRPr lang="en-US"/>
          </a:p>
        </p:txBody>
      </p:sp>
    </p:spTree>
    <p:extLst>
      <p:ext uri="{BB962C8B-B14F-4D97-AF65-F5344CB8AC3E}">
        <p14:creationId xmlns:p14="http://schemas.microsoft.com/office/powerpoint/2010/main" val="1928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49865-6618-4E13-8E52-7AF2059442A3}" type="slidenum">
              <a:rPr lang="en-US" smtClean="0"/>
              <a:t>9</a:t>
            </a:fld>
            <a:endParaRPr lang="en-US"/>
          </a:p>
        </p:txBody>
      </p:sp>
    </p:spTree>
    <p:extLst>
      <p:ext uri="{BB962C8B-B14F-4D97-AF65-F5344CB8AC3E}">
        <p14:creationId xmlns:p14="http://schemas.microsoft.com/office/powerpoint/2010/main" val="3421535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8ED1B-6B08-0D9D-8BC6-5E503535E8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DCDB28-002A-2BC1-03F0-02258E7237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77643F-78A4-DBAB-E960-0251F2A7509C}"/>
              </a:ext>
            </a:extLst>
          </p:cNvPr>
          <p:cNvSpPr>
            <a:spLocks noGrp="1"/>
          </p:cNvSpPr>
          <p:nvPr>
            <p:ph type="dt" sz="half" idx="10"/>
          </p:nvPr>
        </p:nvSpPr>
        <p:spPr/>
        <p:txBody>
          <a:bodyPr/>
          <a:lstStyle/>
          <a:p>
            <a:fld id="{EFFFF43B-682A-4DCA-B7E2-4C8948608F2E}" type="datetimeFigureOut">
              <a:rPr lang="en-US" smtClean="0"/>
              <a:t>9/13/2026</a:t>
            </a:fld>
            <a:endParaRPr lang="en-US"/>
          </a:p>
        </p:txBody>
      </p:sp>
      <p:sp>
        <p:nvSpPr>
          <p:cNvPr id="5" name="Footer Placeholder 4">
            <a:extLst>
              <a:ext uri="{FF2B5EF4-FFF2-40B4-BE49-F238E27FC236}">
                <a16:creationId xmlns:a16="http://schemas.microsoft.com/office/drawing/2014/main" id="{F36F3F10-473B-F7AA-9D0E-E4B3246CE0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46EDCF-E6B5-CF0D-3116-96D650B1535B}"/>
              </a:ext>
            </a:extLst>
          </p:cNvPr>
          <p:cNvSpPr>
            <a:spLocks noGrp="1"/>
          </p:cNvSpPr>
          <p:nvPr>
            <p:ph type="sldNum" sz="quarter" idx="12"/>
          </p:nvPr>
        </p:nvSpPr>
        <p:spPr/>
        <p:txBody>
          <a:bodyPr/>
          <a:lstStyle/>
          <a:p>
            <a:fld id="{D2D5058A-50BE-4B2A-BE07-EB8A53BCC06B}" type="slidenum">
              <a:rPr lang="en-US" smtClean="0"/>
              <a:t>‹#›</a:t>
            </a:fld>
            <a:endParaRPr lang="en-US"/>
          </a:p>
        </p:txBody>
      </p:sp>
    </p:spTree>
    <p:extLst>
      <p:ext uri="{BB962C8B-B14F-4D97-AF65-F5344CB8AC3E}">
        <p14:creationId xmlns:p14="http://schemas.microsoft.com/office/powerpoint/2010/main" val="2755035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3B27A-FF74-F5B6-E82C-6BEA73FE18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613D9F2-D504-E232-09F7-D29B33B2A5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468371-37E1-F00E-AB2B-D5460E6C8150}"/>
              </a:ext>
            </a:extLst>
          </p:cNvPr>
          <p:cNvSpPr>
            <a:spLocks noGrp="1"/>
          </p:cNvSpPr>
          <p:nvPr>
            <p:ph type="dt" sz="half" idx="10"/>
          </p:nvPr>
        </p:nvSpPr>
        <p:spPr/>
        <p:txBody>
          <a:bodyPr/>
          <a:lstStyle/>
          <a:p>
            <a:fld id="{EFFFF43B-682A-4DCA-B7E2-4C8948608F2E}" type="datetimeFigureOut">
              <a:rPr lang="en-US" smtClean="0"/>
              <a:t>9/13/2026</a:t>
            </a:fld>
            <a:endParaRPr lang="en-US"/>
          </a:p>
        </p:txBody>
      </p:sp>
      <p:sp>
        <p:nvSpPr>
          <p:cNvPr id="5" name="Footer Placeholder 4">
            <a:extLst>
              <a:ext uri="{FF2B5EF4-FFF2-40B4-BE49-F238E27FC236}">
                <a16:creationId xmlns:a16="http://schemas.microsoft.com/office/drawing/2014/main" id="{1D05034D-3A56-FC4A-C380-69FD06F4B6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3A760F-5276-A2AC-DEE8-DCEC40701324}"/>
              </a:ext>
            </a:extLst>
          </p:cNvPr>
          <p:cNvSpPr>
            <a:spLocks noGrp="1"/>
          </p:cNvSpPr>
          <p:nvPr>
            <p:ph type="sldNum" sz="quarter" idx="12"/>
          </p:nvPr>
        </p:nvSpPr>
        <p:spPr/>
        <p:txBody>
          <a:bodyPr/>
          <a:lstStyle/>
          <a:p>
            <a:fld id="{D2D5058A-50BE-4B2A-BE07-EB8A53BCC06B}" type="slidenum">
              <a:rPr lang="en-US" smtClean="0"/>
              <a:t>‹#›</a:t>
            </a:fld>
            <a:endParaRPr lang="en-US"/>
          </a:p>
        </p:txBody>
      </p:sp>
    </p:spTree>
    <p:extLst>
      <p:ext uri="{BB962C8B-B14F-4D97-AF65-F5344CB8AC3E}">
        <p14:creationId xmlns:p14="http://schemas.microsoft.com/office/powerpoint/2010/main" val="913675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E89B5E-1F50-A402-57F2-48312FBFBD8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36488B-674A-CC10-523E-1EF03416D3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2CA634-4702-2D76-93DF-C91D8E345A9D}"/>
              </a:ext>
            </a:extLst>
          </p:cNvPr>
          <p:cNvSpPr>
            <a:spLocks noGrp="1"/>
          </p:cNvSpPr>
          <p:nvPr>
            <p:ph type="dt" sz="half" idx="10"/>
          </p:nvPr>
        </p:nvSpPr>
        <p:spPr/>
        <p:txBody>
          <a:bodyPr/>
          <a:lstStyle/>
          <a:p>
            <a:fld id="{EFFFF43B-682A-4DCA-B7E2-4C8948608F2E}" type="datetimeFigureOut">
              <a:rPr lang="en-US" smtClean="0"/>
              <a:t>9/13/2026</a:t>
            </a:fld>
            <a:endParaRPr lang="en-US"/>
          </a:p>
        </p:txBody>
      </p:sp>
      <p:sp>
        <p:nvSpPr>
          <p:cNvPr id="5" name="Footer Placeholder 4">
            <a:extLst>
              <a:ext uri="{FF2B5EF4-FFF2-40B4-BE49-F238E27FC236}">
                <a16:creationId xmlns:a16="http://schemas.microsoft.com/office/drawing/2014/main" id="{14BDD185-5D80-97D3-CFEB-A229DA6C39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6D7A4F-DAAE-F465-AB88-4364248C5FD6}"/>
              </a:ext>
            </a:extLst>
          </p:cNvPr>
          <p:cNvSpPr>
            <a:spLocks noGrp="1"/>
          </p:cNvSpPr>
          <p:nvPr>
            <p:ph type="sldNum" sz="quarter" idx="12"/>
          </p:nvPr>
        </p:nvSpPr>
        <p:spPr/>
        <p:txBody>
          <a:bodyPr/>
          <a:lstStyle/>
          <a:p>
            <a:fld id="{D2D5058A-50BE-4B2A-BE07-EB8A53BCC06B}" type="slidenum">
              <a:rPr lang="en-US" smtClean="0"/>
              <a:t>‹#›</a:t>
            </a:fld>
            <a:endParaRPr lang="en-US"/>
          </a:p>
        </p:txBody>
      </p:sp>
    </p:spTree>
    <p:extLst>
      <p:ext uri="{BB962C8B-B14F-4D97-AF65-F5344CB8AC3E}">
        <p14:creationId xmlns:p14="http://schemas.microsoft.com/office/powerpoint/2010/main" val="357514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4F057-1FF7-CE84-8E54-5F01685BC7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A69844-3E19-D42C-76CA-E81BA5A800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A15A0A-ADC8-174B-8A63-4FBA26B39271}"/>
              </a:ext>
            </a:extLst>
          </p:cNvPr>
          <p:cNvSpPr>
            <a:spLocks noGrp="1"/>
          </p:cNvSpPr>
          <p:nvPr>
            <p:ph type="dt" sz="half" idx="10"/>
          </p:nvPr>
        </p:nvSpPr>
        <p:spPr/>
        <p:txBody>
          <a:bodyPr/>
          <a:lstStyle/>
          <a:p>
            <a:fld id="{EFFFF43B-682A-4DCA-B7E2-4C8948608F2E}" type="datetimeFigureOut">
              <a:rPr lang="en-US" smtClean="0"/>
              <a:t>9/13/2026</a:t>
            </a:fld>
            <a:endParaRPr lang="en-US"/>
          </a:p>
        </p:txBody>
      </p:sp>
      <p:sp>
        <p:nvSpPr>
          <p:cNvPr id="5" name="Footer Placeholder 4">
            <a:extLst>
              <a:ext uri="{FF2B5EF4-FFF2-40B4-BE49-F238E27FC236}">
                <a16:creationId xmlns:a16="http://schemas.microsoft.com/office/drawing/2014/main" id="{21D43E68-8521-64A0-2418-7A5DBADE0D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955B7C-6913-5B2C-6501-AD95F47A5921}"/>
              </a:ext>
            </a:extLst>
          </p:cNvPr>
          <p:cNvSpPr>
            <a:spLocks noGrp="1"/>
          </p:cNvSpPr>
          <p:nvPr>
            <p:ph type="sldNum" sz="quarter" idx="12"/>
          </p:nvPr>
        </p:nvSpPr>
        <p:spPr/>
        <p:txBody>
          <a:bodyPr/>
          <a:lstStyle/>
          <a:p>
            <a:fld id="{D2D5058A-50BE-4B2A-BE07-EB8A53BCC06B}" type="slidenum">
              <a:rPr lang="en-US" smtClean="0"/>
              <a:t>‹#›</a:t>
            </a:fld>
            <a:endParaRPr lang="en-US"/>
          </a:p>
        </p:txBody>
      </p:sp>
    </p:spTree>
    <p:extLst>
      <p:ext uri="{BB962C8B-B14F-4D97-AF65-F5344CB8AC3E}">
        <p14:creationId xmlns:p14="http://schemas.microsoft.com/office/powerpoint/2010/main" val="4236559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4BE26-4C1E-87F0-0429-3926FC98B9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DD54A10-4CB2-FBE0-6564-3483EA797F6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4FBE87-913C-24BE-761A-380519EA29FF}"/>
              </a:ext>
            </a:extLst>
          </p:cNvPr>
          <p:cNvSpPr>
            <a:spLocks noGrp="1"/>
          </p:cNvSpPr>
          <p:nvPr>
            <p:ph type="dt" sz="half" idx="10"/>
          </p:nvPr>
        </p:nvSpPr>
        <p:spPr/>
        <p:txBody>
          <a:bodyPr/>
          <a:lstStyle/>
          <a:p>
            <a:fld id="{EFFFF43B-682A-4DCA-B7E2-4C8948608F2E}" type="datetimeFigureOut">
              <a:rPr lang="en-US" smtClean="0"/>
              <a:t>9/13/2026</a:t>
            </a:fld>
            <a:endParaRPr lang="en-US"/>
          </a:p>
        </p:txBody>
      </p:sp>
      <p:sp>
        <p:nvSpPr>
          <p:cNvPr id="5" name="Footer Placeholder 4">
            <a:extLst>
              <a:ext uri="{FF2B5EF4-FFF2-40B4-BE49-F238E27FC236}">
                <a16:creationId xmlns:a16="http://schemas.microsoft.com/office/drawing/2014/main" id="{7ED34305-BEF4-DA72-128D-D89401D445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E47A5B-E950-15B4-C2E9-0D50894B6CE9}"/>
              </a:ext>
            </a:extLst>
          </p:cNvPr>
          <p:cNvSpPr>
            <a:spLocks noGrp="1"/>
          </p:cNvSpPr>
          <p:nvPr>
            <p:ph type="sldNum" sz="quarter" idx="12"/>
          </p:nvPr>
        </p:nvSpPr>
        <p:spPr/>
        <p:txBody>
          <a:bodyPr/>
          <a:lstStyle/>
          <a:p>
            <a:fld id="{D2D5058A-50BE-4B2A-BE07-EB8A53BCC06B}" type="slidenum">
              <a:rPr lang="en-US" smtClean="0"/>
              <a:t>‹#›</a:t>
            </a:fld>
            <a:endParaRPr lang="en-US"/>
          </a:p>
        </p:txBody>
      </p:sp>
    </p:spTree>
    <p:extLst>
      <p:ext uri="{BB962C8B-B14F-4D97-AF65-F5344CB8AC3E}">
        <p14:creationId xmlns:p14="http://schemas.microsoft.com/office/powerpoint/2010/main" val="1154441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0CACF-91EA-7A26-A2FD-305DB76456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83316F-2D23-BBB0-38FF-9FD26F645E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9B6C54-9B0C-6927-901C-3236A082B6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37E5E7-39DF-A639-A893-E303B7C6500C}"/>
              </a:ext>
            </a:extLst>
          </p:cNvPr>
          <p:cNvSpPr>
            <a:spLocks noGrp="1"/>
          </p:cNvSpPr>
          <p:nvPr>
            <p:ph type="dt" sz="half" idx="10"/>
          </p:nvPr>
        </p:nvSpPr>
        <p:spPr/>
        <p:txBody>
          <a:bodyPr/>
          <a:lstStyle/>
          <a:p>
            <a:fld id="{EFFFF43B-682A-4DCA-B7E2-4C8948608F2E}" type="datetimeFigureOut">
              <a:rPr lang="en-US" smtClean="0"/>
              <a:t>9/13/2026</a:t>
            </a:fld>
            <a:endParaRPr lang="en-US"/>
          </a:p>
        </p:txBody>
      </p:sp>
      <p:sp>
        <p:nvSpPr>
          <p:cNvPr id="6" name="Footer Placeholder 5">
            <a:extLst>
              <a:ext uri="{FF2B5EF4-FFF2-40B4-BE49-F238E27FC236}">
                <a16:creationId xmlns:a16="http://schemas.microsoft.com/office/drawing/2014/main" id="{F20A9483-64AD-3A59-B389-4B876D7DE9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B54714-4C83-EA9D-1CBA-DDA932E64A54}"/>
              </a:ext>
            </a:extLst>
          </p:cNvPr>
          <p:cNvSpPr>
            <a:spLocks noGrp="1"/>
          </p:cNvSpPr>
          <p:nvPr>
            <p:ph type="sldNum" sz="quarter" idx="12"/>
          </p:nvPr>
        </p:nvSpPr>
        <p:spPr/>
        <p:txBody>
          <a:bodyPr/>
          <a:lstStyle/>
          <a:p>
            <a:fld id="{D2D5058A-50BE-4B2A-BE07-EB8A53BCC06B}" type="slidenum">
              <a:rPr lang="en-US" smtClean="0"/>
              <a:t>‹#›</a:t>
            </a:fld>
            <a:endParaRPr lang="en-US"/>
          </a:p>
        </p:txBody>
      </p:sp>
    </p:spTree>
    <p:extLst>
      <p:ext uri="{BB962C8B-B14F-4D97-AF65-F5344CB8AC3E}">
        <p14:creationId xmlns:p14="http://schemas.microsoft.com/office/powerpoint/2010/main" val="3861434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B3CA-5361-6970-6AC5-A8C9A29D598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BF267B7-615F-C04C-618F-2BD42D9F34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811FF7-A6C9-2058-5C41-7BE8E6DEBE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E589CF-23DC-3915-3C33-5605C7268F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5439C5-3258-7272-0F05-B374C3C761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F89D2B-D690-3F88-CF40-DCD88EEE2A06}"/>
              </a:ext>
            </a:extLst>
          </p:cNvPr>
          <p:cNvSpPr>
            <a:spLocks noGrp="1"/>
          </p:cNvSpPr>
          <p:nvPr>
            <p:ph type="dt" sz="half" idx="10"/>
          </p:nvPr>
        </p:nvSpPr>
        <p:spPr/>
        <p:txBody>
          <a:bodyPr/>
          <a:lstStyle/>
          <a:p>
            <a:fld id="{EFFFF43B-682A-4DCA-B7E2-4C8948608F2E}" type="datetimeFigureOut">
              <a:rPr lang="en-US" smtClean="0"/>
              <a:t>9/13/2026</a:t>
            </a:fld>
            <a:endParaRPr lang="en-US"/>
          </a:p>
        </p:txBody>
      </p:sp>
      <p:sp>
        <p:nvSpPr>
          <p:cNvPr id="8" name="Footer Placeholder 7">
            <a:extLst>
              <a:ext uri="{FF2B5EF4-FFF2-40B4-BE49-F238E27FC236}">
                <a16:creationId xmlns:a16="http://schemas.microsoft.com/office/drawing/2014/main" id="{A1C760D5-7DA4-9001-61F0-C7DA4C5A8A0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D3966B-9A9F-BCAD-F858-E77339636898}"/>
              </a:ext>
            </a:extLst>
          </p:cNvPr>
          <p:cNvSpPr>
            <a:spLocks noGrp="1"/>
          </p:cNvSpPr>
          <p:nvPr>
            <p:ph type="sldNum" sz="quarter" idx="12"/>
          </p:nvPr>
        </p:nvSpPr>
        <p:spPr/>
        <p:txBody>
          <a:bodyPr/>
          <a:lstStyle/>
          <a:p>
            <a:fld id="{D2D5058A-50BE-4B2A-BE07-EB8A53BCC06B}" type="slidenum">
              <a:rPr lang="en-US" smtClean="0"/>
              <a:t>‹#›</a:t>
            </a:fld>
            <a:endParaRPr lang="en-US"/>
          </a:p>
        </p:txBody>
      </p:sp>
    </p:spTree>
    <p:extLst>
      <p:ext uri="{BB962C8B-B14F-4D97-AF65-F5344CB8AC3E}">
        <p14:creationId xmlns:p14="http://schemas.microsoft.com/office/powerpoint/2010/main" val="3711851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C3BF0-321E-1418-0EFF-DCA3475D361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AA78D9-FCE8-E256-5347-7A926FFD1ECC}"/>
              </a:ext>
            </a:extLst>
          </p:cNvPr>
          <p:cNvSpPr>
            <a:spLocks noGrp="1"/>
          </p:cNvSpPr>
          <p:nvPr>
            <p:ph type="dt" sz="half" idx="10"/>
          </p:nvPr>
        </p:nvSpPr>
        <p:spPr/>
        <p:txBody>
          <a:bodyPr/>
          <a:lstStyle/>
          <a:p>
            <a:fld id="{EFFFF43B-682A-4DCA-B7E2-4C8948608F2E}" type="datetimeFigureOut">
              <a:rPr lang="en-US" smtClean="0"/>
              <a:t>9/13/2026</a:t>
            </a:fld>
            <a:endParaRPr lang="en-US"/>
          </a:p>
        </p:txBody>
      </p:sp>
      <p:sp>
        <p:nvSpPr>
          <p:cNvPr id="4" name="Footer Placeholder 3">
            <a:extLst>
              <a:ext uri="{FF2B5EF4-FFF2-40B4-BE49-F238E27FC236}">
                <a16:creationId xmlns:a16="http://schemas.microsoft.com/office/drawing/2014/main" id="{17EECD23-211D-3EA0-510C-4EDEA49F61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7CD6C4-8C16-636C-5990-C75B5E2C9B6D}"/>
              </a:ext>
            </a:extLst>
          </p:cNvPr>
          <p:cNvSpPr>
            <a:spLocks noGrp="1"/>
          </p:cNvSpPr>
          <p:nvPr>
            <p:ph type="sldNum" sz="quarter" idx="12"/>
          </p:nvPr>
        </p:nvSpPr>
        <p:spPr/>
        <p:txBody>
          <a:bodyPr/>
          <a:lstStyle/>
          <a:p>
            <a:fld id="{D2D5058A-50BE-4B2A-BE07-EB8A53BCC06B}" type="slidenum">
              <a:rPr lang="en-US" smtClean="0"/>
              <a:t>‹#›</a:t>
            </a:fld>
            <a:endParaRPr lang="en-US"/>
          </a:p>
        </p:txBody>
      </p:sp>
    </p:spTree>
    <p:extLst>
      <p:ext uri="{BB962C8B-B14F-4D97-AF65-F5344CB8AC3E}">
        <p14:creationId xmlns:p14="http://schemas.microsoft.com/office/powerpoint/2010/main" val="2716431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F331F5-289A-4E5A-683E-8A0FFED6261F}"/>
              </a:ext>
            </a:extLst>
          </p:cNvPr>
          <p:cNvSpPr>
            <a:spLocks noGrp="1"/>
          </p:cNvSpPr>
          <p:nvPr>
            <p:ph type="dt" sz="half" idx="10"/>
          </p:nvPr>
        </p:nvSpPr>
        <p:spPr/>
        <p:txBody>
          <a:bodyPr/>
          <a:lstStyle/>
          <a:p>
            <a:fld id="{EFFFF43B-682A-4DCA-B7E2-4C8948608F2E}" type="datetimeFigureOut">
              <a:rPr lang="en-US" smtClean="0"/>
              <a:t>9/13/2026</a:t>
            </a:fld>
            <a:endParaRPr lang="en-US"/>
          </a:p>
        </p:txBody>
      </p:sp>
      <p:sp>
        <p:nvSpPr>
          <p:cNvPr id="3" name="Footer Placeholder 2">
            <a:extLst>
              <a:ext uri="{FF2B5EF4-FFF2-40B4-BE49-F238E27FC236}">
                <a16:creationId xmlns:a16="http://schemas.microsoft.com/office/drawing/2014/main" id="{3CEC2703-0862-A4B8-F97F-731A4B30B7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A703B88-1675-BADD-F861-BC3C48C968B6}"/>
              </a:ext>
            </a:extLst>
          </p:cNvPr>
          <p:cNvSpPr>
            <a:spLocks noGrp="1"/>
          </p:cNvSpPr>
          <p:nvPr>
            <p:ph type="sldNum" sz="quarter" idx="12"/>
          </p:nvPr>
        </p:nvSpPr>
        <p:spPr/>
        <p:txBody>
          <a:bodyPr/>
          <a:lstStyle/>
          <a:p>
            <a:fld id="{D2D5058A-50BE-4B2A-BE07-EB8A53BCC06B}" type="slidenum">
              <a:rPr lang="en-US" smtClean="0"/>
              <a:t>‹#›</a:t>
            </a:fld>
            <a:endParaRPr lang="en-US"/>
          </a:p>
        </p:txBody>
      </p:sp>
    </p:spTree>
    <p:extLst>
      <p:ext uri="{BB962C8B-B14F-4D97-AF65-F5344CB8AC3E}">
        <p14:creationId xmlns:p14="http://schemas.microsoft.com/office/powerpoint/2010/main" val="1349359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87594-052F-6993-0DAF-C6FB15A586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526D3B-9503-7DAB-3F4C-AA10D57410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FFCD1D0-4328-B62A-BBC2-B5C70B0EB1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EE18E1-0ACF-E175-3EF1-114A64AC7D13}"/>
              </a:ext>
            </a:extLst>
          </p:cNvPr>
          <p:cNvSpPr>
            <a:spLocks noGrp="1"/>
          </p:cNvSpPr>
          <p:nvPr>
            <p:ph type="dt" sz="half" idx="10"/>
          </p:nvPr>
        </p:nvSpPr>
        <p:spPr/>
        <p:txBody>
          <a:bodyPr/>
          <a:lstStyle/>
          <a:p>
            <a:fld id="{EFFFF43B-682A-4DCA-B7E2-4C8948608F2E}" type="datetimeFigureOut">
              <a:rPr lang="en-US" smtClean="0"/>
              <a:t>9/13/2026</a:t>
            </a:fld>
            <a:endParaRPr lang="en-US"/>
          </a:p>
        </p:txBody>
      </p:sp>
      <p:sp>
        <p:nvSpPr>
          <p:cNvPr id="6" name="Footer Placeholder 5">
            <a:extLst>
              <a:ext uri="{FF2B5EF4-FFF2-40B4-BE49-F238E27FC236}">
                <a16:creationId xmlns:a16="http://schemas.microsoft.com/office/drawing/2014/main" id="{94353FEE-D3C0-3758-3238-48B55BF767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4EF97F-E44B-D1D9-46DC-037AC20AB58A}"/>
              </a:ext>
            </a:extLst>
          </p:cNvPr>
          <p:cNvSpPr>
            <a:spLocks noGrp="1"/>
          </p:cNvSpPr>
          <p:nvPr>
            <p:ph type="sldNum" sz="quarter" idx="12"/>
          </p:nvPr>
        </p:nvSpPr>
        <p:spPr/>
        <p:txBody>
          <a:bodyPr/>
          <a:lstStyle/>
          <a:p>
            <a:fld id="{D2D5058A-50BE-4B2A-BE07-EB8A53BCC06B}" type="slidenum">
              <a:rPr lang="en-US" smtClean="0"/>
              <a:t>‹#›</a:t>
            </a:fld>
            <a:endParaRPr lang="en-US"/>
          </a:p>
        </p:txBody>
      </p:sp>
    </p:spTree>
    <p:extLst>
      <p:ext uri="{BB962C8B-B14F-4D97-AF65-F5344CB8AC3E}">
        <p14:creationId xmlns:p14="http://schemas.microsoft.com/office/powerpoint/2010/main" val="655898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89EB5-91C8-B2EA-B2C2-732B812E24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3AFDDB-CE9C-4766-9912-F13B193BA1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2A8D176-43B7-38B5-C0A7-2527BD88E3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679F72-D86D-EB8A-0E11-9EA45BBC05FE}"/>
              </a:ext>
            </a:extLst>
          </p:cNvPr>
          <p:cNvSpPr>
            <a:spLocks noGrp="1"/>
          </p:cNvSpPr>
          <p:nvPr>
            <p:ph type="dt" sz="half" idx="10"/>
          </p:nvPr>
        </p:nvSpPr>
        <p:spPr/>
        <p:txBody>
          <a:bodyPr/>
          <a:lstStyle/>
          <a:p>
            <a:fld id="{EFFFF43B-682A-4DCA-B7E2-4C8948608F2E}" type="datetimeFigureOut">
              <a:rPr lang="en-US" smtClean="0"/>
              <a:t>9/13/2026</a:t>
            </a:fld>
            <a:endParaRPr lang="en-US"/>
          </a:p>
        </p:txBody>
      </p:sp>
      <p:sp>
        <p:nvSpPr>
          <p:cNvPr id="6" name="Footer Placeholder 5">
            <a:extLst>
              <a:ext uri="{FF2B5EF4-FFF2-40B4-BE49-F238E27FC236}">
                <a16:creationId xmlns:a16="http://schemas.microsoft.com/office/drawing/2014/main" id="{CB8F2522-27B3-8576-CEFB-CD418B80CF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F34F9D-FF63-328F-F112-A5EA372D494B}"/>
              </a:ext>
            </a:extLst>
          </p:cNvPr>
          <p:cNvSpPr>
            <a:spLocks noGrp="1"/>
          </p:cNvSpPr>
          <p:nvPr>
            <p:ph type="sldNum" sz="quarter" idx="12"/>
          </p:nvPr>
        </p:nvSpPr>
        <p:spPr/>
        <p:txBody>
          <a:bodyPr/>
          <a:lstStyle/>
          <a:p>
            <a:fld id="{D2D5058A-50BE-4B2A-BE07-EB8A53BCC06B}" type="slidenum">
              <a:rPr lang="en-US" smtClean="0"/>
              <a:t>‹#›</a:t>
            </a:fld>
            <a:endParaRPr lang="en-US"/>
          </a:p>
        </p:txBody>
      </p:sp>
    </p:spTree>
    <p:extLst>
      <p:ext uri="{BB962C8B-B14F-4D97-AF65-F5344CB8AC3E}">
        <p14:creationId xmlns:p14="http://schemas.microsoft.com/office/powerpoint/2010/main" val="1808286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9BD298-A26F-53A2-339C-2CFD3AFE43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7A5456E-044A-18AB-F232-1069A21F23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887FF9-BFA8-0497-17C3-DEDF6883E9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FFF43B-682A-4DCA-B7E2-4C8948608F2E}" type="datetimeFigureOut">
              <a:rPr lang="en-US" smtClean="0"/>
              <a:t>9/13/2026</a:t>
            </a:fld>
            <a:endParaRPr lang="en-US"/>
          </a:p>
        </p:txBody>
      </p:sp>
      <p:sp>
        <p:nvSpPr>
          <p:cNvPr id="5" name="Footer Placeholder 4">
            <a:extLst>
              <a:ext uri="{FF2B5EF4-FFF2-40B4-BE49-F238E27FC236}">
                <a16:creationId xmlns:a16="http://schemas.microsoft.com/office/drawing/2014/main" id="{BC5951FF-9669-7875-9C7C-0A4A5188E9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BDD7EB9-DACB-D1B6-86B5-386C99589E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2D5058A-50BE-4B2A-BE07-EB8A53BCC06B}" type="slidenum">
              <a:rPr lang="en-US" smtClean="0"/>
              <a:t>‹#›</a:t>
            </a:fld>
            <a:endParaRPr lang="en-US"/>
          </a:p>
        </p:txBody>
      </p:sp>
    </p:spTree>
    <p:extLst>
      <p:ext uri="{BB962C8B-B14F-4D97-AF65-F5344CB8AC3E}">
        <p14:creationId xmlns:p14="http://schemas.microsoft.com/office/powerpoint/2010/main" val="279473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mailto:vpapadourakis@sch.gr"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Μάθημα">
            <a:extLst>
              <a:ext uri="{FF2B5EF4-FFF2-40B4-BE49-F238E27FC236}">
                <a16:creationId xmlns:a16="http://schemas.microsoft.com/office/drawing/2014/main" id="{CEA73D50-7850-D447-3AD5-2E999EF34754}"/>
              </a:ext>
            </a:extLst>
          </p:cNvPr>
          <p:cNvPicPr>
            <a:picLocks noChangeAspect="1"/>
          </p:cNvPicPr>
          <p:nvPr/>
        </p:nvPicPr>
        <p:blipFill>
          <a:blip r:embed="rId3"/>
          <a:srcRect l="16853" r="3835"/>
          <a:stretch>
            <a:fillRect/>
          </a:stretch>
        </p:blipFill>
        <p:spPr>
          <a:xfrm>
            <a:off x="-1011134"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DB4AB2C-6D87-03AB-906B-8BBD132B86D9}"/>
              </a:ext>
            </a:extLst>
          </p:cNvPr>
          <p:cNvSpPr>
            <a:spLocks noGrp="1"/>
          </p:cNvSpPr>
          <p:nvPr>
            <p:ph idx="1"/>
          </p:nvPr>
        </p:nvSpPr>
        <p:spPr>
          <a:xfrm>
            <a:off x="7663510" y="251900"/>
            <a:ext cx="4897457" cy="6354199"/>
          </a:xfrm>
        </p:spPr>
        <p:txBody>
          <a:bodyPr>
            <a:normAutofit/>
          </a:bodyPr>
          <a:lstStyle/>
          <a:p>
            <a:pPr marL="0" indent="0">
              <a:buNone/>
            </a:pPr>
            <a:r>
              <a:rPr lang="el-GR" sz="2400" dirty="0" err="1"/>
              <a:t>Παπαδουράκης</a:t>
            </a:r>
            <a:r>
              <a:rPr lang="el-GR" sz="2400" dirty="0"/>
              <a:t> Βασίλης, Μαθηματικός</a:t>
            </a:r>
          </a:p>
          <a:p>
            <a:pPr marL="0" indent="0">
              <a:buNone/>
            </a:pPr>
            <a:r>
              <a:rPr lang="en-US" sz="2400" dirty="0">
                <a:hlinkClick r:id="rId4"/>
              </a:rPr>
              <a:t>vpapadourakis@sch.gr</a:t>
            </a:r>
            <a:endParaRPr lang="en-US" sz="2400" dirty="0"/>
          </a:p>
          <a:p>
            <a:pPr marL="0" indent="0">
              <a:buNone/>
            </a:pPr>
            <a:r>
              <a:rPr lang="en-US" sz="2400" dirty="0" err="1"/>
              <a:t>Eclass</a:t>
            </a:r>
            <a:r>
              <a:rPr lang="el-GR" sz="2400" dirty="0"/>
              <a:t>:</a:t>
            </a:r>
            <a:endParaRPr lang="el-GR" sz="1800" dirty="0"/>
          </a:p>
          <a:p>
            <a:pPr marL="352425" lvl="1" indent="-176213">
              <a:buFont typeface="Wingdings" panose="05000000000000000000" pitchFamily="2" charset="2"/>
              <a:buChar char="è"/>
            </a:pPr>
            <a:r>
              <a:rPr lang="el-GR" sz="2000" dirty="0"/>
              <a:t>Αναζήτηση Μαθημάτων </a:t>
            </a:r>
          </a:p>
          <a:p>
            <a:pPr lvl="1" indent="-333375">
              <a:buFont typeface="Wingdings" panose="05000000000000000000" pitchFamily="2" charset="2"/>
              <a:buChar char="è"/>
            </a:pPr>
            <a:r>
              <a:rPr lang="el-GR" sz="2000" dirty="0"/>
              <a:t>Νομός Ηρακλείου</a:t>
            </a:r>
          </a:p>
          <a:p>
            <a:pPr marL="896938" lvl="1" indent="-350838">
              <a:buFont typeface="Wingdings" panose="05000000000000000000" pitchFamily="2" charset="2"/>
              <a:buChar char="è"/>
            </a:pPr>
            <a:r>
              <a:rPr lang="el-GR" sz="2000" dirty="0"/>
              <a:t>Δευτεροβάθμια εκπαίδευση</a:t>
            </a:r>
          </a:p>
          <a:p>
            <a:pPr lvl="1" indent="292100">
              <a:buFont typeface="Wingdings" panose="05000000000000000000" pitchFamily="2" charset="2"/>
              <a:buChar char="è"/>
            </a:pPr>
            <a:r>
              <a:rPr lang="el-GR" sz="2000" dirty="0"/>
              <a:t> ΠΡΟΤΥΠΟ ΓΕΝΙΚΟ ΛΥΚΕΙΟ</a:t>
            </a:r>
          </a:p>
          <a:p>
            <a:pPr marL="977900" lvl="1" indent="369888">
              <a:buFont typeface="Wingdings" panose="05000000000000000000" pitchFamily="2" charset="2"/>
              <a:buChar char="è"/>
            </a:pPr>
            <a:r>
              <a:rPr lang="el-GR" sz="2000" dirty="0"/>
              <a:t>Άλγεβρα Α Λυκείου </a:t>
            </a:r>
            <a:endParaRPr lang="en-US" sz="2000" dirty="0"/>
          </a:p>
        </p:txBody>
      </p:sp>
    </p:spTree>
    <p:extLst>
      <p:ext uri="{BB962C8B-B14F-4D97-AF65-F5344CB8AC3E}">
        <p14:creationId xmlns:p14="http://schemas.microsoft.com/office/powerpoint/2010/main" val="49440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119D3-E551-4169-798F-98A772DC61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B6757B-1AE0-51E1-F4DF-71168BDEE20C}"/>
              </a:ext>
            </a:extLst>
          </p:cNvPr>
          <p:cNvSpPr>
            <a:spLocks noGrp="1"/>
          </p:cNvSpPr>
          <p:nvPr>
            <p:ph type="title"/>
          </p:nvPr>
        </p:nvSpPr>
        <p:spPr>
          <a:xfrm>
            <a:off x="838200" y="105813"/>
            <a:ext cx="10515600" cy="1325563"/>
          </a:xfrm>
        </p:spPr>
        <p:txBody>
          <a:bodyPr/>
          <a:lstStyle/>
          <a:p>
            <a:r>
              <a:rPr lang="el-GR" dirty="0"/>
              <a:t>Προφορικός Βαθμός</a:t>
            </a:r>
            <a:r>
              <a:rPr lang="en-US" dirty="0"/>
              <a:t> - </a:t>
            </a:r>
            <a:r>
              <a:rPr lang="el-GR" dirty="0"/>
              <a:t>Λύκειο</a:t>
            </a:r>
            <a:endParaRPr lang="en-US" dirty="0"/>
          </a:p>
        </p:txBody>
      </p:sp>
      <p:sp>
        <p:nvSpPr>
          <p:cNvPr id="3" name="Content Placeholder 2">
            <a:extLst>
              <a:ext uri="{FF2B5EF4-FFF2-40B4-BE49-F238E27FC236}">
                <a16:creationId xmlns:a16="http://schemas.microsoft.com/office/drawing/2014/main" id="{B275CAC7-4B05-F60C-321B-11D6D0D99D46}"/>
              </a:ext>
            </a:extLst>
          </p:cNvPr>
          <p:cNvSpPr>
            <a:spLocks noGrp="1"/>
          </p:cNvSpPr>
          <p:nvPr>
            <p:ph idx="1"/>
          </p:nvPr>
        </p:nvSpPr>
        <p:spPr>
          <a:xfrm>
            <a:off x="298938" y="1289843"/>
            <a:ext cx="11893062" cy="6048803"/>
          </a:xfrm>
        </p:spPr>
        <p:txBody>
          <a:bodyPr>
            <a:normAutofit/>
          </a:bodyPr>
          <a:lstStyle/>
          <a:p>
            <a:pPr marL="0" indent="0">
              <a:buNone/>
            </a:pPr>
            <a:r>
              <a:rPr lang="el-GR" sz="3200" dirty="0"/>
              <a:t>α) </a:t>
            </a:r>
            <a:r>
              <a:rPr lang="el-GR" sz="3200" b="1" dirty="0"/>
              <a:t>τη συμμετοχή του στη διδακτική μαθησιακή διαδικασία</a:t>
            </a:r>
            <a:r>
              <a:rPr lang="el-GR" sz="3200" dirty="0"/>
              <a:t>,</a:t>
            </a:r>
            <a:endParaRPr lang="en-US" sz="3200" dirty="0"/>
          </a:p>
          <a:p>
            <a:pPr marL="0" indent="0">
              <a:buNone/>
            </a:pPr>
            <a:r>
              <a:rPr lang="el-GR" sz="3200" dirty="0"/>
              <a:t>β) </a:t>
            </a:r>
            <a:r>
              <a:rPr lang="el-GR" sz="3200" b="1" dirty="0"/>
              <a:t>την επιμέλεια και το ενδιαφέρον του για το συγκεκριμένο μάθημα</a:t>
            </a:r>
            <a:r>
              <a:rPr lang="el-GR" sz="3200" dirty="0"/>
              <a:t>, </a:t>
            </a:r>
            <a:endParaRPr lang="en-US" sz="3200" dirty="0"/>
          </a:p>
          <a:p>
            <a:pPr marL="0" indent="0">
              <a:buNone/>
            </a:pPr>
            <a:r>
              <a:rPr lang="el-GR" sz="3200" dirty="0"/>
              <a:t>γ) </a:t>
            </a:r>
            <a:r>
              <a:rPr lang="el-GR" sz="3200" b="1" dirty="0"/>
              <a:t>την επίδοσή του στις τετραμηνιαίες δοκιμασίες αξιολόγησης</a:t>
            </a:r>
            <a:r>
              <a:rPr lang="el-GR" sz="3200" dirty="0"/>
              <a:t> (ωριαίες γραπτές δοκιμασίες ή ανάθεση και υποβολή/παρουσίαση ατομικής ή ομαδικής συνθετικής ή διαθεματικής δημιουργικής εργασίας ή αξιοποίηση των χαρακτηριστικών και των σταδίων εφαρμογής του μοντέλου της ανεστραμμένης τάξης),</a:t>
            </a:r>
            <a:endParaRPr lang="en-US" sz="3200" dirty="0"/>
          </a:p>
          <a:p>
            <a:pPr marL="0" indent="0">
              <a:buNone/>
            </a:pPr>
            <a:r>
              <a:rPr lang="el-GR" sz="3200" dirty="0"/>
              <a:t>δ) </a:t>
            </a:r>
            <a:r>
              <a:rPr lang="el-GR" sz="3200" b="1" dirty="0"/>
              <a:t>την επίδοσή του στις γραπτές δοκιμασίες</a:t>
            </a:r>
            <a:r>
              <a:rPr lang="el-GR" sz="3200" dirty="0"/>
              <a:t>, </a:t>
            </a:r>
            <a:endParaRPr lang="en-US" sz="3200" dirty="0"/>
          </a:p>
          <a:p>
            <a:pPr marL="0" indent="0">
              <a:buNone/>
            </a:pPr>
            <a:r>
              <a:rPr lang="el-GR" sz="3200" dirty="0"/>
              <a:t>ε) </a:t>
            </a:r>
            <a:r>
              <a:rPr lang="el-GR" sz="3200" b="1" dirty="0"/>
              <a:t>τις εργασίες που εκτελεί στο σχολείο ή στο σπίτι</a:t>
            </a:r>
            <a:r>
              <a:rPr lang="el-GR" sz="3200" dirty="0"/>
              <a:t>.</a:t>
            </a:r>
            <a:endParaRPr lang="en-US" sz="3200" dirty="0"/>
          </a:p>
        </p:txBody>
      </p:sp>
    </p:spTree>
    <p:extLst>
      <p:ext uri="{BB962C8B-B14F-4D97-AF65-F5344CB8AC3E}">
        <p14:creationId xmlns:p14="http://schemas.microsoft.com/office/powerpoint/2010/main" val="2073092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18A48D-47ED-D90E-3BA2-05DF18CE484C}"/>
            </a:ext>
          </a:extLst>
        </p:cNvPr>
        <p:cNvGrpSpPr/>
        <p:nvPr/>
      </p:nvGrpSpPr>
      <p:grpSpPr>
        <a:xfrm>
          <a:off x="0" y="0"/>
          <a:ext cx="0" cy="0"/>
          <a:chOff x="0" y="0"/>
          <a:chExt cx="0" cy="0"/>
        </a:xfrm>
      </p:grpSpPr>
      <p:pic>
        <p:nvPicPr>
          <p:cNvPr id="4" name="Content Placeholder 3" descr="33,700+ Scale Clipart Illustrations - iStock">
            <a:extLst>
              <a:ext uri="{FF2B5EF4-FFF2-40B4-BE49-F238E27FC236}">
                <a16:creationId xmlns:a16="http://schemas.microsoft.com/office/drawing/2014/main" id="{43A5FE8C-3407-2E8B-803D-0A30AF5D6643}"/>
              </a:ext>
            </a:extLst>
          </p:cNvPr>
          <p:cNvPicPr>
            <a:picLocks noGrp="1" noChangeAspect="1"/>
          </p:cNvPicPr>
          <p:nvPr>
            <p:ph idx="1"/>
          </p:nvPr>
        </p:nvPicPr>
        <p:blipFill>
          <a:blip r:embed="rId3"/>
          <a:srcRect l="5091" r="6021"/>
          <a:stretch>
            <a:fillRect/>
          </a:stretch>
        </p:blipFill>
        <p:spPr>
          <a:xfrm>
            <a:off x="20" y="10"/>
            <a:ext cx="12191980" cy="6857990"/>
          </a:xfrm>
          <a:prstGeom prst="rect">
            <a:avLst/>
          </a:prstGeom>
        </p:spPr>
      </p:pic>
      <p:sp>
        <p:nvSpPr>
          <p:cNvPr id="19" name="Rectangle 1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8728D7-822C-BA24-6765-F3F4937ED9FB}"/>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Τι κάνουμε εδώ</a:t>
            </a:r>
          </a:p>
        </p:txBody>
      </p:sp>
      <p:cxnSp>
        <p:nvCxnSpPr>
          <p:cNvPr id="20" name="Straight Connector 1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903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Learning to Learn: The 4 Traits of Effective Learners — Iulian Olariu">
            <a:extLst>
              <a:ext uri="{FF2B5EF4-FFF2-40B4-BE49-F238E27FC236}">
                <a16:creationId xmlns:a16="http://schemas.microsoft.com/office/drawing/2014/main" id="{09B9882E-D672-E63F-31DF-D877CA5F5080}"/>
              </a:ext>
            </a:extLst>
          </p:cNvPr>
          <p:cNvPicPr>
            <a:picLocks noChangeAspect="1"/>
          </p:cNvPicPr>
          <p:nvPr/>
        </p:nvPicPr>
        <p:blipFill>
          <a:blip r:embed="rId3"/>
          <a:stretch>
            <a:fillRect/>
          </a:stretch>
        </p:blipFill>
        <p:spPr>
          <a:xfrm>
            <a:off x="3760769" y="295863"/>
            <a:ext cx="8431231" cy="6323423"/>
          </a:xfrm>
          <a:prstGeom prst="rect">
            <a:avLst/>
          </a:prstGeom>
        </p:spPr>
      </p:pic>
      <p:sp>
        <p:nvSpPr>
          <p:cNvPr id="9"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A4D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6A7CE4-52DC-E005-5E27-F38666FF629E}"/>
              </a:ext>
            </a:extLst>
          </p:cNvPr>
          <p:cNvSpPr>
            <a:spLocks noGrp="1"/>
          </p:cNvSpPr>
          <p:nvPr>
            <p:ph type="title"/>
          </p:nvPr>
        </p:nvSpPr>
        <p:spPr>
          <a:xfrm>
            <a:off x="838200" y="171162"/>
            <a:ext cx="3048000" cy="2371148"/>
          </a:xfrm>
        </p:spPr>
        <p:txBody>
          <a:bodyPr vert="horz" lIns="91440" tIns="45720" rIns="91440" bIns="45720" rtlCol="0" anchor="ctr">
            <a:normAutofit/>
          </a:bodyPr>
          <a:lstStyle/>
          <a:p>
            <a:r>
              <a:rPr lang="el-GR" sz="3200" kern="1200" dirty="0">
                <a:solidFill>
                  <a:srgbClr val="FFFFFF"/>
                </a:solidFill>
                <a:latin typeface="+mj-lt"/>
                <a:ea typeface="+mj-ea"/>
                <a:cs typeface="+mj-cs"/>
              </a:rPr>
              <a:t>2: </a:t>
            </a:r>
            <a:r>
              <a:rPr lang="en-US" sz="3200" kern="1200" dirty="0">
                <a:solidFill>
                  <a:srgbClr val="FFFFFF"/>
                </a:solidFill>
                <a:latin typeface="+mj-lt"/>
                <a:ea typeface="+mj-ea"/>
                <a:cs typeface="+mj-cs"/>
              </a:rPr>
              <a:t>Πως Μαθα</a:t>
            </a:r>
            <a:r>
              <a:rPr lang="en-US" sz="3200" kern="1200" dirty="0" err="1">
                <a:solidFill>
                  <a:srgbClr val="FFFFFF"/>
                </a:solidFill>
                <a:latin typeface="+mj-lt"/>
                <a:ea typeface="+mj-ea"/>
                <a:cs typeface="+mj-cs"/>
              </a:rPr>
              <a:t>ίνω</a:t>
            </a:r>
            <a:endParaRPr lang="en-US" sz="3200" kern="1200" dirty="0">
              <a:solidFill>
                <a:srgbClr val="FFFFFF"/>
              </a:solidFill>
              <a:latin typeface="+mj-lt"/>
              <a:ea typeface="+mj-ea"/>
              <a:cs typeface="+mj-cs"/>
            </a:endParaRPr>
          </a:p>
        </p:txBody>
      </p:sp>
    </p:spTree>
    <p:extLst>
      <p:ext uri="{BB962C8B-B14F-4D97-AF65-F5344CB8AC3E}">
        <p14:creationId xmlns:p14="http://schemas.microsoft.com/office/powerpoint/2010/main" val="4109616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A8A92-6FB8-6C28-6855-C0925B072F7E}"/>
              </a:ext>
            </a:extLst>
          </p:cNvPr>
          <p:cNvSpPr>
            <a:spLocks noGrp="1"/>
          </p:cNvSpPr>
          <p:nvPr>
            <p:ph type="title"/>
          </p:nvPr>
        </p:nvSpPr>
        <p:spPr/>
        <p:txBody>
          <a:bodyPr/>
          <a:lstStyle/>
          <a:p>
            <a:r>
              <a:rPr lang="el-GR" dirty="0"/>
              <a:t>Αναβλητικότητα</a:t>
            </a:r>
            <a:endParaRPr lang="en-US" dirty="0"/>
          </a:p>
        </p:txBody>
      </p:sp>
      <p:sp>
        <p:nvSpPr>
          <p:cNvPr id="3" name="Content Placeholder 2">
            <a:extLst>
              <a:ext uri="{FF2B5EF4-FFF2-40B4-BE49-F238E27FC236}">
                <a16:creationId xmlns:a16="http://schemas.microsoft.com/office/drawing/2014/main" id="{54D40204-C951-95E5-50B2-E3457FD0F80E}"/>
              </a:ext>
            </a:extLst>
          </p:cNvPr>
          <p:cNvSpPr>
            <a:spLocks noGrp="1"/>
          </p:cNvSpPr>
          <p:nvPr>
            <p:ph idx="1"/>
          </p:nvPr>
        </p:nvSpPr>
        <p:spPr/>
        <p:txBody>
          <a:bodyPr/>
          <a:lstStyle/>
          <a:p>
            <a:r>
              <a:rPr lang="en-US" dirty="0" err="1"/>
              <a:t>Ανησυχί</a:t>
            </a:r>
            <a:r>
              <a:rPr lang="en-US" dirty="0"/>
              <a:t>α -&gt; Αντιπερισπασμός -&gt; Προσωρινή ανακούφιση.</a:t>
            </a:r>
          </a:p>
        </p:txBody>
      </p:sp>
      <p:pic>
        <p:nvPicPr>
          <p:cNvPr id="4" name="Picture 3" descr="Doctoral student humor | Humorous study procrastination, College humor  comics, Comics funny">
            <a:extLst>
              <a:ext uri="{FF2B5EF4-FFF2-40B4-BE49-F238E27FC236}">
                <a16:creationId xmlns:a16="http://schemas.microsoft.com/office/drawing/2014/main" id="{C68409F8-AF12-525D-D98B-D05E2F01FA78}"/>
              </a:ext>
            </a:extLst>
          </p:cNvPr>
          <p:cNvPicPr>
            <a:picLocks noChangeAspect="1"/>
          </p:cNvPicPr>
          <p:nvPr/>
        </p:nvPicPr>
        <p:blipFill>
          <a:blip r:embed="rId3"/>
          <a:stretch>
            <a:fillRect/>
          </a:stretch>
        </p:blipFill>
        <p:spPr>
          <a:xfrm>
            <a:off x="1486877" y="2328863"/>
            <a:ext cx="8890000" cy="3848100"/>
          </a:xfrm>
          <a:prstGeom prst="rect">
            <a:avLst/>
          </a:prstGeom>
        </p:spPr>
      </p:pic>
    </p:spTree>
    <p:extLst>
      <p:ext uri="{BB962C8B-B14F-4D97-AF65-F5344CB8AC3E}">
        <p14:creationId xmlns:p14="http://schemas.microsoft.com/office/powerpoint/2010/main" val="2710771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EBF63-3AAF-D132-2BF1-AD0B2188C1BF}"/>
              </a:ext>
            </a:extLst>
          </p:cNvPr>
          <p:cNvSpPr>
            <a:spLocks noGrp="1"/>
          </p:cNvSpPr>
          <p:nvPr>
            <p:ph type="title"/>
          </p:nvPr>
        </p:nvSpPr>
        <p:spPr/>
        <p:txBody>
          <a:bodyPr/>
          <a:lstStyle/>
          <a:p>
            <a:r>
              <a:rPr lang="el-GR" dirty="0"/>
              <a:t>Προπόνηση</a:t>
            </a:r>
            <a:endParaRPr lang="en-US" dirty="0"/>
          </a:p>
        </p:txBody>
      </p:sp>
      <p:pic>
        <p:nvPicPr>
          <p:cNvPr id="4" name="Picture 3" descr="Cartoon Brain with Muscles Illustration 72998551 Vector Art at Vecteezy">
            <a:extLst>
              <a:ext uri="{FF2B5EF4-FFF2-40B4-BE49-F238E27FC236}">
                <a16:creationId xmlns:a16="http://schemas.microsoft.com/office/drawing/2014/main" id="{4E8688CE-E854-7208-5C2E-A29A33B7C0C5}"/>
              </a:ext>
            </a:extLst>
          </p:cNvPr>
          <p:cNvPicPr>
            <a:picLocks noChangeAspect="1"/>
          </p:cNvPicPr>
          <p:nvPr/>
        </p:nvPicPr>
        <p:blipFill>
          <a:blip r:embed="rId3"/>
          <a:stretch>
            <a:fillRect/>
          </a:stretch>
        </p:blipFill>
        <p:spPr>
          <a:xfrm>
            <a:off x="668218" y="1340582"/>
            <a:ext cx="5152293" cy="5152293"/>
          </a:xfrm>
          <a:prstGeom prst="rect">
            <a:avLst/>
          </a:prstGeom>
        </p:spPr>
      </p:pic>
    </p:spTree>
    <p:extLst>
      <p:ext uri="{BB962C8B-B14F-4D97-AF65-F5344CB8AC3E}">
        <p14:creationId xmlns:p14="http://schemas.microsoft.com/office/powerpoint/2010/main" val="2832327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8C258-D195-008F-5BA9-ECD67A1EA8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EA226-35AC-AB7C-138F-0945C727DF60}"/>
              </a:ext>
            </a:extLst>
          </p:cNvPr>
          <p:cNvSpPr>
            <a:spLocks noGrp="1"/>
          </p:cNvSpPr>
          <p:nvPr>
            <p:ph type="title"/>
          </p:nvPr>
        </p:nvSpPr>
        <p:spPr/>
        <p:txBody>
          <a:bodyPr/>
          <a:lstStyle/>
          <a:p>
            <a:r>
              <a:rPr lang="el-GR" dirty="0"/>
              <a:t>Ύπνος</a:t>
            </a:r>
            <a:endParaRPr lang="en-US" dirty="0"/>
          </a:p>
        </p:txBody>
      </p:sp>
      <p:pic>
        <p:nvPicPr>
          <p:cNvPr id="5" name="Picture 4" descr="Brain sleep, nap rest and night recovery cute child character for health.  Happy brain lies. Tired mind. Snooze for relax. Vector illustration  29889403 Vector Art at Vecteezy">
            <a:extLst>
              <a:ext uri="{FF2B5EF4-FFF2-40B4-BE49-F238E27FC236}">
                <a16:creationId xmlns:a16="http://schemas.microsoft.com/office/drawing/2014/main" id="{843E35B8-3812-12C3-5D5E-893A555C3787}"/>
              </a:ext>
            </a:extLst>
          </p:cNvPr>
          <p:cNvPicPr>
            <a:picLocks noChangeAspect="1"/>
          </p:cNvPicPr>
          <p:nvPr/>
        </p:nvPicPr>
        <p:blipFill>
          <a:blip r:embed="rId3"/>
          <a:stretch>
            <a:fillRect/>
          </a:stretch>
        </p:blipFill>
        <p:spPr>
          <a:xfrm>
            <a:off x="838200" y="1211963"/>
            <a:ext cx="5363309" cy="5363309"/>
          </a:xfrm>
          <a:prstGeom prst="rect">
            <a:avLst/>
          </a:prstGeom>
        </p:spPr>
      </p:pic>
    </p:spTree>
    <p:extLst>
      <p:ext uri="{BB962C8B-B14F-4D97-AF65-F5344CB8AC3E}">
        <p14:creationId xmlns:p14="http://schemas.microsoft.com/office/powerpoint/2010/main" val="3586247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ED0503-2F26-9F7C-1DF1-4F33818564D2}"/>
              </a:ext>
            </a:extLst>
          </p:cNvPr>
          <p:cNvPicPr>
            <a:picLocks noChangeAspect="1"/>
          </p:cNvPicPr>
          <p:nvPr/>
        </p:nvPicPr>
        <p:blipFill>
          <a:blip r:embed="rId3"/>
          <a:srcRect t="7180" b="16582"/>
          <a:stretch>
            <a:fillRect/>
          </a:stretch>
        </p:blipFill>
        <p:spPr>
          <a:xfrm>
            <a:off x="1" y="-1"/>
            <a:ext cx="7519196" cy="3821723"/>
          </a:xfrm>
          <a:prstGeom prst="rect">
            <a:avLst/>
          </a:prstGeom>
        </p:spPr>
      </p:pic>
      <p:sp>
        <p:nvSpPr>
          <p:cNvPr id="7" name="TextBox 6">
            <a:extLst>
              <a:ext uri="{FF2B5EF4-FFF2-40B4-BE49-F238E27FC236}">
                <a16:creationId xmlns:a16="http://schemas.microsoft.com/office/drawing/2014/main" id="{AE486F2B-E61C-47D3-85F2-340EAEBBEAB0}"/>
              </a:ext>
            </a:extLst>
          </p:cNvPr>
          <p:cNvSpPr txBox="1"/>
          <p:nvPr/>
        </p:nvSpPr>
        <p:spPr>
          <a:xfrm>
            <a:off x="476250" y="6042466"/>
            <a:ext cx="11239500" cy="646331"/>
          </a:xfrm>
          <a:prstGeom prst="rect">
            <a:avLst/>
          </a:prstGeom>
          <a:noFill/>
        </p:spPr>
        <p:txBody>
          <a:bodyPr wrap="square">
            <a:spAutoFit/>
          </a:bodyPr>
          <a:lstStyle/>
          <a:p>
            <a:r>
              <a:rPr lang="en-US" sz="1800" b="0" i="0" dirty="0">
                <a:solidFill>
                  <a:schemeClr val="tx1"/>
                </a:solidFill>
                <a:effectLst/>
                <a:latin typeface="+mn-lt"/>
              </a:rPr>
              <a:t>Learning How to Learn: How to Succeed in School Without Spending All Your Time Studying; A Guide for Kids and Teens, Book by Alistair McConville, Barbara Oakley, and Terry Sejnowski. Penguin Publishing Group, 2018</a:t>
            </a:r>
            <a:endParaRPr lang="en-US" dirty="0"/>
          </a:p>
        </p:txBody>
      </p:sp>
      <p:pic>
        <p:nvPicPr>
          <p:cNvPr id="9" name="Picture 8">
            <a:extLst>
              <a:ext uri="{FF2B5EF4-FFF2-40B4-BE49-F238E27FC236}">
                <a16:creationId xmlns:a16="http://schemas.microsoft.com/office/drawing/2014/main" id="{78FE3887-0744-D982-502E-D1047E98FB70}"/>
              </a:ext>
            </a:extLst>
          </p:cNvPr>
          <p:cNvPicPr>
            <a:picLocks noChangeAspect="1"/>
          </p:cNvPicPr>
          <p:nvPr/>
        </p:nvPicPr>
        <p:blipFill>
          <a:blip r:embed="rId4"/>
          <a:stretch>
            <a:fillRect/>
          </a:stretch>
        </p:blipFill>
        <p:spPr>
          <a:xfrm>
            <a:off x="6048374" y="2613466"/>
            <a:ext cx="6143625" cy="3429000"/>
          </a:xfrm>
          <a:prstGeom prst="rect">
            <a:avLst/>
          </a:prstGeom>
        </p:spPr>
      </p:pic>
    </p:spTree>
    <p:extLst>
      <p:ext uri="{BB962C8B-B14F-4D97-AF65-F5344CB8AC3E}">
        <p14:creationId xmlns:p14="http://schemas.microsoft.com/office/powerpoint/2010/main" val="3772683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FBF06-9FE6-B395-7FB0-86D427B2951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CC4A4BA-6501-3B46-91FE-48116C9455B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917890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010A0AB-8B4E-C774-CD60-0F2E6F5527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92066A-0C00-8E2F-CBB8-2E2234981158}"/>
              </a:ext>
            </a:extLst>
          </p:cNvPr>
          <p:cNvSpPr>
            <a:spLocks noGrp="1"/>
          </p:cNvSpPr>
          <p:nvPr>
            <p:ph type="title"/>
          </p:nvPr>
        </p:nvSpPr>
        <p:spPr/>
        <p:txBody>
          <a:bodyPr/>
          <a:lstStyle/>
          <a:p>
            <a:r>
              <a:rPr lang="el-GR" dirty="0"/>
              <a:t>Πως μαθαίνουμε</a:t>
            </a:r>
            <a:endParaRPr lang="en-US" dirty="0"/>
          </a:p>
        </p:txBody>
      </p:sp>
      <p:sp>
        <p:nvSpPr>
          <p:cNvPr id="3" name="Content Placeholder 2">
            <a:extLst>
              <a:ext uri="{FF2B5EF4-FFF2-40B4-BE49-F238E27FC236}">
                <a16:creationId xmlns:a16="http://schemas.microsoft.com/office/drawing/2014/main" id="{F1B6865F-3E85-FB22-0C52-AC0C77FB504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90216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EBAB3-6D63-16E9-D1E1-13AC7680784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C6185DE-7A24-14BE-3C42-71DA9148C031}"/>
              </a:ext>
            </a:extLst>
          </p:cNvPr>
          <p:cNvSpPr>
            <a:spLocks noGrp="1"/>
          </p:cNvSpPr>
          <p:nvPr>
            <p:ph idx="1"/>
          </p:nvPr>
        </p:nvSpPr>
        <p:spPr/>
        <p:txBody>
          <a:bodyPr/>
          <a:lstStyle/>
          <a:p>
            <a:r>
              <a:rPr lang="el-GR" dirty="0"/>
              <a:t>Μπιλιάρδο</a:t>
            </a:r>
          </a:p>
          <a:p>
            <a:r>
              <a:rPr lang="el-GR" dirty="0"/>
              <a:t>Γενέθλια</a:t>
            </a:r>
          </a:p>
          <a:p>
            <a:r>
              <a:rPr lang="en-US" dirty="0"/>
              <a:t>Clash royale</a:t>
            </a:r>
          </a:p>
        </p:txBody>
      </p:sp>
    </p:spTree>
    <p:extLst>
      <p:ext uri="{BB962C8B-B14F-4D97-AF65-F5344CB8AC3E}">
        <p14:creationId xmlns:p14="http://schemas.microsoft.com/office/powerpoint/2010/main" val="108420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Μάθημα">
            <a:extLst>
              <a:ext uri="{FF2B5EF4-FFF2-40B4-BE49-F238E27FC236}">
                <a16:creationId xmlns:a16="http://schemas.microsoft.com/office/drawing/2014/main" id="{FA608052-287B-F260-4104-A445D087AE6F}"/>
              </a:ext>
            </a:extLst>
          </p:cNvPr>
          <p:cNvPicPr>
            <a:picLocks noChangeAspect="1"/>
          </p:cNvPicPr>
          <p:nvPr/>
        </p:nvPicPr>
        <p:blipFill>
          <a:blip r:embed="rId3"/>
          <a:srcRect l="5592" r="645"/>
          <a:stretch>
            <a:fillRect/>
          </a:stretch>
        </p:blipFill>
        <p:spPr>
          <a:xfrm>
            <a:off x="3458946" y="10"/>
            <a:ext cx="9669642" cy="685799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4">
            <a:extLst>
              <a:ext uri="{FF2B5EF4-FFF2-40B4-BE49-F238E27FC236}">
                <a16:creationId xmlns:a16="http://schemas.microsoft.com/office/drawing/2014/main" id="{A69644CF-A271-013C-A570-D3F5DD3AE52F}"/>
              </a:ext>
            </a:extLst>
          </p:cNvPr>
          <p:cNvGraphicFramePr>
            <a:graphicFrameLocks noGrp="1"/>
          </p:cNvGraphicFramePr>
          <p:nvPr>
            <p:ph idx="1"/>
            <p:extLst>
              <p:ext uri="{D42A27DB-BD31-4B8C-83A1-F6EECF244321}">
                <p14:modId xmlns:p14="http://schemas.microsoft.com/office/powerpoint/2010/main" val="207458432"/>
              </p:ext>
            </p:extLst>
          </p:nvPr>
        </p:nvGraphicFramePr>
        <p:xfrm>
          <a:off x="468292" y="373996"/>
          <a:ext cx="7390263" cy="62435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A32C780D-DB05-A2A6-3383-41D54DE26654}"/>
              </a:ext>
            </a:extLst>
          </p:cNvPr>
          <p:cNvSpPr txBox="1"/>
          <p:nvPr/>
        </p:nvSpPr>
        <p:spPr>
          <a:xfrm>
            <a:off x="4074695" y="6432884"/>
            <a:ext cx="8179162" cy="369332"/>
          </a:xfrm>
          <a:prstGeom prst="rect">
            <a:avLst/>
          </a:prstGeom>
          <a:noFill/>
        </p:spPr>
        <p:txBody>
          <a:bodyPr wrap="none" rtlCol="0">
            <a:spAutoFit/>
          </a:bodyPr>
          <a:lstStyle/>
          <a:p>
            <a:r>
              <a:rPr lang="el-GR" i="1" dirty="0"/>
              <a:t>Τα ποσοστά αντιπροσωπεύουν τη βαρύτητα του μαθήματος στο Γενικό Μέσο Όρο</a:t>
            </a:r>
            <a:endParaRPr lang="en-US" i="1" dirty="0"/>
          </a:p>
        </p:txBody>
      </p:sp>
    </p:spTree>
    <p:extLst>
      <p:ext uri="{BB962C8B-B14F-4D97-AF65-F5344CB8AC3E}">
        <p14:creationId xmlns:p14="http://schemas.microsoft.com/office/powerpoint/2010/main" val="3866974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8E02C0-E37A-A203-7EA7-F47B788F3DA3}"/>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45E8D66C-AEFD-9C2D-008B-81E988D4F165}"/>
              </a:ext>
            </a:extLst>
          </p:cNvPr>
          <p:cNvGrpSpPr/>
          <p:nvPr/>
        </p:nvGrpSpPr>
        <p:grpSpPr>
          <a:xfrm>
            <a:off x="1910668" y="871834"/>
            <a:ext cx="9237148" cy="4805786"/>
            <a:chOff x="1910668" y="871834"/>
            <a:chExt cx="9237148" cy="4805786"/>
          </a:xfrm>
        </p:grpSpPr>
        <p:sp>
          <p:nvSpPr>
            <p:cNvPr id="20" name="Arrow: Down 19">
              <a:extLst>
                <a:ext uri="{FF2B5EF4-FFF2-40B4-BE49-F238E27FC236}">
                  <a16:creationId xmlns:a16="http://schemas.microsoft.com/office/drawing/2014/main" id="{ED82D37B-0692-A9D6-4267-6B35BFA02653}"/>
                </a:ext>
              </a:extLst>
            </p:cNvPr>
            <p:cNvSpPr/>
            <p:nvPr/>
          </p:nvSpPr>
          <p:spPr>
            <a:xfrm>
              <a:off x="4747226" y="1609546"/>
              <a:ext cx="543773" cy="1433103"/>
            </a:xfrm>
            <a:prstGeom prst="downArrow">
              <a:avLst>
                <a:gd name="adj1" fmla="val 50000"/>
                <a:gd name="adj2" fmla="val 7045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Down 21">
              <a:extLst>
                <a:ext uri="{FF2B5EF4-FFF2-40B4-BE49-F238E27FC236}">
                  <a16:creationId xmlns:a16="http://schemas.microsoft.com/office/drawing/2014/main" id="{75F91608-4609-2713-D8A0-E2E32A4E88C0}"/>
                </a:ext>
              </a:extLst>
            </p:cNvPr>
            <p:cNvSpPr/>
            <p:nvPr/>
          </p:nvSpPr>
          <p:spPr>
            <a:xfrm rot="2543628">
              <a:off x="2881313" y="1357345"/>
              <a:ext cx="543773" cy="1385674"/>
            </a:xfrm>
            <a:prstGeom prst="downArrow">
              <a:avLst>
                <a:gd name="adj1" fmla="val 50000"/>
                <a:gd name="adj2" fmla="val 7045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Down 23">
              <a:extLst>
                <a:ext uri="{FF2B5EF4-FFF2-40B4-BE49-F238E27FC236}">
                  <a16:creationId xmlns:a16="http://schemas.microsoft.com/office/drawing/2014/main" id="{5AB08F6C-FB89-2EE1-014E-5939AE005D5F}"/>
                </a:ext>
              </a:extLst>
            </p:cNvPr>
            <p:cNvSpPr/>
            <p:nvPr/>
          </p:nvSpPr>
          <p:spPr>
            <a:xfrm rot="2543628">
              <a:off x="6495678" y="1211028"/>
              <a:ext cx="543773" cy="2175628"/>
            </a:xfrm>
            <a:prstGeom prst="downArrow">
              <a:avLst>
                <a:gd name="adj1" fmla="val 50000"/>
                <a:gd name="adj2" fmla="val 7045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Down 25">
              <a:extLst>
                <a:ext uri="{FF2B5EF4-FFF2-40B4-BE49-F238E27FC236}">
                  <a16:creationId xmlns:a16="http://schemas.microsoft.com/office/drawing/2014/main" id="{5C7101D0-834B-376E-41B4-44EEA3D2E08C}"/>
                </a:ext>
              </a:extLst>
            </p:cNvPr>
            <p:cNvSpPr/>
            <p:nvPr/>
          </p:nvSpPr>
          <p:spPr>
            <a:xfrm rot="18667106">
              <a:off x="10183092" y="1202715"/>
              <a:ext cx="543773" cy="1385674"/>
            </a:xfrm>
            <a:prstGeom prst="downArrow">
              <a:avLst>
                <a:gd name="adj1" fmla="val 50000"/>
                <a:gd name="adj2" fmla="val 7045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Down 27">
              <a:extLst>
                <a:ext uri="{FF2B5EF4-FFF2-40B4-BE49-F238E27FC236}">
                  <a16:creationId xmlns:a16="http://schemas.microsoft.com/office/drawing/2014/main" id="{46B6ADFD-40B7-8BBE-4F11-58225E97E9EB}"/>
                </a:ext>
              </a:extLst>
            </p:cNvPr>
            <p:cNvSpPr/>
            <p:nvPr/>
          </p:nvSpPr>
          <p:spPr>
            <a:xfrm rot="19098776">
              <a:off x="7440618" y="871834"/>
              <a:ext cx="376157" cy="4805786"/>
            </a:xfrm>
            <a:prstGeom prst="downArrow">
              <a:avLst>
                <a:gd name="adj1" fmla="val 50000"/>
                <a:gd name="adj2" fmla="val 7045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Down 29">
              <a:extLst>
                <a:ext uri="{FF2B5EF4-FFF2-40B4-BE49-F238E27FC236}">
                  <a16:creationId xmlns:a16="http://schemas.microsoft.com/office/drawing/2014/main" id="{562FCF89-146E-DF21-73C5-B3C37399D600}"/>
                </a:ext>
              </a:extLst>
            </p:cNvPr>
            <p:cNvSpPr/>
            <p:nvPr/>
          </p:nvSpPr>
          <p:spPr>
            <a:xfrm rot="19307083">
              <a:off x="1910668" y="4064258"/>
              <a:ext cx="543773" cy="1385674"/>
            </a:xfrm>
            <a:prstGeom prst="downArrow">
              <a:avLst>
                <a:gd name="adj1" fmla="val 50000"/>
                <a:gd name="adj2" fmla="val 7045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Down 31">
              <a:extLst>
                <a:ext uri="{FF2B5EF4-FFF2-40B4-BE49-F238E27FC236}">
                  <a16:creationId xmlns:a16="http://schemas.microsoft.com/office/drawing/2014/main" id="{487D2A94-5003-F57F-3023-DEF52651EF42}"/>
                </a:ext>
              </a:extLst>
            </p:cNvPr>
            <p:cNvSpPr/>
            <p:nvPr/>
          </p:nvSpPr>
          <p:spPr>
            <a:xfrm rot="2760559">
              <a:off x="5385845" y="4245243"/>
              <a:ext cx="296478" cy="1195903"/>
            </a:xfrm>
            <a:prstGeom prst="downArrow">
              <a:avLst>
                <a:gd name="adj1" fmla="val 50000"/>
                <a:gd name="adj2" fmla="val 7045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Down 33">
              <a:extLst>
                <a:ext uri="{FF2B5EF4-FFF2-40B4-BE49-F238E27FC236}">
                  <a16:creationId xmlns:a16="http://schemas.microsoft.com/office/drawing/2014/main" id="{F8FE49E1-25BB-14BE-F4BD-D9BB2926C7AA}"/>
                </a:ext>
              </a:extLst>
            </p:cNvPr>
            <p:cNvSpPr/>
            <p:nvPr/>
          </p:nvSpPr>
          <p:spPr>
            <a:xfrm rot="509437">
              <a:off x="3644080" y="1579111"/>
              <a:ext cx="559694" cy="3583081"/>
            </a:xfrm>
            <a:prstGeom prst="downArrow">
              <a:avLst>
                <a:gd name="adj1" fmla="val 50000"/>
                <a:gd name="adj2" fmla="val 7045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Down 35">
              <a:extLst>
                <a:ext uri="{FF2B5EF4-FFF2-40B4-BE49-F238E27FC236}">
                  <a16:creationId xmlns:a16="http://schemas.microsoft.com/office/drawing/2014/main" id="{F662082D-F8C1-B2C8-B449-3B6CDE20B0C2}"/>
                </a:ext>
              </a:extLst>
            </p:cNvPr>
            <p:cNvSpPr/>
            <p:nvPr/>
          </p:nvSpPr>
          <p:spPr>
            <a:xfrm rot="3547521">
              <a:off x="7276541" y="2094459"/>
              <a:ext cx="376823" cy="4982175"/>
            </a:xfrm>
            <a:prstGeom prst="downArrow">
              <a:avLst>
                <a:gd name="adj1" fmla="val 50000"/>
                <a:gd name="adj2" fmla="val 7045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Down 37">
              <a:extLst>
                <a:ext uri="{FF2B5EF4-FFF2-40B4-BE49-F238E27FC236}">
                  <a16:creationId xmlns:a16="http://schemas.microsoft.com/office/drawing/2014/main" id="{DBCE0283-ED67-DFF3-F7C7-5ADE20B93C2F}"/>
                </a:ext>
              </a:extLst>
            </p:cNvPr>
            <p:cNvSpPr/>
            <p:nvPr/>
          </p:nvSpPr>
          <p:spPr>
            <a:xfrm rot="5121727">
              <a:off x="8033796" y="2119404"/>
              <a:ext cx="407488" cy="2974953"/>
            </a:xfrm>
            <a:prstGeom prst="downArrow">
              <a:avLst>
                <a:gd name="adj1" fmla="val 50000"/>
                <a:gd name="adj2" fmla="val 7045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useBgFill="1">
        <p:nvSpPr>
          <p:cNvPr id="16" name="Rectangle 15">
            <a:extLst>
              <a:ext uri="{FF2B5EF4-FFF2-40B4-BE49-F238E27FC236}">
                <a16:creationId xmlns:a16="http://schemas.microsoft.com/office/drawing/2014/main" id="{B286AB29-2ECB-3BE9-476B-75EEDC835E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Μάθημα">
            <a:extLst>
              <a:ext uri="{FF2B5EF4-FFF2-40B4-BE49-F238E27FC236}">
                <a16:creationId xmlns:a16="http://schemas.microsoft.com/office/drawing/2014/main" id="{D1167779-1AEB-266D-848C-C7B678185542}"/>
              </a:ext>
            </a:extLst>
          </p:cNvPr>
          <p:cNvPicPr>
            <a:picLocks noChangeAspect="1"/>
          </p:cNvPicPr>
          <p:nvPr/>
        </p:nvPicPr>
        <p:blipFill>
          <a:blip r:embed="rId3"/>
          <a:srcRect l="5592" r="645"/>
          <a:stretch>
            <a:fillRect/>
          </a:stretch>
        </p:blipFill>
        <p:spPr>
          <a:xfrm>
            <a:off x="3458946" y="10"/>
            <a:ext cx="9669642" cy="6857990"/>
          </a:xfrm>
          <a:prstGeom prst="rect">
            <a:avLst/>
          </a:prstGeom>
        </p:spPr>
      </p:pic>
      <p:sp>
        <p:nvSpPr>
          <p:cNvPr id="18" name="Rectangle 17">
            <a:extLst>
              <a:ext uri="{FF2B5EF4-FFF2-40B4-BE49-F238E27FC236}">
                <a16:creationId xmlns:a16="http://schemas.microsoft.com/office/drawing/2014/main" id="{BFCAC60A-D552-7FBE-D180-59AC89962E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a:extLst>
              <a:ext uri="{FF2B5EF4-FFF2-40B4-BE49-F238E27FC236}">
                <a16:creationId xmlns:a16="http://schemas.microsoft.com/office/drawing/2014/main" id="{9AD3E9E2-254C-69FF-3899-0697B6214B0E}"/>
              </a:ext>
            </a:extLst>
          </p:cNvPr>
          <p:cNvGrpSpPr/>
          <p:nvPr/>
        </p:nvGrpSpPr>
        <p:grpSpPr>
          <a:xfrm>
            <a:off x="678948" y="199500"/>
            <a:ext cx="11421640" cy="6342301"/>
            <a:chOff x="678948" y="199500"/>
            <a:chExt cx="11421640" cy="6342301"/>
          </a:xfrm>
        </p:grpSpPr>
        <p:sp>
          <p:nvSpPr>
            <p:cNvPr id="3" name="Freeform: Shape 2">
              <a:extLst>
                <a:ext uri="{FF2B5EF4-FFF2-40B4-BE49-F238E27FC236}">
                  <a16:creationId xmlns:a16="http://schemas.microsoft.com/office/drawing/2014/main" id="{7686E3F2-A02B-F94D-93E3-7EB673BFA2F5}"/>
                </a:ext>
              </a:extLst>
            </p:cNvPr>
            <p:cNvSpPr/>
            <p:nvPr/>
          </p:nvSpPr>
          <p:spPr>
            <a:xfrm>
              <a:off x="3898877" y="199500"/>
              <a:ext cx="2309457" cy="1385674"/>
            </a:xfrm>
            <a:custGeom>
              <a:avLst/>
              <a:gdLst>
                <a:gd name="csX0" fmla="*/ 0 w 2309457"/>
                <a:gd name="csY0" fmla="*/ 0 h 1385674"/>
                <a:gd name="csX1" fmla="*/ 2309457 w 2309457"/>
                <a:gd name="csY1" fmla="*/ 0 h 1385674"/>
                <a:gd name="csX2" fmla="*/ 2309457 w 2309457"/>
                <a:gd name="csY2" fmla="*/ 1385674 h 1385674"/>
                <a:gd name="csX3" fmla="*/ 0 w 2309457"/>
                <a:gd name="csY3" fmla="*/ 1385674 h 1385674"/>
                <a:gd name="csX4" fmla="*/ 0 w 2309457"/>
                <a:gd name="csY4" fmla="*/ 0 h 1385674"/>
              </a:gdLst>
              <a:ahLst/>
              <a:cxnLst>
                <a:cxn ang="0">
                  <a:pos x="csX0" y="csY0"/>
                </a:cxn>
                <a:cxn ang="0">
                  <a:pos x="csX1" y="csY1"/>
                </a:cxn>
                <a:cxn ang="0">
                  <a:pos x="csX2" y="csY2"/>
                </a:cxn>
                <a:cxn ang="0">
                  <a:pos x="csX3" y="csY3"/>
                </a:cxn>
                <a:cxn ang="0">
                  <a:pos x="csX4" y="csY4"/>
                </a:cxn>
              </a:cxnLst>
              <a:rect l="l" t="t" r="r" b="b"/>
              <a:pathLst>
                <a:path w="2309457" h="1385674">
                  <a:moveTo>
                    <a:pt x="0" y="0"/>
                  </a:moveTo>
                  <a:lnTo>
                    <a:pt x="2309457" y="0"/>
                  </a:lnTo>
                  <a:lnTo>
                    <a:pt x="2309457" y="1385674"/>
                  </a:lnTo>
                  <a:lnTo>
                    <a:pt x="0" y="1385674"/>
                  </a:lnTo>
                  <a:lnTo>
                    <a:pt x="0" y="0"/>
                  </a:lnTo>
                  <a:close/>
                </a:path>
              </a:pathLst>
            </a:custGeom>
          </p:spPr>
          <p:style>
            <a:lnRef idx="0">
              <a:schemeClr val="lt1">
                <a:hueOff val="0"/>
                <a:satOff val="0"/>
                <a:lumOff val="0"/>
                <a:alphaOff val="0"/>
              </a:schemeClr>
            </a:lnRef>
            <a:fillRef idx="3">
              <a:schemeClr val="accent4">
                <a:shade val="80000"/>
                <a:hueOff val="0"/>
                <a:satOff val="0"/>
                <a:lumOff val="0"/>
                <a:alphaOff val="0"/>
              </a:schemeClr>
            </a:fillRef>
            <a:effectRef idx="2">
              <a:schemeClr val="accent4">
                <a:shade val="80000"/>
                <a:hueOff val="0"/>
                <a:satOff val="0"/>
                <a:lumOff val="0"/>
                <a:alphaOff val="0"/>
              </a:schemeClr>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Άλγεβρα Α</a:t>
              </a:r>
              <a:br>
                <a:rPr lang="el-GR" sz="2100" kern="1200" dirty="0"/>
              </a:br>
              <a:r>
                <a:rPr lang="el-GR" sz="2100" kern="1200" dirty="0"/>
                <a:t>(3 ώρες, 5%)</a:t>
              </a:r>
              <a:endParaRPr lang="en-US" sz="2100" kern="1200" dirty="0"/>
            </a:p>
          </p:txBody>
        </p:sp>
        <p:sp>
          <p:nvSpPr>
            <p:cNvPr id="7" name="Freeform: Shape 6">
              <a:extLst>
                <a:ext uri="{FF2B5EF4-FFF2-40B4-BE49-F238E27FC236}">
                  <a16:creationId xmlns:a16="http://schemas.microsoft.com/office/drawing/2014/main" id="{DA8AB20E-9236-D481-97A2-72A04967E906}"/>
                </a:ext>
              </a:extLst>
            </p:cNvPr>
            <p:cNvSpPr/>
            <p:nvPr/>
          </p:nvSpPr>
          <p:spPr>
            <a:xfrm>
              <a:off x="7481674" y="199500"/>
              <a:ext cx="2309457" cy="1385674"/>
            </a:xfrm>
            <a:custGeom>
              <a:avLst/>
              <a:gdLst>
                <a:gd name="csX0" fmla="*/ 0 w 2309457"/>
                <a:gd name="csY0" fmla="*/ 0 h 1385674"/>
                <a:gd name="csX1" fmla="*/ 2309457 w 2309457"/>
                <a:gd name="csY1" fmla="*/ 0 h 1385674"/>
                <a:gd name="csX2" fmla="*/ 2309457 w 2309457"/>
                <a:gd name="csY2" fmla="*/ 1385674 h 1385674"/>
                <a:gd name="csX3" fmla="*/ 0 w 2309457"/>
                <a:gd name="csY3" fmla="*/ 1385674 h 1385674"/>
                <a:gd name="csX4" fmla="*/ 0 w 2309457"/>
                <a:gd name="csY4" fmla="*/ 0 h 1385674"/>
              </a:gdLst>
              <a:ahLst/>
              <a:cxnLst>
                <a:cxn ang="0">
                  <a:pos x="csX0" y="csY0"/>
                </a:cxn>
                <a:cxn ang="0">
                  <a:pos x="csX1" y="csY1"/>
                </a:cxn>
                <a:cxn ang="0">
                  <a:pos x="csX2" y="csY2"/>
                </a:cxn>
                <a:cxn ang="0">
                  <a:pos x="csX3" y="csY3"/>
                </a:cxn>
                <a:cxn ang="0">
                  <a:pos x="csX4" y="csY4"/>
                </a:cxn>
              </a:cxnLst>
              <a:rect l="l" t="t" r="r" b="b"/>
              <a:pathLst>
                <a:path w="2309457" h="1385674">
                  <a:moveTo>
                    <a:pt x="0" y="0"/>
                  </a:moveTo>
                  <a:lnTo>
                    <a:pt x="2309457" y="0"/>
                  </a:lnTo>
                  <a:lnTo>
                    <a:pt x="2309457" y="1385674"/>
                  </a:lnTo>
                  <a:lnTo>
                    <a:pt x="0" y="1385674"/>
                  </a:lnTo>
                  <a:lnTo>
                    <a:pt x="0" y="0"/>
                  </a:lnTo>
                  <a:close/>
                </a:path>
              </a:pathLst>
            </a:custGeom>
          </p:spPr>
          <p:style>
            <a:lnRef idx="0">
              <a:schemeClr val="lt1">
                <a:hueOff val="0"/>
                <a:satOff val="0"/>
                <a:lumOff val="0"/>
                <a:alphaOff val="0"/>
              </a:schemeClr>
            </a:lnRef>
            <a:fillRef idx="3">
              <a:schemeClr val="accent4">
                <a:shade val="80000"/>
                <a:hueOff val="88041"/>
                <a:satOff val="-5043"/>
                <a:lumOff val="5590"/>
                <a:alphaOff val="0"/>
              </a:schemeClr>
            </a:fillRef>
            <a:effectRef idx="2">
              <a:schemeClr val="accent4">
                <a:shade val="80000"/>
                <a:hueOff val="88041"/>
                <a:satOff val="-5043"/>
                <a:lumOff val="5590"/>
                <a:alphaOff val="0"/>
              </a:schemeClr>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Γεωμετρία Α</a:t>
              </a:r>
              <a:br>
                <a:rPr lang="el-GR" sz="2100" kern="1200" dirty="0"/>
              </a:br>
              <a:r>
                <a:rPr lang="el-GR" sz="2100" kern="1200" dirty="0"/>
                <a:t>(2 ώρες, 5%)</a:t>
              </a:r>
              <a:endParaRPr lang="en-US" sz="2100" kern="1200" dirty="0"/>
            </a:p>
          </p:txBody>
        </p:sp>
        <p:sp>
          <p:nvSpPr>
            <p:cNvPr id="8" name="Freeform: Shape 7">
              <a:extLst>
                <a:ext uri="{FF2B5EF4-FFF2-40B4-BE49-F238E27FC236}">
                  <a16:creationId xmlns:a16="http://schemas.microsoft.com/office/drawing/2014/main" id="{9248C4C6-A9C6-B91E-8A8A-F93C307B3CE3}"/>
                </a:ext>
              </a:extLst>
            </p:cNvPr>
            <p:cNvSpPr/>
            <p:nvPr/>
          </p:nvSpPr>
          <p:spPr>
            <a:xfrm>
              <a:off x="678948" y="2695614"/>
              <a:ext cx="2309457" cy="1385674"/>
            </a:xfrm>
            <a:custGeom>
              <a:avLst/>
              <a:gdLst>
                <a:gd name="csX0" fmla="*/ 0 w 2309457"/>
                <a:gd name="csY0" fmla="*/ 0 h 1385674"/>
                <a:gd name="csX1" fmla="*/ 2309457 w 2309457"/>
                <a:gd name="csY1" fmla="*/ 0 h 1385674"/>
                <a:gd name="csX2" fmla="*/ 2309457 w 2309457"/>
                <a:gd name="csY2" fmla="*/ 1385674 h 1385674"/>
                <a:gd name="csX3" fmla="*/ 0 w 2309457"/>
                <a:gd name="csY3" fmla="*/ 1385674 h 1385674"/>
                <a:gd name="csX4" fmla="*/ 0 w 2309457"/>
                <a:gd name="csY4" fmla="*/ 0 h 1385674"/>
              </a:gdLst>
              <a:ahLst/>
              <a:cxnLst>
                <a:cxn ang="0">
                  <a:pos x="csX0" y="csY0"/>
                </a:cxn>
                <a:cxn ang="0">
                  <a:pos x="csX1" y="csY1"/>
                </a:cxn>
                <a:cxn ang="0">
                  <a:pos x="csX2" y="csY2"/>
                </a:cxn>
                <a:cxn ang="0">
                  <a:pos x="csX3" y="csY3"/>
                </a:cxn>
                <a:cxn ang="0">
                  <a:pos x="csX4" y="csY4"/>
                </a:cxn>
              </a:cxnLst>
              <a:rect l="l" t="t" r="r" b="b"/>
              <a:pathLst>
                <a:path w="2309457" h="1385674">
                  <a:moveTo>
                    <a:pt x="0" y="0"/>
                  </a:moveTo>
                  <a:lnTo>
                    <a:pt x="2309457" y="0"/>
                  </a:lnTo>
                  <a:lnTo>
                    <a:pt x="2309457" y="1385674"/>
                  </a:lnTo>
                  <a:lnTo>
                    <a:pt x="0" y="1385674"/>
                  </a:lnTo>
                  <a:lnTo>
                    <a:pt x="0" y="0"/>
                  </a:lnTo>
                  <a:close/>
                </a:path>
              </a:pathLst>
            </a:custGeom>
          </p:spPr>
          <p:style>
            <a:lnRef idx="0">
              <a:schemeClr val="lt1">
                <a:hueOff val="0"/>
                <a:satOff val="0"/>
                <a:lumOff val="0"/>
                <a:alphaOff val="0"/>
              </a:schemeClr>
            </a:lnRef>
            <a:fillRef idx="3">
              <a:schemeClr val="accent4">
                <a:shade val="80000"/>
                <a:hueOff val="176082"/>
                <a:satOff val="-10086"/>
                <a:lumOff val="11180"/>
                <a:alphaOff val="0"/>
              </a:schemeClr>
            </a:fillRef>
            <a:effectRef idx="2">
              <a:schemeClr val="accent4">
                <a:shade val="80000"/>
                <a:hueOff val="176082"/>
                <a:satOff val="-10086"/>
                <a:lumOff val="11180"/>
                <a:alphaOff val="0"/>
              </a:schemeClr>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Άλγεβρα Β</a:t>
              </a:r>
              <a:br>
                <a:rPr lang="el-GR" sz="2100" kern="1200" dirty="0"/>
              </a:br>
              <a:r>
                <a:rPr lang="el-GR" sz="2100" kern="1200" dirty="0"/>
                <a:t>(3 ώρες, 4.2%)</a:t>
              </a:r>
              <a:endParaRPr lang="en-US" sz="2100" kern="1200" dirty="0"/>
            </a:p>
          </p:txBody>
        </p:sp>
        <p:sp>
          <p:nvSpPr>
            <p:cNvPr id="9" name="Freeform: Shape 8">
              <a:extLst>
                <a:ext uri="{FF2B5EF4-FFF2-40B4-BE49-F238E27FC236}">
                  <a16:creationId xmlns:a16="http://schemas.microsoft.com/office/drawing/2014/main" id="{A8D34352-B375-568F-BD95-E9E4BE6AE179}"/>
                </a:ext>
              </a:extLst>
            </p:cNvPr>
            <p:cNvSpPr/>
            <p:nvPr/>
          </p:nvSpPr>
          <p:spPr>
            <a:xfrm>
              <a:off x="9791131" y="2461403"/>
              <a:ext cx="2309457" cy="1385674"/>
            </a:xfrm>
            <a:custGeom>
              <a:avLst/>
              <a:gdLst>
                <a:gd name="csX0" fmla="*/ 0 w 2309457"/>
                <a:gd name="csY0" fmla="*/ 0 h 1385674"/>
                <a:gd name="csX1" fmla="*/ 2309457 w 2309457"/>
                <a:gd name="csY1" fmla="*/ 0 h 1385674"/>
                <a:gd name="csX2" fmla="*/ 2309457 w 2309457"/>
                <a:gd name="csY2" fmla="*/ 1385674 h 1385674"/>
                <a:gd name="csX3" fmla="*/ 0 w 2309457"/>
                <a:gd name="csY3" fmla="*/ 1385674 h 1385674"/>
                <a:gd name="csX4" fmla="*/ 0 w 2309457"/>
                <a:gd name="csY4" fmla="*/ 0 h 1385674"/>
              </a:gdLst>
              <a:ahLst/>
              <a:cxnLst>
                <a:cxn ang="0">
                  <a:pos x="csX0" y="csY0"/>
                </a:cxn>
                <a:cxn ang="0">
                  <a:pos x="csX1" y="csY1"/>
                </a:cxn>
                <a:cxn ang="0">
                  <a:pos x="csX2" y="csY2"/>
                </a:cxn>
                <a:cxn ang="0">
                  <a:pos x="csX3" y="csY3"/>
                </a:cxn>
                <a:cxn ang="0">
                  <a:pos x="csX4" y="csY4"/>
                </a:cxn>
              </a:cxnLst>
              <a:rect l="l" t="t" r="r" b="b"/>
              <a:pathLst>
                <a:path w="2309457" h="1385674">
                  <a:moveTo>
                    <a:pt x="0" y="0"/>
                  </a:moveTo>
                  <a:lnTo>
                    <a:pt x="2309457" y="0"/>
                  </a:lnTo>
                  <a:lnTo>
                    <a:pt x="2309457" y="1385674"/>
                  </a:lnTo>
                  <a:lnTo>
                    <a:pt x="0" y="1385674"/>
                  </a:lnTo>
                  <a:lnTo>
                    <a:pt x="0" y="0"/>
                  </a:lnTo>
                  <a:close/>
                </a:path>
              </a:pathLst>
            </a:custGeom>
          </p:spPr>
          <p:style>
            <a:lnRef idx="0">
              <a:schemeClr val="lt1">
                <a:hueOff val="0"/>
                <a:satOff val="0"/>
                <a:lumOff val="0"/>
                <a:alphaOff val="0"/>
              </a:schemeClr>
            </a:lnRef>
            <a:fillRef idx="3">
              <a:schemeClr val="accent4">
                <a:shade val="80000"/>
                <a:hueOff val="264123"/>
                <a:satOff val="-15129"/>
                <a:lumOff val="16770"/>
                <a:alphaOff val="0"/>
              </a:schemeClr>
            </a:fillRef>
            <a:effectRef idx="2">
              <a:schemeClr val="accent4">
                <a:shade val="80000"/>
                <a:hueOff val="264123"/>
                <a:satOff val="-15129"/>
                <a:lumOff val="16770"/>
                <a:alphaOff val="0"/>
              </a:schemeClr>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Γεωμετρία Β</a:t>
              </a:r>
              <a:br>
                <a:rPr lang="el-GR" sz="2100" kern="1200" dirty="0"/>
              </a:br>
              <a:r>
                <a:rPr lang="el-GR" sz="2100" kern="1200" dirty="0"/>
                <a:t> (2 ώρες, 5%)</a:t>
              </a:r>
              <a:endParaRPr lang="en-US" sz="2100" kern="1200" dirty="0"/>
            </a:p>
          </p:txBody>
        </p:sp>
        <p:sp>
          <p:nvSpPr>
            <p:cNvPr id="10" name="Freeform: Shape 9">
              <a:extLst>
                <a:ext uri="{FF2B5EF4-FFF2-40B4-BE49-F238E27FC236}">
                  <a16:creationId xmlns:a16="http://schemas.microsoft.com/office/drawing/2014/main" id="{089D53BE-4FFF-68B9-CF4F-11D669B28A77}"/>
                </a:ext>
              </a:extLst>
            </p:cNvPr>
            <p:cNvSpPr/>
            <p:nvPr/>
          </p:nvSpPr>
          <p:spPr>
            <a:xfrm>
              <a:off x="4348048" y="3042649"/>
              <a:ext cx="2309457" cy="1385674"/>
            </a:xfrm>
            <a:custGeom>
              <a:avLst/>
              <a:gdLst>
                <a:gd name="csX0" fmla="*/ 0 w 2309457"/>
                <a:gd name="csY0" fmla="*/ 0 h 1385674"/>
                <a:gd name="csX1" fmla="*/ 2309457 w 2309457"/>
                <a:gd name="csY1" fmla="*/ 0 h 1385674"/>
                <a:gd name="csX2" fmla="*/ 2309457 w 2309457"/>
                <a:gd name="csY2" fmla="*/ 1385674 h 1385674"/>
                <a:gd name="csX3" fmla="*/ 0 w 2309457"/>
                <a:gd name="csY3" fmla="*/ 1385674 h 1385674"/>
                <a:gd name="csX4" fmla="*/ 0 w 2309457"/>
                <a:gd name="csY4" fmla="*/ 0 h 1385674"/>
              </a:gdLst>
              <a:ahLst/>
              <a:cxnLst>
                <a:cxn ang="0">
                  <a:pos x="csX0" y="csY0"/>
                </a:cxn>
                <a:cxn ang="0">
                  <a:pos x="csX1" y="csY1"/>
                </a:cxn>
                <a:cxn ang="0">
                  <a:pos x="csX2" y="csY2"/>
                </a:cxn>
                <a:cxn ang="0">
                  <a:pos x="csX3" y="csY3"/>
                </a:cxn>
                <a:cxn ang="0">
                  <a:pos x="csX4" y="csY4"/>
                </a:cxn>
              </a:cxnLst>
              <a:rect l="l" t="t" r="r" b="b"/>
              <a:pathLst>
                <a:path w="2309457" h="1385674">
                  <a:moveTo>
                    <a:pt x="0" y="0"/>
                  </a:moveTo>
                  <a:lnTo>
                    <a:pt x="2309457" y="0"/>
                  </a:lnTo>
                  <a:lnTo>
                    <a:pt x="2309457" y="1385674"/>
                  </a:lnTo>
                  <a:lnTo>
                    <a:pt x="0" y="1385674"/>
                  </a:lnTo>
                  <a:lnTo>
                    <a:pt x="0" y="0"/>
                  </a:lnTo>
                  <a:close/>
                </a:path>
              </a:pathLst>
            </a:custGeom>
          </p:spPr>
          <p:style>
            <a:lnRef idx="0">
              <a:schemeClr val="lt1">
                <a:hueOff val="0"/>
                <a:satOff val="0"/>
                <a:lumOff val="0"/>
                <a:alphaOff val="0"/>
              </a:schemeClr>
            </a:lnRef>
            <a:fillRef idx="3">
              <a:schemeClr val="accent4">
                <a:shade val="80000"/>
                <a:hueOff val="352164"/>
                <a:satOff val="-20172"/>
                <a:lumOff val="22361"/>
                <a:alphaOff val="0"/>
              </a:schemeClr>
            </a:fillRef>
            <a:effectRef idx="2">
              <a:schemeClr val="accent4">
                <a:shade val="80000"/>
                <a:hueOff val="352164"/>
                <a:satOff val="-20172"/>
                <a:lumOff val="22361"/>
                <a:alphaOff val="0"/>
              </a:schemeClr>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Μαθηματικά Προσανατολισμού Β</a:t>
              </a:r>
              <a:br>
                <a:rPr lang="el-GR" sz="2100" kern="1200" dirty="0"/>
              </a:br>
              <a:r>
                <a:rPr lang="el-GR" sz="2100" kern="1200" dirty="0"/>
                <a:t>(3 ώρες, 8.3%)</a:t>
              </a:r>
              <a:endParaRPr lang="en-US" sz="2100" kern="1200" dirty="0"/>
            </a:p>
          </p:txBody>
        </p:sp>
        <p:sp>
          <p:nvSpPr>
            <p:cNvPr id="11" name="Freeform: Shape 10">
              <a:extLst>
                <a:ext uri="{FF2B5EF4-FFF2-40B4-BE49-F238E27FC236}">
                  <a16:creationId xmlns:a16="http://schemas.microsoft.com/office/drawing/2014/main" id="{B5FFECEA-C631-E32A-42D7-512E004A1805}"/>
                </a:ext>
              </a:extLst>
            </p:cNvPr>
            <p:cNvSpPr/>
            <p:nvPr/>
          </p:nvSpPr>
          <p:spPr>
            <a:xfrm>
              <a:off x="2784115" y="5156127"/>
              <a:ext cx="2309457" cy="1385674"/>
            </a:xfrm>
            <a:custGeom>
              <a:avLst/>
              <a:gdLst>
                <a:gd name="csX0" fmla="*/ 0 w 2309457"/>
                <a:gd name="csY0" fmla="*/ 0 h 1385674"/>
                <a:gd name="csX1" fmla="*/ 2309457 w 2309457"/>
                <a:gd name="csY1" fmla="*/ 0 h 1385674"/>
                <a:gd name="csX2" fmla="*/ 2309457 w 2309457"/>
                <a:gd name="csY2" fmla="*/ 1385674 h 1385674"/>
                <a:gd name="csX3" fmla="*/ 0 w 2309457"/>
                <a:gd name="csY3" fmla="*/ 1385674 h 1385674"/>
                <a:gd name="csX4" fmla="*/ 0 w 2309457"/>
                <a:gd name="csY4" fmla="*/ 0 h 1385674"/>
              </a:gdLst>
              <a:ahLst/>
              <a:cxnLst>
                <a:cxn ang="0">
                  <a:pos x="csX0" y="csY0"/>
                </a:cxn>
                <a:cxn ang="0">
                  <a:pos x="csX1" y="csY1"/>
                </a:cxn>
                <a:cxn ang="0">
                  <a:pos x="csX2" y="csY2"/>
                </a:cxn>
                <a:cxn ang="0">
                  <a:pos x="csX3" y="csY3"/>
                </a:cxn>
                <a:cxn ang="0">
                  <a:pos x="csX4" y="csY4"/>
                </a:cxn>
              </a:cxnLst>
              <a:rect l="l" t="t" r="r" b="b"/>
              <a:pathLst>
                <a:path w="2309457" h="1385674">
                  <a:moveTo>
                    <a:pt x="0" y="0"/>
                  </a:moveTo>
                  <a:lnTo>
                    <a:pt x="2309457" y="0"/>
                  </a:lnTo>
                  <a:lnTo>
                    <a:pt x="2309457" y="1385674"/>
                  </a:lnTo>
                  <a:lnTo>
                    <a:pt x="0" y="1385674"/>
                  </a:lnTo>
                  <a:lnTo>
                    <a:pt x="0" y="0"/>
                  </a:lnTo>
                  <a:close/>
                </a:path>
              </a:pathLst>
            </a:custGeom>
          </p:spPr>
          <p:style>
            <a:lnRef idx="0">
              <a:schemeClr val="lt1">
                <a:hueOff val="0"/>
                <a:satOff val="0"/>
                <a:lumOff val="0"/>
                <a:alphaOff val="0"/>
              </a:schemeClr>
            </a:lnRef>
            <a:fillRef idx="3">
              <a:schemeClr val="accent4">
                <a:shade val="80000"/>
                <a:hueOff val="440205"/>
                <a:satOff val="-25215"/>
                <a:lumOff val="27951"/>
                <a:alphaOff val="0"/>
              </a:schemeClr>
            </a:fillRef>
            <a:effectRef idx="2">
              <a:schemeClr val="accent4">
                <a:shade val="80000"/>
                <a:hueOff val="440205"/>
                <a:satOff val="-25215"/>
                <a:lumOff val="27951"/>
                <a:alphaOff val="0"/>
              </a:schemeClr>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Μαθηματικά Προσανατολισμού Γ</a:t>
              </a:r>
              <a:br>
                <a:rPr lang="el-GR" sz="2100" kern="1200" dirty="0"/>
              </a:br>
              <a:r>
                <a:rPr lang="el-GR" sz="2100" kern="1200" dirty="0"/>
                <a:t>(6 ώρες, 12.5%)</a:t>
              </a:r>
              <a:endParaRPr lang="en-US" sz="2100" kern="1200" dirty="0"/>
            </a:p>
          </p:txBody>
        </p:sp>
        <p:sp>
          <p:nvSpPr>
            <p:cNvPr id="12" name="Freeform: Shape 11">
              <a:extLst>
                <a:ext uri="{FF2B5EF4-FFF2-40B4-BE49-F238E27FC236}">
                  <a16:creationId xmlns:a16="http://schemas.microsoft.com/office/drawing/2014/main" id="{89CA3F69-233A-B7DE-089B-8F00AD1890CD}"/>
                </a:ext>
              </a:extLst>
            </p:cNvPr>
            <p:cNvSpPr/>
            <p:nvPr/>
          </p:nvSpPr>
          <p:spPr>
            <a:xfrm>
              <a:off x="8164276" y="5047210"/>
              <a:ext cx="2309457" cy="1385674"/>
            </a:xfrm>
            <a:custGeom>
              <a:avLst/>
              <a:gdLst>
                <a:gd name="csX0" fmla="*/ 0 w 2309457"/>
                <a:gd name="csY0" fmla="*/ 0 h 1385674"/>
                <a:gd name="csX1" fmla="*/ 2309457 w 2309457"/>
                <a:gd name="csY1" fmla="*/ 0 h 1385674"/>
                <a:gd name="csX2" fmla="*/ 2309457 w 2309457"/>
                <a:gd name="csY2" fmla="*/ 1385674 h 1385674"/>
                <a:gd name="csX3" fmla="*/ 0 w 2309457"/>
                <a:gd name="csY3" fmla="*/ 1385674 h 1385674"/>
                <a:gd name="csX4" fmla="*/ 0 w 2309457"/>
                <a:gd name="csY4" fmla="*/ 0 h 1385674"/>
              </a:gdLst>
              <a:ahLst/>
              <a:cxnLst>
                <a:cxn ang="0">
                  <a:pos x="csX0" y="csY0"/>
                </a:cxn>
                <a:cxn ang="0">
                  <a:pos x="csX1" y="csY1"/>
                </a:cxn>
                <a:cxn ang="0">
                  <a:pos x="csX2" y="csY2"/>
                </a:cxn>
                <a:cxn ang="0">
                  <a:pos x="csX3" y="csY3"/>
                </a:cxn>
                <a:cxn ang="0">
                  <a:pos x="csX4" y="csY4"/>
                </a:cxn>
              </a:cxnLst>
              <a:rect l="l" t="t" r="r" b="b"/>
              <a:pathLst>
                <a:path w="2309457" h="1385674">
                  <a:moveTo>
                    <a:pt x="0" y="0"/>
                  </a:moveTo>
                  <a:lnTo>
                    <a:pt x="2309457" y="0"/>
                  </a:lnTo>
                  <a:lnTo>
                    <a:pt x="2309457" y="1385674"/>
                  </a:lnTo>
                  <a:lnTo>
                    <a:pt x="0" y="1385674"/>
                  </a:lnTo>
                  <a:lnTo>
                    <a:pt x="0" y="0"/>
                  </a:lnTo>
                  <a:close/>
                </a:path>
              </a:pathLst>
            </a:custGeom>
          </p:spPr>
          <p:style>
            <a:lnRef idx="0">
              <a:schemeClr val="lt1">
                <a:hueOff val="0"/>
                <a:satOff val="0"/>
                <a:lumOff val="0"/>
                <a:alphaOff val="0"/>
              </a:schemeClr>
            </a:lnRef>
            <a:fillRef idx="3">
              <a:schemeClr val="accent4">
                <a:shade val="80000"/>
                <a:hueOff val="528246"/>
                <a:satOff val="-30258"/>
                <a:lumOff val="33541"/>
                <a:alphaOff val="0"/>
              </a:schemeClr>
            </a:fillRef>
            <a:effectRef idx="2">
              <a:schemeClr val="accent4">
                <a:shade val="80000"/>
                <a:hueOff val="528246"/>
                <a:satOff val="-30258"/>
                <a:lumOff val="33541"/>
                <a:alphaOff val="0"/>
              </a:schemeClr>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Πιθανότητες και Στατιστική</a:t>
              </a:r>
              <a:br>
                <a:rPr lang="el-GR" sz="2100" kern="1200" dirty="0"/>
              </a:br>
              <a:r>
                <a:rPr lang="el-GR" sz="2100" kern="1200" dirty="0"/>
                <a:t>(2 ώρες, 12.5%)</a:t>
              </a:r>
              <a:endParaRPr lang="en-US" sz="2100" kern="1200" dirty="0"/>
            </a:p>
          </p:txBody>
        </p:sp>
      </p:grpSp>
    </p:spTree>
    <p:extLst>
      <p:ext uri="{BB962C8B-B14F-4D97-AF65-F5344CB8AC3E}">
        <p14:creationId xmlns:p14="http://schemas.microsoft.com/office/powerpoint/2010/main" val="3022728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EEA85-66AE-3EE6-C76F-0CA7CC555E82}"/>
              </a:ext>
            </a:extLst>
          </p:cNvPr>
          <p:cNvSpPr>
            <a:spLocks noGrp="1"/>
          </p:cNvSpPr>
          <p:nvPr>
            <p:ph type="title"/>
          </p:nvPr>
        </p:nvSpPr>
        <p:spPr>
          <a:xfrm>
            <a:off x="316868" y="15058"/>
            <a:ext cx="8073153" cy="1325563"/>
          </a:xfrm>
        </p:spPr>
        <p:txBody>
          <a:bodyPr>
            <a:normAutofit/>
          </a:bodyPr>
          <a:lstStyle/>
          <a:p>
            <a:r>
              <a:rPr lang="el-GR" sz="4000" dirty="0"/>
              <a:t>Άλγεβρα Α Λυκείου 26 - 27</a:t>
            </a:r>
            <a:endParaRPr lang="en-US" sz="4000" dirty="0"/>
          </a:p>
        </p:txBody>
      </p:sp>
      <p:pic>
        <p:nvPicPr>
          <p:cNvPr id="8" name="Picture 7" descr="Mathematics in Architecture | B Arch Colleges in Kerala">
            <a:extLst>
              <a:ext uri="{FF2B5EF4-FFF2-40B4-BE49-F238E27FC236}">
                <a16:creationId xmlns:a16="http://schemas.microsoft.com/office/drawing/2014/main" id="{C2CCD724-9070-EFA9-B4B8-26CCC0E3C594}"/>
              </a:ext>
            </a:extLst>
          </p:cNvPr>
          <p:cNvPicPr>
            <a:picLocks noChangeAspect="1"/>
          </p:cNvPicPr>
          <p:nvPr/>
        </p:nvPicPr>
        <p:blipFill>
          <a:blip r:embed="rId3">
            <a:alphaModFix amt="35000"/>
          </a:blip>
          <a:stretch>
            <a:fillRect/>
          </a:stretch>
        </p:blipFill>
        <p:spPr>
          <a:xfrm>
            <a:off x="4854845" y="15058"/>
            <a:ext cx="7337156" cy="4893826"/>
          </a:xfrm>
          <a:prstGeom prst="rect">
            <a:avLst/>
          </a:prstGeom>
        </p:spPr>
      </p:pic>
      <p:pic>
        <p:nvPicPr>
          <p:cNvPr id="5" name="Picture 4">
            <a:extLst>
              <a:ext uri="{FF2B5EF4-FFF2-40B4-BE49-F238E27FC236}">
                <a16:creationId xmlns:a16="http://schemas.microsoft.com/office/drawing/2014/main" id="{82AE0F38-B363-A4B7-D3A8-49120CD2F9B2}"/>
              </a:ext>
            </a:extLst>
          </p:cNvPr>
          <p:cNvPicPr>
            <a:picLocks noChangeAspect="1"/>
          </p:cNvPicPr>
          <p:nvPr/>
        </p:nvPicPr>
        <p:blipFill>
          <a:blip r:embed="rId4"/>
          <a:stretch>
            <a:fillRect/>
          </a:stretch>
        </p:blipFill>
        <p:spPr>
          <a:xfrm>
            <a:off x="316868" y="1318154"/>
            <a:ext cx="5779131" cy="4199225"/>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5240499D-B8AA-FFB6-CEDE-1502BC307690}"/>
              </a:ext>
            </a:extLst>
          </p:cNvPr>
          <p:cNvPicPr>
            <a:picLocks noChangeAspect="1"/>
          </p:cNvPicPr>
          <p:nvPr/>
        </p:nvPicPr>
        <p:blipFill>
          <a:blip r:embed="rId5"/>
          <a:srcRect r="4553"/>
          <a:stretch>
            <a:fillRect/>
          </a:stretch>
        </p:blipFill>
        <p:spPr>
          <a:xfrm>
            <a:off x="3802740" y="3739113"/>
            <a:ext cx="7751055" cy="27312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6867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94B43-BAB2-7526-810F-FE8A5C1A55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EF667A-2644-FA15-43AC-36F5AB99119E}"/>
              </a:ext>
            </a:extLst>
          </p:cNvPr>
          <p:cNvSpPr>
            <a:spLocks noGrp="1"/>
          </p:cNvSpPr>
          <p:nvPr>
            <p:ph type="title"/>
          </p:nvPr>
        </p:nvSpPr>
        <p:spPr>
          <a:xfrm>
            <a:off x="1038195" y="188662"/>
            <a:ext cx="10515600" cy="1325563"/>
          </a:xfrm>
        </p:spPr>
        <p:txBody>
          <a:bodyPr/>
          <a:lstStyle/>
          <a:p>
            <a:r>
              <a:rPr lang="el-GR" dirty="0"/>
              <a:t>Γεωμετρία Α Λυκείου 26 - 27</a:t>
            </a:r>
            <a:endParaRPr lang="en-US" dirty="0"/>
          </a:p>
        </p:txBody>
      </p:sp>
      <p:pic>
        <p:nvPicPr>
          <p:cNvPr id="4" name="Picture 3">
            <a:extLst>
              <a:ext uri="{FF2B5EF4-FFF2-40B4-BE49-F238E27FC236}">
                <a16:creationId xmlns:a16="http://schemas.microsoft.com/office/drawing/2014/main" id="{B0A1D933-E7D4-CA6B-EBD2-91932C90F7BA}"/>
              </a:ext>
            </a:extLst>
          </p:cNvPr>
          <p:cNvPicPr>
            <a:picLocks noChangeAspect="1"/>
          </p:cNvPicPr>
          <p:nvPr/>
        </p:nvPicPr>
        <p:blipFill>
          <a:blip r:embed="rId3"/>
          <a:stretch>
            <a:fillRect/>
          </a:stretch>
        </p:blipFill>
        <p:spPr>
          <a:xfrm>
            <a:off x="367270" y="1236647"/>
            <a:ext cx="5830189" cy="507486"/>
          </a:xfrm>
          <a:prstGeom prst="rect">
            <a:avLst/>
          </a:prstGeom>
        </p:spPr>
      </p:pic>
      <p:pic>
        <p:nvPicPr>
          <p:cNvPr id="8" name="Picture 7">
            <a:extLst>
              <a:ext uri="{FF2B5EF4-FFF2-40B4-BE49-F238E27FC236}">
                <a16:creationId xmlns:a16="http://schemas.microsoft.com/office/drawing/2014/main" id="{4ACA0AFA-9476-663F-D865-F4096E0D652E}"/>
              </a:ext>
            </a:extLst>
          </p:cNvPr>
          <p:cNvPicPr>
            <a:picLocks noChangeAspect="1"/>
          </p:cNvPicPr>
          <p:nvPr/>
        </p:nvPicPr>
        <p:blipFill>
          <a:blip r:embed="rId4"/>
          <a:stretch>
            <a:fillRect/>
          </a:stretch>
        </p:blipFill>
        <p:spPr>
          <a:xfrm>
            <a:off x="367270" y="1793099"/>
            <a:ext cx="5861052" cy="3419955"/>
          </a:xfrm>
          <a:prstGeom prst="rect">
            <a:avLst/>
          </a:prstGeom>
        </p:spPr>
      </p:pic>
      <p:pic>
        <p:nvPicPr>
          <p:cNvPr id="10" name="Picture 9">
            <a:extLst>
              <a:ext uri="{FF2B5EF4-FFF2-40B4-BE49-F238E27FC236}">
                <a16:creationId xmlns:a16="http://schemas.microsoft.com/office/drawing/2014/main" id="{48FA3A9E-D7C3-C8B8-69A2-2DA3A3BBEC56}"/>
              </a:ext>
            </a:extLst>
          </p:cNvPr>
          <p:cNvPicPr>
            <a:picLocks noChangeAspect="1"/>
          </p:cNvPicPr>
          <p:nvPr/>
        </p:nvPicPr>
        <p:blipFill>
          <a:blip r:embed="rId5"/>
          <a:stretch>
            <a:fillRect/>
          </a:stretch>
        </p:blipFill>
        <p:spPr>
          <a:xfrm>
            <a:off x="6124576" y="1285613"/>
            <a:ext cx="5967326" cy="4573320"/>
          </a:xfrm>
          <a:prstGeom prst="rect">
            <a:avLst/>
          </a:prstGeom>
        </p:spPr>
      </p:pic>
    </p:spTree>
    <p:extLst>
      <p:ext uri="{BB962C8B-B14F-4D97-AF65-F5344CB8AC3E}">
        <p14:creationId xmlns:p14="http://schemas.microsoft.com/office/powerpoint/2010/main" val="2235481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9FACF1-B4B7-FA9A-B245-F459B9CF58B5}"/>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A69AAE0-49D5-4C8B-8BA2-55898C00E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507B8FA-31BD-9402-4D3F-6BF5F95DC235}"/>
              </a:ext>
            </a:extLst>
          </p:cNvPr>
          <p:cNvPicPr>
            <a:picLocks noChangeAspect="1"/>
          </p:cNvPicPr>
          <p:nvPr/>
        </p:nvPicPr>
        <p:blipFill>
          <a:blip r:embed="rId3"/>
          <a:srcRect l="9010" t="9948" r="185" b="23610"/>
          <a:stretch>
            <a:fillRect/>
          </a:stretch>
        </p:blipFill>
        <p:spPr>
          <a:xfrm>
            <a:off x="0" y="0"/>
            <a:ext cx="6842001"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p:spPr>
      </p:pic>
      <p:sp>
        <p:nvSpPr>
          <p:cNvPr id="2" name="Title 1">
            <a:extLst>
              <a:ext uri="{FF2B5EF4-FFF2-40B4-BE49-F238E27FC236}">
                <a16:creationId xmlns:a16="http://schemas.microsoft.com/office/drawing/2014/main" id="{D40FC72C-10A2-ADDC-226D-FAEB84EF4FD5}"/>
              </a:ext>
            </a:extLst>
          </p:cNvPr>
          <p:cNvSpPr>
            <a:spLocks noGrp="1"/>
          </p:cNvSpPr>
          <p:nvPr>
            <p:ph type="title"/>
          </p:nvPr>
        </p:nvSpPr>
        <p:spPr>
          <a:xfrm>
            <a:off x="6293103" y="5949053"/>
            <a:ext cx="5712883" cy="908931"/>
          </a:xfrm>
        </p:spPr>
        <p:txBody>
          <a:bodyPr vert="horz" lIns="91440" tIns="45720" rIns="91440" bIns="45720" rtlCol="0" anchor="b">
            <a:normAutofit fontScale="90000"/>
          </a:bodyPr>
          <a:lstStyle/>
          <a:p>
            <a:r>
              <a:rPr lang="en-US" kern="1200" dirty="0">
                <a:solidFill>
                  <a:schemeClr val="tx1"/>
                </a:solidFill>
                <a:latin typeface="+mj-lt"/>
                <a:ea typeface="+mj-ea"/>
                <a:cs typeface="+mj-cs"/>
              </a:rPr>
              <a:t>Άλγεβρα Β Λυκείου 26 - 27</a:t>
            </a:r>
          </a:p>
        </p:txBody>
      </p:sp>
      <p:pic>
        <p:nvPicPr>
          <p:cNvPr id="4" name="Picture 3">
            <a:extLst>
              <a:ext uri="{FF2B5EF4-FFF2-40B4-BE49-F238E27FC236}">
                <a16:creationId xmlns:a16="http://schemas.microsoft.com/office/drawing/2014/main" id="{CCE29380-9E4B-DC8C-94FF-86A0B85D3327}"/>
              </a:ext>
            </a:extLst>
          </p:cNvPr>
          <p:cNvPicPr>
            <a:picLocks noChangeAspect="1"/>
          </p:cNvPicPr>
          <p:nvPr/>
        </p:nvPicPr>
        <p:blipFill>
          <a:blip r:embed="rId4"/>
          <a:srcRect r="4598" b="-3"/>
          <a:stretch>
            <a:fillRect/>
          </a:stretch>
        </p:blipFill>
        <p:spPr>
          <a:xfrm>
            <a:off x="4918942" y="-184650"/>
            <a:ext cx="7270010" cy="6210831"/>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sp>
        <p:nvSpPr>
          <p:cNvPr id="8" name="TextBox 7">
            <a:extLst>
              <a:ext uri="{FF2B5EF4-FFF2-40B4-BE49-F238E27FC236}">
                <a16:creationId xmlns:a16="http://schemas.microsoft.com/office/drawing/2014/main" id="{62329A18-6E85-048F-6BA5-201A94A3D497}"/>
              </a:ext>
            </a:extLst>
          </p:cNvPr>
          <p:cNvSpPr txBox="1"/>
          <p:nvPr/>
        </p:nvSpPr>
        <p:spPr>
          <a:xfrm>
            <a:off x="3753853" y="652640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09582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BE868-60D3-7CA9-8D2A-3A8A68341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32FE21-030A-5469-9ECB-3DF72774702A}"/>
              </a:ext>
            </a:extLst>
          </p:cNvPr>
          <p:cNvSpPr>
            <a:spLocks noGrp="1"/>
          </p:cNvSpPr>
          <p:nvPr>
            <p:ph type="title"/>
          </p:nvPr>
        </p:nvSpPr>
        <p:spPr>
          <a:xfrm>
            <a:off x="336755" y="36930"/>
            <a:ext cx="10515600" cy="1325563"/>
          </a:xfrm>
        </p:spPr>
        <p:txBody>
          <a:bodyPr/>
          <a:lstStyle/>
          <a:p>
            <a:r>
              <a:rPr lang="el-GR" dirty="0"/>
              <a:t>Γεωμετρία Β Λυκείου 26 - 27</a:t>
            </a:r>
            <a:endParaRPr lang="en-US" dirty="0"/>
          </a:p>
        </p:txBody>
      </p:sp>
      <p:pic>
        <p:nvPicPr>
          <p:cNvPr id="5" name="Picture 4">
            <a:extLst>
              <a:ext uri="{FF2B5EF4-FFF2-40B4-BE49-F238E27FC236}">
                <a16:creationId xmlns:a16="http://schemas.microsoft.com/office/drawing/2014/main" id="{07E38291-92C6-C8CB-E614-A009A00B7424}"/>
              </a:ext>
            </a:extLst>
          </p:cNvPr>
          <p:cNvPicPr>
            <a:picLocks noChangeAspect="1"/>
          </p:cNvPicPr>
          <p:nvPr/>
        </p:nvPicPr>
        <p:blipFill>
          <a:blip r:embed="rId3"/>
          <a:stretch>
            <a:fillRect/>
          </a:stretch>
        </p:blipFill>
        <p:spPr>
          <a:xfrm>
            <a:off x="110024" y="1094834"/>
            <a:ext cx="5785982" cy="3585179"/>
          </a:xfrm>
          <a:prstGeom prst="rect">
            <a:avLst/>
          </a:prstGeom>
        </p:spPr>
      </p:pic>
      <p:grpSp>
        <p:nvGrpSpPr>
          <p:cNvPr id="12" name="Group 11">
            <a:extLst>
              <a:ext uri="{FF2B5EF4-FFF2-40B4-BE49-F238E27FC236}">
                <a16:creationId xmlns:a16="http://schemas.microsoft.com/office/drawing/2014/main" id="{47409B5C-CAF1-2D22-B047-25A814991935}"/>
              </a:ext>
            </a:extLst>
          </p:cNvPr>
          <p:cNvGrpSpPr/>
          <p:nvPr/>
        </p:nvGrpSpPr>
        <p:grpSpPr>
          <a:xfrm>
            <a:off x="5896004" y="3241413"/>
            <a:ext cx="6132501" cy="3427925"/>
            <a:chOff x="6059499" y="1402504"/>
            <a:chExt cx="6132501" cy="3427925"/>
          </a:xfrm>
        </p:grpSpPr>
        <p:pic>
          <p:nvPicPr>
            <p:cNvPr id="7" name="Picture 6">
              <a:extLst>
                <a:ext uri="{FF2B5EF4-FFF2-40B4-BE49-F238E27FC236}">
                  <a16:creationId xmlns:a16="http://schemas.microsoft.com/office/drawing/2014/main" id="{13CD1A95-F6CD-F0D4-8B80-A1509AEF6145}"/>
                </a:ext>
              </a:extLst>
            </p:cNvPr>
            <p:cNvPicPr>
              <a:picLocks noChangeAspect="1"/>
            </p:cNvPicPr>
            <p:nvPr/>
          </p:nvPicPr>
          <p:blipFill>
            <a:blip r:embed="rId4"/>
            <a:stretch>
              <a:fillRect/>
            </a:stretch>
          </p:blipFill>
          <p:spPr>
            <a:xfrm>
              <a:off x="6059499" y="1402504"/>
              <a:ext cx="5785982" cy="223442"/>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DC20415F-7341-2EA2-DD17-08A79C94C2AD}"/>
                </a:ext>
              </a:extLst>
            </p:cNvPr>
            <p:cNvPicPr>
              <a:picLocks noChangeAspect="1"/>
            </p:cNvPicPr>
            <p:nvPr/>
          </p:nvPicPr>
          <p:blipFill>
            <a:blip r:embed="rId5"/>
            <a:stretch>
              <a:fillRect/>
            </a:stretch>
          </p:blipFill>
          <p:spPr>
            <a:xfrm>
              <a:off x="6059499" y="1625946"/>
              <a:ext cx="6132501" cy="3204483"/>
            </a:xfrm>
            <a:prstGeom prst="rect">
              <a:avLst/>
            </a:prstGeom>
            <a:ln>
              <a:noFill/>
            </a:ln>
            <a:effectLst>
              <a:outerShdw blurRad="292100" dist="139700" dir="2700000" algn="tl" rotWithShape="0">
                <a:srgbClr val="333333">
                  <a:alpha val="65000"/>
                </a:srgbClr>
              </a:outerShdw>
            </a:effectLst>
          </p:spPr>
        </p:pic>
      </p:grpSp>
      <p:pic>
        <p:nvPicPr>
          <p:cNvPr id="13" name="Picture 12" descr="Uniform curvature: Sydney Opera House, 1973">
            <a:extLst>
              <a:ext uri="{FF2B5EF4-FFF2-40B4-BE49-F238E27FC236}">
                <a16:creationId xmlns:a16="http://schemas.microsoft.com/office/drawing/2014/main" id="{D004C9C7-98A2-5ED6-A5F6-5C4812BB603B}"/>
              </a:ext>
            </a:extLst>
          </p:cNvPr>
          <p:cNvPicPr>
            <a:picLocks noChangeAspect="1"/>
          </p:cNvPicPr>
          <p:nvPr/>
        </p:nvPicPr>
        <p:blipFill>
          <a:blip r:embed="rId6">
            <a:alphaModFix amt="50000"/>
          </a:blip>
          <a:srcRect t="22706" b="15403"/>
          <a:stretch>
            <a:fillRect/>
          </a:stretch>
        </p:blipFill>
        <p:spPr>
          <a:xfrm>
            <a:off x="6096000" y="1023955"/>
            <a:ext cx="5428559" cy="2217458"/>
          </a:xfrm>
          <a:prstGeom prst="rect">
            <a:avLst/>
          </a:prstGeom>
        </p:spPr>
      </p:pic>
      <p:pic>
        <p:nvPicPr>
          <p:cNvPr id="15" name="Picture 14" descr="Uniform curvature: Sydney Opera House, 1973">
            <a:extLst>
              <a:ext uri="{FF2B5EF4-FFF2-40B4-BE49-F238E27FC236}">
                <a16:creationId xmlns:a16="http://schemas.microsoft.com/office/drawing/2014/main" id="{B87291A3-26E0-B122-F793-D947A8CCEA12}"/>
              </a:ext>
            </a:extLst>
          </p:cNvPr>
          <p:cNvPicPr>
            <a:picLocks noChangeAspect="1"/>
          </p:cNvPicPr>
          <p:nvPr/>
        </p:nvPicPr>
        <p:blipFill>
          <a:blip r:embed="rId6">
            <a:alphaModFix amt="50000"/>
          </a:blip>
          <a:srcRect t="22706" b="15403"/>
          <a:stretch>
            <a:fillRect/>
          </a:stretch>
        </p:blipFill>
        <p:spPr>
          <a:xfrm flipH="1">
            <a:off x="470797" y="4728244"/>
            <a:ext cx="4751992" cy="1941094"/>
          </a:xfrm>
          <a:prstGeom prst="rect">
            <a:avLst/>
          </a:prstGeom>
        </p:spPr>
      </p:pic>
    </p:spTree>
    <p:extLst>
      <p:ext uri="{BB962C8B-B14F-4D97-AF65-F5344CB8AC3E}">
        <p14:creationId xmlns:p14="http://schemas.microsoft.com/office/powerpoint/2010/main" val="142905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AD84CCC-3F24-9C5E-50C1-289A009B86FA}"/>
            </a:ext>
          </a:extLst>
        </p:cNvPr>
        <p:cNvGrpSpPr/>
        <p:nvPr/>
      </p:nvGrpSpPr>
      <p:grpSpPr>
        <a:xfrm>
          <a:off x="0" y="0"/>
          <a:ext cx="0" cy="0"/>
          <a:chOff x="0" y="0"/>
          <a:chExt cx="0" cy="0"/>
        </a:xfrm>
      </p:grpSpPr>
      <p:pic>
        <p:nvPicPr>
          <p:cNvPr id="6" name="Picture 5" descr="The Ancient Origins of Dice - JSTOR Daily">
            <a:extLst>
              <a:ext uri="{FF2B5EF4-FFF2-40B4-BE49-F238E27FC236}">
                <a16:creationId xmlns:a16="http://schemas.microsoft.com/office/drawing/2014/main" id="{980EB3D6-A786-002C-6FBC-A9DF039152D4}"/>
              </a:ext>
            </a:extLst>
          </p:cNvPr>
          <p:cNvPicPr>
            <a:picLocks noChangeAspect="1"/>
          </p:cNvPicPr>
          <p:nvPr/>
        </p:nvPicPr>
        <p:blipFill>
          <a:blip r:embed="rId3">
            <a:alphaModFix amt="50000"/>
          </a:blip>
          <a:srcRect l="12334" r="14299" b="-1"/>
          <a:stretch>
            <a:fillRect/>
          </a:stretch>
        </p:blipFill>
        <p:spPr>
          <a:xfrm>
            <a:off x="4654286" y="0"/>
            <a:ext cx="7537718" cy="6858000"/>
          </a:xfrm>
          <a:prstGeom prst="rect">
            <a:avLst/>
          </a:prstGeom>
        </p:spPr>
      </p:pic>
      <p:sp>
        <p:nvSpPr>
          <p:cNvPr id="11" name="Rectangle 10">
            <a:extLst>
              <a:ext uri="{FF2B5EF4-FFF2-40B4-BE49-F238E27FC236}">
                <a16:creationId xmlns:a16="http://schemas.microsoft.com/office/drawing/2014/main" id="{E9DCA5EA-C9F1-43F7-8CD9-E7D77919E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099" y="806357"/>
            <a:ext cx="6734553"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CA5DF99-69CC-A809-4775-11003F084DD4}"/>
              </a:ext>
            </a:extLst>
          </p:cNvPr>
          <p:cNvPicPr>
            <a:picLocks noChangeAspect="1"/>
          </p:cNvPicPr>
          <p:nvPr/>
        </p:nvPicPr>
        <p:blipFill>
          <a:blip r:embed="rId4"/>
          <a:srcRect l="1" r="-383" b="-2"/>
          <a:stretch>
            <a:fillRect/>
          </a:stretch>
        </p:blipFill>
        <p:spPr>
          <a:xfrm>
            <a:off x="411097" y="734224"/>
            <a:ext cx="8486397" cy="5389552"/>
          </a:xfrm>
          <a:prstGeom prst="rect">
            <a:avLst/>
          </a:prstGeom>
        </p:spPr>
      </p:pic>
      <p:sp>
        <p:nvSpPr>
          <p:cNvPr id="8" name="TextBox 7">
            <a:extLst>
              <a:ext uri="{FF2B5EF4-FFF2-40B4-BE49-F238E27FC236}">
                <a16:creationId xmlns:a16="http://schemas.microsoft.com/office/drawing/2014/main" id="{7A568305-45D3-687E-53E7-9FF07AD95944}"/>
              </a:ext>
            </a:extLst>
          </p:cNvPr>
          <p:cNvSpPr txBox="1"/>
          <p:nvPr/>
        </p:nvSpPr>
        <p:spPr>
          <a:xfrm>
            <a:off x="411096" y="94388"/>
            <a:ext cx="9663345" cy="646331"/>
          </a:xfrm>
          <a:prstGeom prst="rect">
            <a:avLst/>
          </a:prstGeom>
          <a:gradFill>
            <a:gsLst>
              <a:gs pos="0">
                <a:schemeClr val="bg1">
                  <a:alpha val="60000"/>
                </a:schemeClr>
              </a:gs>
              <a:gs pos="56000">
                <a:schemeClr val="bg2"/>
              </a:gs>
              <a:gs pos="81000">
                <a:schemeClr val="bg2"/>
              </a:gs>
              <a:gs pos="100000">
                <a:schemeClr val="bg2">
                  <a:lumMod val="90000"/>
                </a:schemeClr>
              </a:gs>
            </a:gsLst>
            <a:lin ang="10800000" scaled="1"/>
          </a:gradFill>
        </p:spPr>
        <p:txBody>
          <a:bodyPr wrap="square" rtlCol="0">
            <a:spAutoFit/>
          </a:bodyPr>
          <a:lstStyle/>
          <a:p>
            <a:r>
              <a:rPr lang="el-GR" sz="3600"/>
              <a:t>Μαθηματικά Γ Ανθρωπιστικών Σπουδών</a:t>
            </a:r>
            <a:r>
              <a:rPr lang="en-US" sz="3600"/>
              <a:t> </a:t>
            </a:r>
            <a:r>
              <a:rPr lang="el-GR" sz="3600"/>
              <a:t>26 - 27</a:t>
            </a:r>
            <a:endParaRPr lang="en-US" sz="3600" dirty="0"/>
          </a:p>
        </p:txBody>
      </p:sp>
    </p:spTree>
    <p:extLst>
      <p:ext uri="{BB962C8B-B14F-4D97-AF65-F5344CB8AC3E}">
        <p14:creationId xmlns:p14="http://schemas.microsoft.com/office/powerpoint/2010/main" val="3460694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BCEB4-CFBA-3272-9CD5-2558667FCAE3}"/>
              </a:ext>
            </a:extLst>
          </p:cNvPr>
          <p:cNvSpPr>
            <a:spLocks noGrp="1"/>
          </p:cNvSpPr>
          <p:nvPr>
            <p:ph type="title"/>
          </p:nvPr>
        </p:nvSpPr>
        <p:spPr>
          <a:xfrm>
            <a:off x="838200" y="105813"/>
            <a:ext cx="10515600" cy="1325563"/>
          </a:xfrm>
        </p:spPr>
        <p:txBody>
          <a:bodyPr/>
          <a:lstStyle/>
          <a:p>
            <a:r>
              <a:rPr lang="el-GR" dirty="0"/>
              <a:t>Προφορικός Βαθμός</a:t>
            </a:r>
            <a:r>
              <a:rPr lang="en-US" dirty="0"/>
              <a:t> - </a:t>
            </a:r>
            <a:r>
              <a:rPr lang="el-GR" dirty="0"/>
              <a:t>Γυμνάσιο</a:t>
            </a:r>
            <a:endParaRPr lang="en-US" dirty="0"/>
          </a:p>
        </p:txBody>
      </p:sp>
      <p:sp>
        <p:nvSpPr>
          <p:cNvPr id="3" name="Content Placeholder 2">
            <a:extLst>
              <a:ext uri="{FF2B5EF4-FFF2-40B4-BE49-F238E27FC236}">
                <a16:creationId xmlns:a16="http://schemas.microsoft.com/office/drawing/2014/main" id="{3E2D35DF-D4A4-7492-681C-23821067AC99}"/>
              </a:ext>
            </a:extLst>
          </p:cNvPr>
          <p:cNvSpPr>
            <a:spLocks noGrp="1"/>
          </p:cNvSpPr>
          <p:nvPr>
            <p:ph idx="1"/>
          </p:nvPr>
        </p:nvSpPr>
        <p:spPr>
          <a:xfrm>
            <a:off x="298938" y="1289844"/>
            <a:ext cx="11054861" cy="5368864"/>
          </a:xfrm>
        </p:spPr>
        <p:txBody>
          <a:bodyPr>
            <a:normAutofit fontScale="92500" lnSpcReduction="20000"/>
          </a:bodyPr>
          <a:lstStyle/>
          <a:p>
            <a:pPr marL="0" indent="0">
              <a:buNone/>
            </a:pPr>
            <a:r>
              <a:rPr lang="el-GR" dirty="0"/>
              <a:t>α) </a:t>
            </a:r>
            <a:r>
              <a:rPr lang="el-GR" b="1" dirty="0"/>
              <a:t>η συνολική συμμετοχή του μαθητή στη μαθησιακή διδασκαλία</a:t>
            </a:r>
            <a:r>
              <a:rPr lang="el-GR" dirty="0"/>
              <a:t> (τα ερωτήματα που θέτει, οι απαντήσεις που δίνει, η συμβολή του στη μελέτη ενός θέματος μέσα στην τάξη, η συνεργασία του με συμμαθητές, η επιμέλεια στην εκτέλεση των εργασιών που του ανατίθενται), από την οποία ο εκπαιδευτικός σχηματίζει εικόνα για τις γνώσεις, την κατανόηση εννοιών και φαινομένων, τις δεξιότητες επίλυσης προβλήματος, τις επικοινωνιακές δεξιότητες, την κριτική σκέψη, τη δημιουργικότητα κ.λπ., </a:t>
            </a:r>
            <a:endParaRPr lang="en-US" dirty="0"/>
          </a:p>
          <a:p>
            <a:pPr marL="0" indent="0">
              <a:buNone/>
            </a:pPr>
            <a:r>
              <a:rPr lang="el-GR" dirty="0"/>
              <a:t>β) </a:t>
            </a:r>
            <a:r>
              <a:rPr lang="el-GR" b="1" dirty="0"/>
              <a:t>οι εργασίες που εκτελεί ο μαθητής στο πλαίσιο της καθημερινής μαθησιακής διαδικασίας</a:t>
            </a:r>
            <a:r>
              <a:rPr lang="el-GR" dirty="0"/>
              <a:t> στο σχολείο ή στο σπίτι, ατομικά ή ομαδικά, </a:t>
            </a:r>
            <a:endParaRPr lang="en-US" dirty="0"/>
          </a:p>
          <a:p>
            <a:pPr marL="0" indent="0">
              <a:buNone/>
            </a:pPr>
            <a:r>
              <a:rPr lang="el-GR" dirty="0"/>
              <a:t>γ) </a:t>
            </a:r>
            <a:r>
              <a:rPr lang="el-GR" b="1" dirty="0"/>
              <a:t>οι συνθετικές δημιουργικές εργασίες, ατομικές ή ομαδικές, και οι διαθεματικές εργασίες, ατομικές ή ομαδικές</a:t>
            </a:r>
            <a:r>
              <a:rPr lang="el-GR" dirty="0"/>
              <a:t>, </a:t>
            </a:r>
            <a:endParaRPr lang="en-US" dirty="0"/>
          </a:p>
          <a:p>
            <a:pPr marL="0" indent="0">
              <a:buNone/>
            </a:pPr>
            <a:r>
              <a:rPr lang="el-GR" dirty="0"/>
              <a:t>δ) </a:t>
            </a:r>
            <a:r>
              <a:rPr lang="el-GR" b="1" dirty="0"/>
              <a:t>οι τετραμηνιαίες δοκιμασίες αξιολόγησης</a:t>
            </a:r>
            <a:r>
              <a:rPr lang="el-GR" dirty="0"/>
              <a:t> (ωριαίες γραπτές δοκιμασίες ή ανάθεση και υποβολή/παρουσίαση ατομικής ή ομαδικής συνθετικής ή διαθεματικής δημιουργικής εργασίας ή αξιοποίηση των χαρακτηριστικών και των σταδίων εφαρμογής του μοντέλου της ανεστραμμένης τάξης),</a:t>
            </a:r>
            <a:endParaRPr lang="en-US" dirty="0"/>
          </a:p>
          <a:p>
            <a:pPr marL="0" indent="0">
              <a:buNone/>
            </a:pPr>
            <a:r>
              <a:rPr lang="el-GR" dirty="0"/>
              <a:t>ε) </a:t>
            </a:r>
            <a:r>
              <a:rPr lang="el-GR" b="1" dirty="0"/>
              <a:t>οι ολιγόλεπτες γραπτές δοκιμασίες </a:t>
            </a:r>
            <a:r>
              <a:rPr lang="el-GR" dirty="0"/>
              <a:t>(τεστ).</a:t>
            </a:r>
            <a:endParaRPr lang="en-US" dirty="0"/>
          </a:p>
        </p:txBody>
      </p:sp>
    </p:spTree>
    <p:extLst>
      <p:ext uri="{BB962C8B-B14F-4D97-AF65-F5344CB8AC3E}">
        <p14:creationId xmlns:p14="http://schemas.microsoft.com/office/powerpoint/2010/main" val="8183467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4821</TotalTime>
  <Words>1747</Words>
  <Application>Microsoft Office PowerPoint</Application>
  <PresentationFormat>Widescreen</PresentationFormat>
  <Paragraphs>149</Paragraphs>
  <Slides>19</Slides>
  <Notes>19</Notes>
  <HiddenSlides>4</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Wingdings</vt:lpstr>
      <vt:lpstr>Office Theme</vt:lpstr>
      <vt:lpstr>PowerPoint Presentation</vt:lpstr>
      <vt:lpstr>PowerPoint Presentation</vt:lpstr>
      <vt:lpstr>PowerPoint Presentation</vt:lpstr>
      <vt:lpstr>Άλγεβρα Α Λυκείου 26 - 27</vt:lpstr>
      <vt:lpstr>Γεωμετρία Α Λυκείου 26 - 27</vt:lpstr>
      <vt:lpstr>Άλγεβρα Β Λυκείου 26 - 27</vt:lpstr>
      <vt:lpstr>Γεωμετρία Β Λυκείου 26 - 27</vt:lpstr>
      <vt:lpstr>PowerPoint Presentation</vt:lpstr>
      <vt:lpstr>Προφορικός Βαθμός - Γυμνάσιο</vt:lpstr>
      <vt:lpstr>Προφορικός Βαθμός - Λύκειο</vt:lpstr>
      <vt:lpstr>Τι κάνουμε εδώ</vt:lpstr>
      <vt:lpstr>2: Πως Μαθαίνω</vt:lpstr>
      <vt:lpstr>Αναβλητικότητα</vt:lpstr>
      <vt:lpstr>Προπόνηση</vt:lpstr>
      <vt:lpstr>Ύπνος</vt:lpstr>
      <vt:lpstr>PowerPoint Presentation</vt:lpstr>
      <vt:lpstr>PowerPoint Presentation</vt:lpstr>
      <vt:lpstr>Πως μαθαίνουμε</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Vasileios</dc:creator>
  <cp:lastModifiedBy>Vasileios</cp:lastModifiedBy>
  <cp:revision>9</cp:revision>
  <dcterms:created xsi:type="dcterms:W3CDTF">2026-08-25T17:56:14Z</dcterms:created>
  <dcterms:modified xsi:type="dcterms:W3CDTF">2026-09-14T20:45:56Z</dcterms:modified>
</cp:coreProperties>
</file>