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608" r:id="rId4"/>
    <p:sldId id="258" r:id="rId5"/>
    <p:sldId id="609" r:id="rId6"/>
    <p:sldId id="260" r:id="rId7"/>
    <p:sldId id="429" r:id="rId8"/>
    <p:sldId id="263" r:id="rId9"/>
    <p:sldId id="264" r:id="rId10"/>
    <p:sldId id="607" r:id="rId11"/>
    <p:sldId id="1704" r:id="rId12"/>
    <p:sldId id="265" r:id="rId13"/>
    <p:sldId id="267" r:id="rId14"/>
    <p:sldId id="1705" r:id="rId15"/>
    <p:sldId id="268" r:id="rId16"/>
    <p:sldId id="1706" r:id="rId17"/>
    <p:sldId id="269" r:id="rId18"/>
    <p:sldId id="271" r:id="rId19"/>
    <p:sldId id="1709" r:id="rId20"/>
    <p:sldId id="1708" r:id="rId21"/>
    <p:sldId id="1712" r:id="rId22"/>
    <p:sldId id="17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showGuides="1">
      <p:cViewPr varScale="1">
        <p:scale>
          <a:sx n="74" d="100"/>
          <a:sy n="74" d="100"/>
        </p:scale>
        <p:origin x="78"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A2CB9-29F4-44B0-8656-94377040FD51}"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7EE86-B005-4561-99D8-D620C1F68B5A}" type="slidenum">
              <a:rPr lang="en-US" smtClean="0"/>
              <a:t>‹#›</a:t>
            </a:fld>
            <a:endParaRPr lang="en-US"/>
          </a:p>
        </p:txBody>
      </p:sp>
    </p:spTree>
    <p:extLst>
      <p:ext uri="{BB962C8B-B14F-4D97-AF65-F5344CB8AC3E}">
        <p14:creationId xmlns:p14="http://schemas.microsoft.com/office/powerpoint/2010/main" val="63507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70D723F-53C9-AAE5-9600-21998DD411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EAFF38A1-5D0C-9067-3CE1-3366D45B9A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No animation.</a:t>
            </a:r>
          </a:p>
          <a:p>
            <a:pPr eaLnBrk="1" hangingPunct="1">
              <a:spcBef>
                <a:spcPct val="0"/>
              </a:spcBef>
            </a:pPr>
            <a:r>
              <a:rPr lang="en-US" altLang="en-US">
                <a:ea typeface="ＭＳ Ｐゴシック" panose="020B0600070205080204" pitchFamily="34" charset="-128"/>
              </a:rPr>
              <a:t>Most of the neurons are in the brain but there are motor and sensory neurons throughout the body. The message does </a:t>
            </a:r>
            <a:r>
              <a:rPr lang="en-US" altLang="en-US" b="1">
                <a:ea typeface="ＭＳ Ｐゴシック" panose="020B0600070205080204" pitchFamily="34" charset="-128"/>
              </a:rPr>
              <a:t>not</a:t>
            </a:r>
            <a:r>
              <a:rPr lang="en-US" altLang="en-US">
                <a:ea typeface="ＭＳ Ｐゴシック" panose="020B0600070205080204" pitchFamily="34" charset="-128"/>
              </a:rPr>
              <a:t> travel down the axon in the same way an electrical signal does down a wire; in fact electricity in a wire travels 3 million times faster.  In the body, neural signals travel about 2 to 180 miles per hour.  However, the chemical signal has an advantage; </a:t>
            </a:r>
            <a:r>
              <a:rPr lang="en-US" altLang="en-US" b="1">
                <a:ea typeface="ＭＳ Ｐゴシック" panose="020B0600070205080204" pitchFamily="34" charset="-128"/>
              </a:rPr>
              <a:t>it does not decrease in intensity</a:t>
            </a:r>
            <a:r>
              <a:rPr lang="en-US" altLang="en-US">
                <a:ea typeface="ＭＳ Ｐゴシック" panose="020B0600070205080204" pitchFamily="34" charset="-128"/>
              </a:rPr>
              <a:t> as it travels down the axon.  No signal is lost.</a:t>
            </a:r>
          </a:p>
          <a:p>
            <a:pPr eaLnBrk="1" hangingPunct="1">
              <a:spcBef>
                <a:spcPct val="0"/>
              </a:spcBef>
            </a:pPr>
            <a:r>
              <a:rPr lang="en-US" altLang="en-US">
                <a:ea typeface="ＭＳ Ｐゴシック" panose="020B0600070205080204" pitchFamily="34" charset="-128"/>
              </a:rPr>
              <a:t>You could demonstrate speed of signal transmission by having it travel across all the students hand to brain to hand across the room (or hand to shoulder to possibly bypass the brain).</a:t>
            </a:r>
          </a:p>
          <a:p>
            <a:pPr eaLnBrk="1" hangingPunct="1">
              <a:spcBef>
                <a:spcPct val="0"/>
              </a:spcBef>
            </a:pPr>
            <a:r>
              <a:rPr lang="en-US" altLang="en-US">
                <a:ea typeface="ＭＳ Ｐゴシック" panose="020B0600070205080204" pitchFamily="34" charset="-128"/>
              </a:rPr>
              <a:t>Note the myelin sheath. Multiple sclerosis involves the degeneration of this layer, thus interfering with neural communication with muscles and other areas.</a:t>
            </a:r>
          </a:p>
          <a:p>
            <a:pPr eaLnBrk="1" hangingPunct="1">
              <a:spcBef>
                <a:spcPct val="0"/>
              </a:spcBef>
            </a:pPr>
            <a:endParaRPr lang="en-US" altLang="en-US">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9C7414E9-05EF-FA73-AC10-3E668ABE47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4BEDC7-108F-46F0-BA99-27F9509E7EB7}" type="slidenum">
              <a:rPr lang="en-US" altLang="en-US"/>
              <a:pPr eaLnBrk="1" hangingPunct="1">
                <a:spcBef>
                  <a:spcPct val="0"/>
                </a:spcBef>
              </a:pPr>
              <a:t>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r>
              <a:rPr lang="el-GR" dirty="0"/>
              <a:t>Τ: Τι δυνατότητες έχουν δίκτυα με περισσότερους νευρώνες;</a:t>
            </a:r>
            <a:endParaRPr lang="en-GR" dirty="0"/>
          </a:p>
        </p:txBody>
      </p:sp>
      <p:sp>
        <p:nvSpPr>
          <p:cNvPr id="4" name="Slide Number Placeholder 3"/>
          <p:cNvSpPr>
            <a:spLocks noGrp="1"/>
          </p:cNvSpPr>
          <p:nvPr>
            <p:ph type="sldNum" sz="quarter" idx="5"/>
          </p:nvPr>
        </p:nvSpPr>
        <p:spPr/>
        <p:txBody>
          <a:bodyPr/>
          <a:lstStyle/>
          <a:p>
            <a:fld id="{AB86CDD4-A733-3E47-B460-D06E33B9AF2E}" type="slidenum">
              <a:rPr lang="en-GR" smtClean="0"/>
              <a:t>10</a:t>
            </a:fld>
            <a:endParaRPr lang="en-GR"/>
          </a:p>
        </p:txBody>
      </p:sp>
    </p:spTree>
    <p:extLst>
      <p:ext uri="{BB962C8B-B14F-4D97-AF65-F5344CB8AC3E}">
        <p14:creationId xmlns:p14="http://schemas.microsoft.com/office/powerpoint/2010/main" val="197035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12/5/2024</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25690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12/5/2024</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78630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12/5/2024</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60007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GR"/>
          </a:p>
        </p:txBody>
      </p:sp>
      <p:sp>
        <p:nvSpPr>
          <p:cNvPr id="4" name="Slide Number Placeholder 3"/>
          <p:cNvSpPr>
            <a:spLocks noGrp="1"/>
          </p:cNvSpPr>
          <p:nvPr>
            <p:ph type="sldNum" sz="quarter" idx="12"/>
          </p:nvPr>
        </p:nvSpPr>
        <p:spPr/>
        <p:txBody>
          <a:bodyPr/>
          <a:lstStyle/>
          <a:p>
            <a:fld id="{B6F15528-21DE-4FAA-801E-634DDDAF4B2B}" type="slidenum">
              <a:rPr lang="en-GR" smtClean="0"/>
              <a:t>‹#›</a:t>
            </a:fld>
            <a:endParaRPr lang="en-GR"/>
          </a:p>
        </p:txBody>
      </p:sp>
      <p:sp>
        <p:nvSpPr>
          <p:cNvPr id="5" name="Rectangle 4">
            <a:extLst>
              <a:ext uri="{FF2B5EF4-FFF2-40B4-BE49-F238E27FC236}">
                <a16:creationId xmlns:a16="http://schemas.microsoft.com/office/drawing/2014/main" id="{7959436B-F94E-FEC1-7F5E-2E112978C8DF}"/>
              </a:ext>
            </a:extLst>
          </p:cNvPr>
          <p:cNvSpPr/>
          <p:nvPr userDrawn="1"/>
        </p:nvSpPr>
        <p:spPr>
          <a:xfrm>
            <a:off x="0" y="7"/>
            <a:ext cx="12191650" cy="743849"/>
          </a:xfrm>
          <a:prstGeom prst="rect">
            <a:avLst/>
          </a:prstGeom>
          <a:gradFill flip="none" rotWithShape="1">
            <a:gsLst>
              <a:gs pos="0">
                <a:schemeClr val="bg1">
                  <a:lumMod val="0"/>
                  <a:lumOff val="100000"/>
                </a:schemeClr>
              </a:gs>
              <a:gs pos="12000">
                <a:schemeClr val="bg2">
                  <a:lumMod val="90000"/>
                  <a:alpha val="50733"/>
                </a:schemeClr>
              </a:gs>
              <a:gs pos="84000">
                <a:schemeClr val="bg2">
                  <a:lumMod val="90000"/>
                  <a:alpha val="56684"/>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en-GR" dirty="0"/>
          </a:p>
        </p:txBody>
      </p:sp>
      <p:sp>
        <p:nvSpPr>
          <p:cNvPr id="6" name="Title 1">
            <a:extLst>
              <a:ext uri="{FF2B5EF4-FFF2-40B4-BE49-F238E27FC236}">
                <a16:creationId xmlns:a16="http://schemas.microsoft.com/office/drawing/2014/main" id="{E13BCF62-6718-7FA4-6038-0D6385805E83}"/>
              </a:ext>
            </a:extLst>
          </p:cNvPr>
          <p:cNvSpPr>
            <a:spLocks noGrp="1"/>
          </p:cNvSpPr>
          <p:nvPr>
            <p:ph type="title"/>
          </p:nvPr>
        </p:nvSpPr>
        <p:spPr>
          <a:xfrm>
            <a:off x="805543" y="16782"/>
            <a:ext cx="10515600" cy="767445"/>
          </a:xfrm>
        </p:spPr>
        <p:txBody>
          <a:bodyPr>
            <a:normAutofit/>
          </a:bodyPr>
          <a:lstStyle>
            <a:lvl1pPr>
              <a:defRPr sz="3200" b="0"/>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3C26B83B-2B62-2DA4-CAC4-CFB59E8D41CC}"/>
              </a:ext>
            </a:extLst>
          </p:cNvPr>
          <p:cNvSpPr/>
          <p:nvPr userDrawn="1"/>
        </p:nvSpPr>
        <p:spPr>
          <a:xfrm flipV="1">
            <a:off x="0" y="702723"/>
            <a:ext cx="12191650" cy="63016"/>
          </a:xfrm>
          <a:prstGeom prst="rect">
            <a:avLst/>
          </a:prstGeom>
          <a:gradFill flip="none" rotWithShape="1">
            <a:gsLst>
              <a:gs pos="0">
                <a:schemeClr val="bg1">
                  <a:tint val="90000"/>
                  <a:lumMod val="110000"/>
                </a:schemeClr>
              </a:gs>
              <a:gs pos="100000">
                <a:schemeClr val="bg1"/>
              </a:gs>
              <a:gs pos="80000">
                <a:schemeClr val="bg2">
                  <a:lumMod val="90000"/>
                </a:schemeClr>
              </a:gs>
              <a:gs pos="23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434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12/5/2024</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8702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12/5/2024</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3789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12/5/2024</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67651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12/5/2024</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90021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12/5/2024</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17854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12/5/2024</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5555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12/5/2024</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68227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12/5/2024</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9367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12/5/2024</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93124928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OZG8M_ldA1M?feature=oembed" TargetMode="External"/><Relationship Id="rId4" Type="http://schemas.openxmlformats.org/officeDocument/2006/relationships/hyperlink" Target="https://phet.colorado.edu/sims/html/neuron/latest/neuron_all.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OvVl8rOEncE?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Lq7gGY285_E?feature=oembed"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solated twigs and flowers on a white surface">
            <a:extLst>
              <a:ext uri="{FF2B5EF4-FFF2-40B4-BE49-F238E27FC236}">
                <a16:creationId xmlns:a16="http://schemas.microsoft.com/office/drawing/2014/main" id="{6927606E-E51F-0D1B-5F8C-01620F9C65FF}"/>
              </a:ext>
            </a:extLst>
          </p:cNvPr>
          <p:cNvPicPr>
            <a:picLocks noChangeAspect="1"/>
          </p:cNvPicPr>
          <p:nvPr/>
        </p:nvPicPr>
        <p:blipFill>
          <a:blip r:embed="rId2"/>
          <a:srcRect t="19355"/>
          <a:stretch/>
        </p:blipFill>
        <p:spPr>
          <a:xfrm>
            <a:off x="20" y="1"/>
            <a:ext cx="12191979" cy="6858000"/>
          </a:xfrm>
          <a:prstGeom prst="rect">
            <a:avLst/>
          </a:prstGeom>
        </p:spPr>
      </p:pic>
      <p:sp>
        <p:nvSpPr>
          <p:cNvPr id="14" name="Rectangle 13">
            <a:extLst>
              <a:ext uri="{FF2B5EF4-FFF2-40B4-BE49-F238E27FC236}">
                <a16:creationId xmlns:a16="http://schemas.microsoft.com/office/drawing/2014/main" id="{0B17514E-A6FB-E691-BEE8-378E57EA2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2000" cy="4043806"/>
          </a:xfrm>
          <a:prstGeom prst="rect">
            <a:avLst/>
          </a:prstGeom>
          <a:gradFill>
            <a:gsLst>
              <a:gs pos="55000">
                <a:srgbClr val="000000">
                  <a:alpha val="28000"/>
                </a:srgbClr>
              </a:gs>
              <a:gs pos="0">
                <a:srgbClr val="000000">
                  <a:alpha val="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A952F34F-0117-52A3-0EDA-14BB27B65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 w 12192000"/>
              <a:gd name="connsiteY1" fmla="*/ 0 h 6858000"/>
              <a:gd name="connsiteX2" fmla="*/ 1 w 12192000"/>
              <a:gd name="connsiteY2" fmla="*/ 4898693 h 6858000"/>
              <a:gd name="connsiteX3" fmla="*/ 13428 w 12192000"/>
              <a:gd name="connsiteY3" fmla="*/ 5031883 h 6858000"/>
              <a:gd name="connsiteX4" fmla="*/ 660931 w 12192000"/>
              <a:gd name="connsiteY4" fmla="*/ 5559613 h 6858000"/>
              <a:gd name="connsiteX5" fmla="*/ 11531069 w 12192000"/>
              <a:gd name="connsiteY5" fmla="*/ 5559613 h 6858000"/>
              <a:gd name="connsiteX6" fmla="*/ 12192000 w 12192000"/>
              <a:gd name="connsiteY6" fmla="*/ 4898682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 y="0"/>
                </a:lnTo>
                <a:lnTo>
                  <a:pt x="1" y="4898693"/>
                </a:lnTo>
                <a:lnTo>
                  <a:pt x="13428" y="5031883"/>
                </a:lnTo>
                <a:cubicBezTo>
                  <a:pt x="75057" y="5333058"/>
                  <a:pt x="341537" y="5559613"/>
                  <a:pt x="660931" y="5559613"/>
                </a:cubicBezTo>
                <a:lnTo>
                  <a:pt x="11531069" y="5559613"/>
                </a:lnTo>
                <a:cubicBezTo>
                  <a:pt x="11896091" y="5559613"/>
                  <a:pt x="12192000" y="5263704"/>
                  <a:pt x="12192000" y="4898682"/>
                </a:cubicBezTo>
                <a:lnTo>
                  <a:pt x="12192000" y="6858000"/>
                </a:lnTo>
                <a:lnTo>
                  <a:pt x="0" y="6858000"/>
                </a:lnTo>
                <a:close/>
              </a:path>
            </a:pathLst>
          </a:cu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5003A6-F6C7-B93A-42F9-C9AF4D5681B8}"/>
              </a:ext>
            </a:extLst>
          </p:cNvPr>
          <p:cNvSpPr>
            <a:spLocks noGrp="1"/>
          </p:cNvSpPr>
          <p:nvPr>
            <p:ph type="ctrTitle"/>
          </p:nvPr>
        </p:nvSpPr>
        <p:spPr>
          <a:xfrm>
            <a:off x="335603" y="726909"/>
            <a:ext cx="6816312" cy="3316897"/>
          </a:xfrm>
        </p:spPr>
        <p:txBody>
          <a:bodyPr anchor="t">
            <a:normAutofit/>
          </a:bodyPr>
          <a:lstStyle/>
          <a:p>
            <a:r>
              <a:rPr lang="el-GR" sz="4800">
                <a:solidFill>
                  <a:srgbClr val="FFFFFF"/>
                </a:solidFill>
              </a:rPr>
              <a:t>Εγκέφαλος και Συμπεριφορά</a:t>
            </a:r>
            <a:endParaRPr lang="en-US" sz="4800">
              <a:solidFill>
                <a:srgbClr val="FFFFFF"/>
              </a:solidFill>
            </a:endParaRPr>
          </a:p>
        </p:txBody>
      </p:sp>
      <p:sp>
        <p:nvSpPr>
          <p:cNvPr id="3" name="Subtitle 2">
            <a:extLst>
              <a:ext uri="{FF2B5EF4-FFF2-40B4-BE49-F238E27FC236}">
                <a16:creationId xmlns:a16="http://schemas.microsoft.com/office/drawing/2014/main" id="{5E0EF0E1-1518-3E30-F77A-5C3A75214FFF}"/>
              </a:ext>
            </a:extLst>
          </p:cNvPr>
          <p:cNvSpPr>
            <a:spLocks noGrp="1"/>
          </p:cNvSpPr>
          <p:nvPr>
            <p:ph type="subTitle" idx="1"/>
          </p:nvPr>
        </p:nvSpPr>
        <p:spPr>
          <a:xfrm>
            <a:off x="419100" y="5911683"/>
            <a:ext cx="11217949" cy="556941"/>
          </a:xfrm>
        </p:spPr>
        <p:txBody>
          <a:bodyPr anchor="ctr">
            <a:normAutofit/>
          </a:bodyPr>
          <a:lstStyle/>
          <a:p>
            <a:endParaRPr lang="en-US"/>
          </a:p>
        </p:txBody>
      </p:sp>
    </p:spTree>
    <p:extLst>
      <p:ext uri="{BB962C8B-B14F-4D97-AF65-F5344CB8AC3E}">
        <p14:creationId xmlns:p14="http://schemas.microsoft.com/office/powerpoint/2010/main" val="39129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5BB0-3712-7E80-C208-23E5BBD77F34}"/>
              </a:ext>
            </a:extLst>
          </p:cNvPr>
          <p:cNvSpPr>
            <a:spLocks noGrp="1"/>
          </p:cNvSpPr>
          <p:nvPr>
            <p:ph type="title"/>
          </p:nvPr>
        </p:nvSpPr>
        <p:spPr/>
        <p:txBody>
          <a:bodyPr/>
          <a:lstStyle/>
          <a:p>
            <a:r>
              <a:rPr lang="en-US" dirty="0"/>
              <a:t>Neurons form networks</a:t>
            </a:r>
            <a:r>
              <a:rPr lang="el-GR" dirty="0"/>
              <a:t> </a:t>
            </a:r>
            <a:endParaRPr lang="en-GR" dirty="0"/>
          </a:p>
        </p:txBody>
      </p:sp>
      <p:sp>
        <p:nvSpPr>
          <p:cNvPr id="5" name="TextBox 4">
            <a:extLst>
              <a:ext uri="{FF2B5EF4-FFF2-40B4-BE49-F238E27FC236}">
                <a16:creationId xmlns:a16="http://schemas.microsoft.com/office/drawing/2014/main" id="{1F3D159D-F2B7-D2A8-7487-FD43445878DB}"/>
              </a:ext>
            </a:extLst>
          </p:cNvPr>
          <p:cNvSpPr txBox="1"/>
          <p:nvPr/>
        </p:nvSpPr>
        <p:spPr>
          <a:xfrm>
            <a:off x="1422056" y="1594767"/>
            <a:ext cx="2585964" cy="400110"/>
          </a:xfrm>
          <a:prstGeom prst="rect">
            <a:avLst/>
          </a:prstGeom>
          <a:noFill/>
        </p:spPr>
        <p:txBody>
          <a:bodyPr wrap="none" rtlCol="0">
            <a:spAutoFit/>
          </a:bodyPr>
          <a:lstStyle/>
          <a:p>
            <a:r>
              <a:rPr lang="en-US" sz="2000" dirty="0">
                <a:solidFill>
                  <a:schemeClr val="tx1">
                    <a:lumMod val="50000"/>
                    <a:lumOff val="50000"/>
                  </a:schemeClr>
                </a:solidFill>
              </a:rPr>
              <a:t>Neural computation</a:t>
            </a:r>
            <a:r>
              <a:rPr lang="el-GR" dirty="0"/>
              <a:t> </a:t>
            </a:r>
            <a:endParaRPr lang="en-GR" dirty="0"/>
          </a:p>
        </p:txBody>
      </p:sp>
      <p:pic>
        <p:nvPicPr>
          <p:cNvPr id="3" name="Picture 2" descr="Nerve cells (neurons) | MS Trust">
            <a:extLst>
              <a:ext uri="{FF2B5EF4-FFF2-40B4-BE49-F238E27FC236}">
                <a16:creationId xmlns:a16="http://schemas.microsoft.com/office/drawing/2014/main" id="{DB4F8648-4342-A7A2-B4C8-472C1406F32B}"/>
              </a:ext>
            </a:extLst>
          </p:cNvPr>
          <p:cNvPicPr>
            <a:picLocks noChangeAspect="1" noChangeArrowheads="1"/>
          </p:cNvPicPr>
          <p:nvPr/>
        </p:nvPicPr>
        <p:blipFill>
          <a:blip r:embed="rId3">
            <a:duotone>
              <a:prstClr val="black"/>
              <a:schemeClr val="tx2">
                <a:tint val="45000"/>
                <a:satMod val="400000"/>
              </a:schemeClr>
            </a:duotone>
            <a:alphaModFix amt="70000"/>
            <a:extLst>
              <a:ext uri="{28A0092B-C50C-407E-A947-70E740481C1C}">
                <a14:useLocalDpi xmlns:a14="http://schemas.microsoft.com/office/drawing/2010/main" val="0"/>
              </a:ext>
            </a:extLst>
          </a:blip>
          <a:srcRect/>
          <a:stretch>
            <a:fillRect/>
          </a:stretch>
        </p:blipFill>
        <p:spPr bwMode="auto">
          <a:xfrm rot="1119172">
            <a:off x="632840" y="2716605"/>
            <a:ext cx="2803446" cy="1471809"/>
          </a:xfrm>
          <a:prstGeom prst="rect">
            <a:avLst/>
          </a:prstGeom>
          <a:noFill/>
          <a:effectLst>
            <a:outerShdw blurRad="684554" dist="38100" dir="1523748" sx="109177" sy="109177" algn="tl" rotWithShape="0">
              <a:prstClr val="black">
                <a:alpha val="54234"/>
              </a:prstClr>
            </a:outerShdw>
          </a:effectLst>
          <a:extLst>
            <a:ext uri="{909E8E84-426E-40DD-AFC4-6F175D3DCCD1}">
              <a14:hiddenFill xmlns:a14="http://schemas.microsoft.com/office/drawing/2010/main">
                <a:solidFill>
                  <a:srgbClr val="FFFFFF"/>
                </a:solidFill>
              </a14:hiddenFill>
            </a:ext>
          </a:extLst>
        </p:spPr>
      </p:pic>
      <p:pic>
        <p:nvPicPr>
          <p:cNvPr id="7" name="Picture 6" descr="Nerve cells (neurons) | MS Trust">
            <a:extLst>
              <a:ext uri="{FF2B5EF4-FFF2-40B4-BE49-F238E27FC236}">
                <a16:creationId xmlns:a16="http://schemas.microsoft.com/office/drawing/2014/main" id="{60BCE1B9-2879-C56A-0FF3-D68BA7086FF2}"/>
              </a:ext>
            </a:extLst>
          </p:cNvPr>
          <p:cNvPicPr>
            <a:picLocks noChangeAspect="1" noChangeArrowheads="1"/>
          </p:cNvPicPr>
          <p:nvPr/>
        </p:nvPicPr>
        <p:blipFill>
          <a:blip r:embed="rId3">
            <a:alphaModFix amt="70000"/>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3547190" flipV="1">
            <a:off x="2551964" y="3977368"/>
            <a:ext cx="2092123" cy="1435657"/>
          </a:xfrm>
          <a:prstGeom prst="rect">
            <a:avLst/>
          </a:prstGeom>
          <a:noFill/>
          <a:effectLst>
            <a:outerShdw blurRad="684554" dist="38100" dir="1523748" sx="109177" sy="109177" algn="tl" rotWithShape="0">
              <a:prstClr val="black">
                <a:alpha val="54234"/>
              </a:prstClr>
            </a:outerShdw>
          </a:effectLst>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429CB56A-E38F-20AC-8A79-07767FCAE180}"/>
              </a:ext>
            </a:extLst>
          </p:cNvPr>
          <p:cNvSpPr/>
          <p:nvPr/>
        </p:nvSpPr>
        <p:spPr>
          <a:xfrm>
            <a:off x="1447800" y="3130411"/>
            <a:ext cx="152400" cy="117408"/>
          </a:xfrm>
          <a:prstGeom prst="ellipse">
            <a:avLst/>
          </a:prstGeom>
          <a:solidFill>
            <a:srgbClr val="FFFF00"/>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7" name="Oval 16">
            <a:extLst>
              <a:ext uri="{FF2B5EF4-FFF2-40B4-BE49-F238E27FC236}">
                <a16:creationId xmlns:a16="http://schemas.microsoft.com/office/drawing/2014/main" id="{718CD64F-D3B5-20C6-C2A4-344DC77BA3A8}"/>
              </a:ext>
            </a:extLst>
          </p:cNvPr>
          <p:cNvSpPr/>
          <p:nvPr/>
        </p:nvSpPr>
        <p:spPr>
          <a:xfrm>
            <a:off x="1451187" y="3130411"/>
            <a:ext cx="152400" cy="117408"/>
          </a:xfrm>
          <a:prstGeom prst="ellipse">
            <a:avLst/>
          </a:prstGeom>
          <a:solidFill>
            <a:srgbClr val="FFFF00"/>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8" name="Oval 17">
            <a:extLst>
              <a:ext uri="{FF2B5EF4-FFF2-40B4-BE49-F238E27FC236}">
                <a16:creationId xmlns:a16="http://schemas.microsoft.com/office/drawing/2014/main" id="{74564DC7-DC45-03F2-036A-D9DD4A9E397D}"/>
              </a:ext>
            </a:extLst>
          </p:cNvPr>
          <p:cNvSpPr/>
          <p:nvPr/>
        </p:nvSpPr>
        <p:spPr>
          <a:xfrm>
            <a:off x="1454574" y="3130411"/>
            <a:ext cx="152400" cy="117408"/>
          </a:xfrm>
          <a:prstGeom prst="ellipse">
            <a:avLst/>
          </a:prstGeom>
          <a:solidFill>
            <a:srgbClr val="FFFF00"/>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 name="TextBox 3">
            <a:extLst>
              <a:ext uri="{FF2B5EF4-FFF2-40B4-BE49-F238E27FC236}">
                <a16:creationId xmlns:a16="http://schemas.microsoft.com/office/drawing/2014/main" id="{714B44CA-535E-35E0-A0F9-456D81FDF3A6}"/>
              </a:ext>
            </a:extLst>
          </p:cNvPr>
          <p:cNvSpPr txBox="1"/>
          <p:nvPr/>
        </p:nvSpPr>
        <p:spPr>
          <a:xfrm>
            <a:off x="536764" y="1968944"/>
            <a:ext cx="1670304" cy="400110"/>
          </a:xfrm>
          <a:prstGeom prst="rect">
            <a:avLst/>
          </a:prstGeom>
          <a:noFill/>
        </p:spPr>
        <p:txBody>
          <a:bodyPr wrap="square" rtlCol="0">
            <a:spAutoFit/>
          </a:bodyPr>
          <a:lstStyle/>
          <a:p>
            <a:r>
              <a:rPr lang="en-US" sz="2000" dirty="0"/>
              <a:t>Stimulus</a:t>
            </a:r>
            <a:endParaRPr lang="en-GR" sz="2000" dirty="0"/>
          </a:p>
        </p:txBody>
      </p:sp>
      <p:grpSp>
        <p:nvGrpSpPr>
          <p:cNvPr id="25" name="Group 24">
            <a:extLst>
              <a:ext uri="{FF2B5EF4-FFF2-40B4-BE49-F238E27FC236}">
                <a16:creationId xmlns:a16="http://schemas.microsoft.com/office/drawing/2014/main" id="{1E7591CC-D236-1DEA-3DD0-F5E730655FC1}"/>
              </a:ext>
            </a:extLst>
          </p:cNvPr>
          <p:cNvGrpSpPr/>
          <p:nvPr/>
        </p:nvGrpSpPr>
        <p:grpSpPr>
          <a:xfrm>
            <a:off x="1855855" y="1994877"/>
            <a:ext cx="3723370" cy="400110"/>
            <a:chOff x="1855855" y="1994877"/>
            <a:chExt cx="3723370" cy="400110"/>
          </a:xfrm>
        </p:grpSpPr>
        <p:sp>
          <p:nvSpPr>
            <p:cNvPr id="21" name="Right Arrow 20">
              <a:extLst>
                <a:ext uri="{FF2B5EF4-FFF2-40B4-BE49-F238E27FC236}">
                  <a16:creationId xmlns:a16="http://schemas.microsoft.com/office/drawing/2014/main" id="{1FE92E35-A22E-4BE9-BAAF-C3B84F773AB3}"/>
                </a:ext>
              </a:extLst>
            </p:cNvPr>
            <p:cNvSpPr/>
            <p:nvPr/>
          </p:nvSpPr>
          <p:spPr>
            <a:xfrm>
              <a:off x="1855855" y="2118558"/>
              <a:ext cx="1670304" cy="188383"/>
            </a:xfrm>
            <a:prstGeom prst="rightArrow">
              <a:avLst>
                <a:gd name="adj1" fmla="val 37485"/>
                <a:gd name="adj2" fmla="val 8754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2" name="TextBox 21">
              <a:extLst>
                <a:ext uri="{FF2B5EF4-FFF2-40B4-BE49-F238E27FC236}">
                  <a16:creationId xmlns:a16="http://schemas.microsoft.com/office/drawing/2014/main" id="{6954FAD0-1290-CD02-0984-FE5406EC4D27}"/>
                </a:ext>
              </a:extLst>
            </p:cNvPr>
            <p:cNvSpPr txBox="1"/>
            <p:nvPr/>
          </p:nvSpPr>
          <p:spPr>
            <a:xfrm>
              <a:off x="3598025" y="1994877"/>
              <a:ext cx="1981200" cy="400110"/>
            </a:xfrm>
            <a:prstGeom prst="rect">
              <a:avLst/>
            </a:prstGeom>
            <a:noFill/>
          </p:spPr>
          <p:txBody>
            <a:bodyPr wrap="square" rtlCol="0">
              <a:spAutoFit/>
            </a:bodyPr>
            <a:lstStyle/>
            <a:p>
              <a:r>
                <a:rPr lang="en-US" sz="2000" dirty="0"/>
                <a:t>Response</a:t>
              </a:r>
              <a:endParaRPr lang="en-GR" dirty="0"/>
            </a:p>
          </p:txBody>
        </p:sp>
      </p:grpSp>
      <p:sp>
        <p:nvSpPr>
          <p:cNvPr id="23" name="TextBox 22">
            <a:extLst>
              <a:ext uri="{FF2B5EF4-FFF2-40B4-BE49-F238E27FC236}">
                <a16:creationId xmlns:a16="http://schemas.microsoft.com/office/drawing/2014/main" id="{F010CEB2-C9CE-CFC5-19CA-9AB59AACDD1A}"/>
              </a:ext>
            </a:extLst>
          </p:cNvPr>
          <p:cNvSpPr txBox="1"/>
          <p:nvPr/>
        </p:nvSpPr>
        <p:spPr>
          <a:xfrm>
            <a:off x="6865958" y="1012098"/>
            <a:ext cx="4264248" cy="369332"/>
          </a:xfrm>
          <a:prstGeom prst="rect">
            <a:avLst/>
          </a:prstGeom>
          <a:noFill/>
        </p:spPr>
        <p:txBody>
          <a:bodyPr wrap="square" rtlCol="0">
            <a:spAutoFit/>
          </a:bodyPr>
          <a:lstStyle/>
          <a:p>
            <a:r>
              <a:rPr lang="en-US" b="1" dirty="0"/>
              <a:t>Reflex arc: a tiny neural network</a:t>
            </a:r>
            <a:endParaRPr lang="en-GR" b="1" dirty="0"/>
          </a:p>
        </p:txBody>
      </p:sp>
      <p:sp>
        <p:nvSpPr>
          <p:cNvPr id="26" name="TextBox 25">
            <a:extLst>
              <a:ext uri="{FF2B5EF4-FFF2-40B4-BE49-F238E27FC236}">
                <a16:creationId xmlns:a16="http://schemas.microsoft.com/office/drawing/2014/main" id="{B32A616A-25D3-F1DE-900F-4FAE9FCEFF6C}"/>
              </a:ext>
            </a:extLst>
          </p:cNvPr>
          <p:cNvSpPr txBox="1"/>
          <p:nvPr/>
        </p:nvSpPr>
        <p:spPr>
          <a:xfrm>
            <a:off x="4750982" y="4744285"/>
            <a:ext cx="1136401" cy="923330"/>
          </a:xfrm>
          <a:prstGeom prst="rect">
            <a:avLst/>
          </a:prstGeom>
          <a:noFill/>
        </p:spPr>
        <p:txBody>
          <a:bodyPr wrap="square" rtlCol="0">
            <a:spAutoFit/>
          </a:bodyPr>
          <a:lstStyle/>
          <a:p>
            <a:r>
              <a:rPr lang="en-US" dirty="0"/>
              <a:t>muscles</a:t>
            </a:r>
            <a:endParaRPr lang="el-GR" dirty="0"/>
          </a:p>
          <a:p>
            <a:r>
              <a:rPr lang="en-US" dirty="0"/>
              <a:t>glands</a:t>
            </a:r>
            <a:endParaRPr lang="el-GR" dirty="0"/>
          </a:p>
          <a:p>
            <a:r>
              <a:rPr lang="en-US" dirty="0"/>
              <a:t>neurons!</a:t>
            </a:r>
            <a:endParaRPr lang="el-GR" dirty="0"/>
          </a:p>
        </p:txBody>
      </p:sp>
      <p:sp>
        <p:nvSpPr>
          <p:cNvPr id="6" name="Left Brace 5">
            <a:extLst>
              <a:ext uri="{FF2B5EF4-FFF2-40B4-BE49-F238E27FC236}">
                <a16:creationId xmlns:a16="http://schemas.microsoft.com/office/drawing/2014/main" id="{7830F3BB-7B5A-1D83-772A-476C20D6CF12}"/>
              </a:ext>
            </a:extLst>
          </p:cNvPr>
          <p:cNvSpPr/>
          <p:nvPr/>
        </p:nvSpPr>
        <p:spPr>
          <a:xfrm>
            <a:off x="4572000" y="4873917"/>
            <a:ext cx="178982" cy="727602"/>
          </a:xfrm>
          <a:prstGeom prst="leftBrace">
            <a:avLst>
              <a:gd name="adj1" fmla="val 19370"/>
              <a:gd name="adj2" fmla="val 50000"/>
            </a:avLst>
          </a:prstGeom>
          <a:no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R"/>
          </a:p>
        </p:txBody>
      </p:sp>
      <p:pic>
        <p:nvPicPr>
          <p:cNvPr id="6146" name="Picture 2" descr="Diagram of reflex arc | Quizlet">
            <a:extLst>
              <a:ext uri="{FF2B5EF4-FFF2-40B4-BE49-F238E27FC236}">
                <a16:creationId xmlns:a16="http://schemas.microsoft.com/office/drawing/2014/main" id="{705A4620-604F-E031-F9EF-2CDB26E79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601" y="1494518"/>
            <a:ext cx="3276922" cy="337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repeatCount="indefinite" fill="remove" grpId="0" nodeType="withEffect">
                                  <p:stCondLst>
                                    <p:cond delay="0"/>
                                  </p:stCondLst>
                                  <p:childTnLst>
                                    <p:animMotion origin="layout" path="M -0.00026 -0.00047 C -0.00013 0.00046 6.04167E-6 0.00185 0.00026 0.00277 C 0.00052 0.00393 0.00091 0.00486 0.0013 0.00578 C 0.00156 0.00625 0.00156 0.00694 0.00195 0.0074 C 0.00221 0.00764 0.00247 0.00787 0.00273 0.00833 C 0.00299 0.00856 0.00313 0.00902 0.00326 0.00926 C 0.00482 0.01134 0.00443 0.01111 0.00573 0.0118 C 0.00664 0.01412 0.00612 0.01273 0.00742 0.01527 C 0.00768 0.01574 0.00807 0.0162 0.00833 0.01666 C 0.00846 0.01713 0.00872 0.01759 0.00885 0.01828 C 0.00898 0.01875 0.00898 0.01921 0.00911 0.01967 C 0.01003 0.02199 0.0099 0.02014 0.01055 0.02268 C 0.01081 0.02361 0.01068 0.02476 0.01107 0.02569 C 0.01263 0.02986 0.01081 0.02453 0.01185 0.02847 C 0.01211 0.02916 0.01224 0.02963 0.0125 0.03009 C 0.01263 0.03055 0.01263 0.03101 0.01276 0.03148 C 0.01302 0.03264 0.01341 0.03356 0.0138 0.03449 L 0.01497 0.0375 C 0.0151 0.03796 0.01523 0.03842 0.01549 0.03889 C 0.01576 0.03935 0.01589 0.03958 0.01602 0.04004 C 0.01641 0.04097 0.01667 0.04213 0.01719 0.04282 C 0.01771 0.04398 0.01784 0.04398 0.01823 0.04537 C 0.01862 0.04676 0.01888 0.04814 0.0194 0.0493 C 0.01979 0.05023 0.02031 0.05115 0.02057 0.05231 L 0.02135 0.05671 C 0.02148 0.05717 0.02148 0.05787 0.02161 0.05833 L 0.02331 0.06273 L 0.02383 0.06412 C 0.02396 0.06481 0.02396 0.06551 0.02409 0.0662 C 0.02435 0.06689 0.02487 0.06805 0.02526 0.06851 C 0.02552 0.06898 0.02578 0.06921 0.02604 0.06967 C 0.02669 0.07129 0.02708 0.07268 0.02799 0.07407 C 0.02852 0.07476 0.02917 0.07523 0.02969 0.07592 C 0.02982 0.07639 0.03008 0.07662 0.03021 0.07708 C 0.03047 0.07754 0.0306 0.07801 0.03073 0.07847 C 0.03164 0.07986 0.03151 0.07916 0.03242 0.07986 C 0.03281 0.08032 0.03307 0.08055 0.03333 0.08101 C 0.03372 0.08148 0.03398 0.0824 0.03438 0.08287 L 0.03607 0.08495 C 0.03633 0.08518 0.03659 0.08564 0.03685 0.08588 C 0.03997 0.08773 0.03529 0.08472 0.03854 0.08726 C 0.03919 0.08796 0.04063 0.08865 0.04141 0.08889 C 0.04232 0.08912 0.04323 0.08958 0.04414 0.08981 C 0.04557 0.09027 0.04727 0.09074 0.04857 0.09143 C 0.04896 0.09143 0.04935 0.09166 0.04974 0.09189 C 0.05026 0.09213 0.0513 0.09282 0.0513 0.09305 C 0.05156 0.09305 0.05182 0.09351 0.05221 0.09375 C 0.05247 0.09398 0.05273 0.09421 0.05299 0.09421 C 0.05378 0.09467 0.05456 0.0949 0.05521 0.09537 C 0.05859 0.09722 0.05599 0.09606 0.06185 0.09676 C 0.06602 0.09722 0.06354 0.09699 0.06667 0.09768 C 0.06719 0.09791 0.0681 0.09791 0.06875 0.09814 C 0.06979 0.09861 0.06979 0.09884 0.07083 0.0993 C 0.07188 0.09976 0.07227 0.09976 0.07344 0.10023 C 0.07383 0.10046 0.07396 0.10046 0.07435 0.10069 C 0.07474 0.10092 0.07487 0.10162 0.07526 0.10162 C 0.07578 0.10208 0.07891 0.10277 0.07969 0.1037 L 0.08216 0.10671 C 0.08229 0.10694 0.08268 0.10717 0.08307 0.10764 C 0.08333 0.1081 0.08372 0.10856 0.08411 0.10902 C 0.08438 0.10949 0.0849 0.10972 0.08529 0.11018 C 0.0862 0.11111 0.0862 0.11134 0.08685 0.1125 C 0.08685 0.11203 0.08646 0.11157 0.08646 0.11111 C 0.08685 0.11064 0.08724 0.11134 0.0875 0.11157 C 0.08776 0.1118 0.08802 0.11226 0.08828 0.1125 C 0.08854 0.11296 0.08893 0.11319 0.08945 0.11365 C 0.08997 0.11412 0.09049 0.11527 0.09102 0.11551 C 0.09206 0.1162 0.09206 0.11597 0.09284 0.11713 C 0.09323 0.11736 0.09336 0.11782 0.09375 0.11805 C 0.09414 0.11828 0.09466 0.11851 0.09479 0.11898 C 0.09544 0.11967 0.09583 0.1206 0.09635 0.12106 C 0.09674 0.12106 0.09688 0.12129 0.09727 0.12152 C 0.09792 0.12199 0.09831 0.12314 0.09896 0.12338 L 0.10313 0.12592 L 0.10495 0.12685 C 0.10521 0.12708 0.10547 0.12731 0.10573 0.12731 C 0.10625 0.12754 0.10677 0.12777 0.10729 0.12801 C 0.11068 0.12847 0.11276 0.12847 0.11549 0.12939 C 0.11563 0.12939 0.11706 0.13009 0.11745 0.13032 C 0.11771 0.13055 0.11797 0.13101 0.11823 0.13125 L 0.11927 0.13426 C 0.11953 0.13472 0.11966 0.13541 0.11979 0.13588 L 0.12057 0.1368 C 0.12057 0.13726 0.12057 0.13773 0.12083 0.13819 C 0.12161 0.14051 0.12161 0.13889 0.12214 0.1412 C 0.12331 0.14652 0.12188 0.14236 0.12331 0.1456 C 0.12331 0.14629 0.12331 0.14699 0.12331 0.14768 C 0.12396 0.14976 0.12435 0.14976 0.12539 0.15115 C 0.12539 0.15139 0.12591 0.15185 0.12604 0.15208 C 0.1263 0.15254 0.12643 0.15277 0.12695 0.15301 C 0.12747 0.15393 0.12786 0.15532 0.12852 0.15601 C 0.1306 0.15856 0.12813 0.15532 0.13021 0.15856 C 0.13047 0.15879 0.1306 0.15926 0.13112 0.15949 C 0.13164 0.16041 0.13268 0.16088 0.13359 0.16157 C 0.13372 0.16157 0.13411 0.1618 0.13438 0.16203 C 0.13646 0.16342 0.13464 0.1625 0.13646 0.16342 L 0.13828 0.16551 C 0.13854 0.16574 0.1388 0.1662 0.13893 0.16643 C 0.13945 0.16666 0.13958 0.16689 0.13997 0.16689 C 0.14036 0.16713 0.14141 0.16759 0.14193 0.16782 C 0.14206 0.16828 0.14245 0.16875 0.14271 0.16898 C 0.14297 0.16921 0.14323 0.16921 0.14362 0.16944 C 0.14531 0.17106 0.1431 0.17014 0.14609 0.17129 C 0.14635 0.17152 0.14688 0.17176 0.14714 0.17176 C 0.14714 0.17199 0.14922 0.17314 0.14974 0.17338 L 0.15039 0.17384 L 0.1513 0.1743 C 0.15195 0.17546 0.15247 0.17685 0.15352 0.17731 L 0.15612 0.1787 L 0.15677 0.17916 C 0.15716 0.17939 0.15729 0.17963 0.15768 0.17986 C 0.1582 0.17986 0.15872 0.18009 0.15911 0.18032 C 0.15964 0.18055 0.16029 0.18101 0.16081 0.18125 C 0.16146 0.18148 0.16354 0.18264 0.16445 0.18264 C 0.16536 0.18287 0.16641 0.1831 0.16745 0.18333 L 0.16979 0.18472 L 0.17083 0.18518 C 0.17474 0.18472 0.17292 0.18541 0.17578 0.18379 L 0.17643 0.18333 L 0.17747 0.18264 C 0.17852 0.18333 0.17852 0.1831 0.1793 0.18518 C 0.17956 0.18564 0.17956 0.18634 0.17982 0.1868 C 0.1806 0.18726 0.18333 0.18842 0.18372 0.18865 L 0.18711 0.19074 C 0.1875 0.19074 0.18763 0.19097 0.18789 0.1912 C 0.18867 0.19143 0.18945 0.19166 0.1901 0.19213 L 0.1918 0.19305 L 0.19271 0.19351 C 0.19375 0.19537 0.1931 0.19398 0.19362 0.19699 C 0.19375 0.19861 0.19375 0.19884 0.19414 0.2 L 0.19518 0.20439 L 0.19544 0.20601 C 0.19544 0.20648 0.1957 0.20694 0.19583 0.2074 C 0.19583 0.2081 0.19583 0.20879 0.19596 0.20949 C 0.19622 0.21041 0.19622 0.21157 0.19648 0.2125 L 0.19779 0.21527 C 0.19857 0.22083 0.19701 0.2125 0.19831 0.21828 C 0.19883 0.21921 0.19896 0.22037 0.19896 0.22129 L 0.19961 0.2243 L 0.2 0.22569 C 0.2 0.22615 0.2 0.22685 0.20013 0.22731 C 0.20039 0.22777 0.20039 0.22824 0.20065 0.2287 C 0.20104 0.22963 0.20104 0.23078 0.20117 0.23171 C 0.20143 0.23217 0.20143 0.23264 0.20143 0.2331 L 0.20247 0.23611 C 0.20273 0.23657 0.20273 0.23703 0.20299 0.2375 C 0.20326 0.23865 0.20378 0.23935 0.20417 0.24051 C 0.20508 0.2456 0.20352 0.23773 0.20456 0.24398 C 0.20456 0.2449 0.20456 0.24629 0.20521 0.24699 C 0.20534 0.24722 0.2056 0.24768 0.2056 0.24791 C 0.20625 0.24884 0.20664 0.25092 0.20664 0.25115 C 0.20768 0.25509 0.20664 0.25 0.20768 0.25347 C 0.20846 0.25601 0.20716 0.25393 0.20872 0.25578 C 0.20872 0.25625 0.20872 0.25694 0.20898 0.2574 C 0.20938 0.25856 0.20977 0.25879 0.21029 0.25972 C 0.21029 0.26041 0.21029 0.26088 0.21042 0.26134 C 0.21133 0.26319 0.21159 0.26365 0.21263 0.26481 C 0.21289 0.26597 0.21354 0.26759 0.21445 0.26828 C 0.21458 0.26851 0.21497 0.26875 0.21549 0.26921 C 0.21563 0.26944 0.21576 0.2699 0.21602 0.27014 C 0.21667 0.27083 0.21706 0.27152 0.21771 0.27222 L 0.21914 0.27407 L 0.22018 0.27523 C 0.22018 0.27569 0.22044 0.27615 0.22083 0.27662 C 0.22096 0.27731 0.22148 0.27777 0.22188 0.2787 C 0.22305 0.28194 0.22227 0.28125 0.22383 0.28217 C 0.225 0.28194 0.22604 0.28194 0.22708 0.28148 C 0.22747 0.28148 0.22878 0.28055 0.22878 0.28078 C 0.22904 0.28032 0.22917 0.27986 0.2293 0.27963 C 0.22956 0.27939 0.22982 0.27916 0.23021 0.27916 C 0.23138 0.27893 0.23268 0.2787 0.23398 0.2787 C 0.23477 0.27847 0.23581 0.27824 0.23646 0.27801 C 0.23958 0.27685 0.23581 0.27847 0.23854 0.27662 C 0.23893 0.27615 0.23971 0.27592 0.24023 0.27569 L 0.24102 0.27523 L 0.24193 0.27453 C 0.24206 0.2743 0.24232 0.27384 0.24245 0.27361 C 0.24271 0.27338 0.24336 0.27268 0.24336 0.27291 " pathEditMode="relative" rAng="0" ptsTypes="AAAAAAAAAAAAAAAAAAAAAAAAAAAAAAAAAAAAAAAAAAAAAAAAAAAAAAAAAAAAAAAAAAAAAAAAAAAAAAAAAAAAAAAAAAAAAAAAAAAAAAAAAAAAAAAAAAAAAAAAAAAAAAAAAAAAAAAAAAAAAAAAAAAAAAAAAAAAAAAAAAAAAAAAAAAAAAAAAA">
                                      <p:cBhvr>
                                        <p:cTn id="16" dur="1000" fill="hold"/>
                                        <p:tgtEl>
                                          <p:spTgt spid="10"/>
                                        </p:tgtEl>
                                        <p:attrNameLst>
                                          <p:attrName>ppt_x</p:attrName>
                                          <p:attrName>ppt_y</p:attrName>
                                        </p:attrNameLst>
                                      </p:cBhvr>
                                      <p:rCtr x="12174" y="14120"/>
                                    </p:animMotion>
                                  </p:childTnLst>
                                  <p:subTnLst>
                                    <p:set>
                                      <p:cBhvr override="childStyle">
                                        <p:cTn dur="1" fill="hold" display="0" masterRel="sameClick" afterEffect="1">
                                          <p:stCondLst>
                                            <p:cond evt="end" delay="0">
                                              <p:tn val="15"/>
                                            </p:cond>
                                          </p:stCondLst>
                                        </p:cTn>
                                        <p:tgtEl>
                                          <p:spTgt spid="10"/>
                                        </p:tgtEl>
                                        <p:attrNameLst>
                                          <p:attrName>style.visibility</p:attrName>
                                        </p:attrNameLst>
                                      </p:cBhvr>
                                      <p:to>
                                        <p:strVal val="hidden"/>
                                      </p:to>
                                    </p:set>
                                  </p:subTnLst>
                                </p:cTn>
                              </p:par>
                              <p:par>
                                <p:cTn id="17" presetID="1" presetClass="entr" presetSubtype="0" fill="hold" grpId="1" nodeType="withEffect">
                                  <p:stCondLst>
                                    <p:cond delay="200"/>
                                  </p:stCondLst>
                                  <p:childTnLst>
                                    <p:set>
                                      <p:cBhvr>
                                        <p:cTn id="18" dur="1" fill="hold">
                                          <p:stCondLst>
                                            <p:cond delay="0"/>
                                          </p:stCondLst>
                                        </p:cTn>
                                        <p:tgtEl>
                                          <p:spTgt spid="17"/>
                                        </p:tgtEl>
                                        <p:attrNameLst>
                                          <p:attrName>style.visibility</p:attrName>
                                        </p:attrNameLst>
                                      </p:cBhvr>
                                      <p:to>
                                        <p:strVal val="visible"/>
                                      </p:to>
                                    </p:set>
                                  </p:childTnLst>
                                </p:cTn>
                              </p:par>
                              <p:par>
                                <p:cTn id="19" presetID="0" presetClass="path" presetSubtype="0" repeatCount="indefinite" fill="remove" grpId="0" nodeType="withEffect">
                                  <p:stCondLst>
                                    <p:cond delay="200"/>
                                  </p:stCondLst>
                                  <p:childTnLst>
                                    <p:animMotion origin="layout" path="M -0.00026 -0.00047 C -0.00013 0.00046 -4.16667E-7 0.00185 0.00026 0.00277 C 0.00052 0.00393 0.00091 0.00486 0.0013 0.00578 C 0.00156 0.00625 0.00156 0.00694 0.00195 0.0074 C 0.00221 0.00764 0.00247 0.00787 0.00273 0.00833 C 0.003 0.00856 0.00313 0.00902 0.00326 0.00926 C 0.00482 0.01134 0.00443 0.01111 0.00573 0.0118 C 0.00664 0.01412 0.00612 0.01273 0.00742 0.01527 C 0.00768 0.01574 0.00807 0.0162 0.00833 0.01666 C 0.00846 0.01713 0.00872 0.01759 0.00885 0.01828 C 0.00898 0.01875 0.00898 0.01921 0.00912 0.01967 C 0.01003 0.02199 0.0099 0.02014 0.01055 0.02268 C 0.01081 0.02361 0.01068 0.02476 0.01107 0.02569 C 0.01263 0.02986 0.01081 0.02453 0.01185 0.02847 C 0.01211 0.02916 0.01224 0.02963 0.0125 0.03009 C 0.01263 0.03055 0.01263 0.03101 0.01276 0.03148 C 0.01302 0.03264 0.01341 0.03356 0.0138 0.03449 L 0.01497 0.0375 C 0.0151 0.03796 0.01523 0.03842 0.0155 0.03889 C 0.01576 0.03935 0.01589 0.03958 0.01602 0.04004 C 0.01641 0.04097 0.01667 0.04213 0.01719 0.04282 C 0.01771 0.04398 0.01784 0.04398 0.01823 0.04537 C 0.01862 0.04676 0.01888 0.04814 0.0194 0.0493 C 0.01979 0.05023 0.02031 0.05115 0.02057 0.05231 L 0.02135 0.05671 C 0.02148 0.05717 0.02148 0.05787 0.02162 0.05833 L 0.02331 0.06273 L 0.02383 0.06412 C 0.02396 0.06481 0.02396 0.06551 0.02409 0.0662 C 0.02435 0.06689 0.02487 0.06805 0.02526 0.06851 C 0.02552 0.06898 0.02578 0.06921 0.02604 0.06967 C 0.02669 0.07129 0.02708 0.07268 0.028 0.07407 C 0.02852 0.07476 0.02917 0.07523 0.02969 0.07592 C 0.02982 0.07639 0.03008 0.07662 0.03021 0.07708 C 0.03047 0.07754 0.0306 0.07801 0.03073 0.07847 C 0.03164 0.07986 0.03151 0.07916 0.03242 0.07986 C 0.03281 0.08032 0.03307 0.08055 0.03333 0.08101 C 0.03372 0.08148 0.03398 0.0824 0.03438 0.08287 L 0.03607 0.08495 C 0.03633 0.08518 0.03659 0.08564 0.03685 0.08588 C 0.03997 0.08773 0.03529 0.08472 0.03854 0.08726 C 0.03919 0.08796 0.04063 0.08865 0.04141 0.08889 C 0.04232 0.08912 0.04323 0.08958 0.04414 0.08981 C 0.04557 0.09027 0.04727 0.09074 0.04857 0.09143 C 0.04896 0.09143 0.04935 0.09166 0.04974 0.09189 C 0.05026 0.09213 0.0513 0.09282 0.0513 0.09305 C 0.05156 0.09305 0.05182 0.09351 0.05221 0.09375 C 0.05247 0.09398 0.05273 0.09421 0.053 0.09421 C 0.05378 0.09467 0.05456 0.0949 0.05521 0.09537 C 0.05859 0.09722 0.05599 0.09606 0.06185 0.09676 C 0.06602 0.09722 0.06354 0.09699 0.06667 0.09768 C 0.06719 0.09791 0.0681 0.09791 0.06875 0.09814 C 0.06979 0.09861 0.06979 0.09884 0.07083 0.0993 C 0.07188 0.09976 0.07227 0.09976 0.07344 0.10023 C 0.07383 0.10046 0.07396 0.10046 0.07435 0.10069 C 0.07474 0.10092 0.07487 0.10162 0.07526 0.10162 C 0.07578 0.10208 0.07891 0.10277 0.07969 0.1037 L 0.08216 0.10671 C 0.08229 0.10694 0.08268 0.10717 0.08307 0.10764 C 0.08333 0.1081 0.08372 0.10856 0.08412 0.10902 C 0.08438 0.10949 0.0849 0.10972 0.08529 0.11018 C 0.0862 0.11111 0.0862 0.11134 0.08685 0.1125 C 0.08685 0.11203 0.08646 0.11157 0.08646 0.11111 C 0.08685 0.11064 0.08724 0.11134 0.0875 0.11157 C 0.08776 0.1118 0.08802 0.11226 0.08828 0.1125 C 0.08854 0.11296 0.08893 0.11319 0.08945 0.11365 C 0.08997 0.11412 0.0905 0.11527 0.09102 0.11551 C 0.09206 0.1162 0.09206 0.11597 0.09284 0.11713 C 0.09323 0.11736 0.09336 0.11782 0.09375 0.11805 C 0.09414 0.11828 0.09466 0.11851 0.09479 0.11898 C 0.09544 0.11967 0.09583 0.1206 0.09635 0.12106 C 0.09675 0.12106 0.09688 0.12129 0.09727 0.12152 C 0.09792 0.12199 0.09831 0.12314 0.09896 0.12338 L 0.10313 0.12592 L 0.10495 0.12685 C 0.10521 0.12708 0.10547 0.12731 0.10573 0.12731 C 0.10625 0.12754 0.10677 0.12777 0.10729 0.12801 C 0.11068 0.12847 0.11276 0.12847 0.1155 0.12939 C 0.11563 0.12939 0.11706 0.13009 0.11745 0.13032 C 0.11771 0.13055 0.11797 0.13101 0.11823 0.13125 L 0.11927 0.13426 C 0.11953 0.13472 0.11966 0.13541 0.11979 0.13588 L 0.12057 0.1368 C 0.12057 0.13726 0.12057 0.13773 0.12083 0.13819 C 0.12162 0.14051 0.12162 0.13889 0.12214 0.1412 C 0.12331 0.14652 0.12188 0.14236 0.12331 0.1456 C 0.12331 0.14629 0.12331 0.14699 0.12331 0.14768 C 0.12396 0.14976 0.12435 0.14976 0.12539 0.15115 C 0.12539 0.15139 0.12591 0.15185 0.12604 0.15208 C 0.1263 0.15254 0.12643 0.15277 0.12695 0.15301 C 0.12747 0.15393 0.12787 0.15532 0.12852 0.15601 C 0.1306 0.15856 0.12813 0.15532 0.13021 0.15856 C 0.13047 0.15879 0.1306 0.15926 0.13112 0.15949 C 0.13164 0.16041 0.13268 0.16088 0.13359 0.16157 C 0.13372 0.16157 0.13412 0.1618 0.13438 0.16203 C 0.13646 0.16342 0.13464 0.1625 0.13646 0.16342 L 0.13828 0.16551 C 0.13854 0.16574 0.1388 0.1662 0.13893 0.16643 C 0.13945 0.16666 0.13958 0.16689 0.13997 0.16689 C 0.14037 0.16713 0.14141 0.16759 0.14193 0.16782 C 0.14206 0.16828 0.14245 0.16875 0.14271 0.16898 C 0.14297 0.16921 0.14323 0.16921 0.14362 0.16944 C 0.14531 0.17106 0.1431 0.17014 0.14609 0.17129 C 0.14635 0.17152 0.14688 0.17176 0.14714 0.17176 C 0.14714 0.17199 0.14922 0.17314 0.14974 0.17338 L 0.15039 0.17384 L 0.1513 0.1743 C 0.15195 0.17546 0.15247 0.17685 0.15352 0.17731 L 0.15612 0.1787 L 0.15677 0.17916 C 0.15716 0.17939 0.15729 0.17963 0.15768 0.17986 C 0.1582 0.17986 0.15872 0.18009 0.15912 0.18032 C 0.15964 0.18055 0.16029 0.18101 0.16081 0.18125 C 0.16146 0.18148 0.16354 0.18264 0.16445 0.18264 C 0.16537 0.18287 0.16641 0.1831 0.16745 0.18333 L 0.16979 0.18472 L 0.17083 0.18518 C 0.17474 0.18472 0.17292 0.18541 0.17578 0.18379 L 0.17643 0.18333 L 0.17747 0.18264 C 0.17852 0.18333 0.17852 0.1831 0.1793 0.18518 C 0.17956 0.18564 0.17956 0.18634 0.17982 0.1868 C 0.1806 0.18726 0.18333 0.18842 0.18372 0.18865 L 0.18711 0.19074 C 0.1875 0.19074 0.18763 0.19097 0.18789 0.1912 C 0.18867 0.19143 0.18945 0.19166 0.1901 0.19213 L 0.1918 0.19305 L 0.19271 0.19351 C 0.19375 0.19537 0.1931 0.19398 0.19362 0.19699 C 0.19375 0.19861 0.19375 0.19884 0.19414 0.2 L 0.19518 0.20439 L 0.19544 0.20601 C 0.19544 0.20648 0.1957 0.20694 0.19583 0.2074 C 0.19583 0.2081 0.19583 0.20879 0.19596 0.20949 C 0.19622 0.21041 0.19622 0.21157 0.19648 0.2125 L 0.19779 0.21527 C 0.19857 0.22083 0.19701 0.2125 0.19831 0.21828 C 0.19883 0.21921 0.19896 0.22037 0.19896 0.22129 L 0.19961 0.2243 L 0.2 0.22569 C 0.2 0.22615 0.2 0.22685 0.20013 0.22731 C 0.20039 0.22777 0.20039 0.22824 0.20065 0.2287 C 0.20104 0.22963 0.20104 0.23078 0.20117 0.23171 C 0.20143 0.23217 0.20143 0.23264 0.20143 0.2331 L 0.20247 0.23611 C 0.20273 0.23657 0.20273 0.23703 0.203 0.2375 C 0.20326 0.23865 0.20378 0.23935 0.20417 0.24051 C 0.20508 0.2456 0.20352 0.23773 0.20456 0.24398 C 0.20456 0.2449 0.20456 0.24629 0.20521 0.24699 C 0.20534 0.24722 0.2056 0.24768 0.2056 0.24791 C 0.20625 0.24884 0.20664 0.25092 0.20664 0.25115 C 0.20768 0.25509 0.20664 0.25 0.20768 0.25347 C 0.20846 0.25601 0.20716 0.25393 0.20872 0.25578 C 0.20872 0.25625 0.20872 0.25694 0.20898 0.2574 C 0.20938 0.25856 0.20977 0.25879 0.21029 0.25972 C 0.21029 0.26041 0.21029 0.26088 0.21042 0.26134 C 0.21133 0.26319 0.21159 0.26365 0.21263 0.26481 C 0.21289 0.26597 0.21354 0.26759 0.21445 0.26828 C 0.21458 0.26851 0.21497 0.26875 0.2155 0.26921 C 0.21563 0.26944 0.21576 0.2699 0.21602 0.27014 C 0.21667 0.27083 0.21706 0.27152 0.21771 0.27222 L 0.21914 0.27407 L 0.22018 0.27523 C 0.22018 0.27569 0.22044 0.27615 0.22083 0.27662 C 0.22096 0.27731 0.22148 0.27777 0.22188 0.2787 C 0.22305 0.28194 0.22227 0.28125 0.22383 0.28217 C 0.225 0.28194 0.22604 0.28194 0.22708 0.28148 C 0.22747 0.28148 0.22878 0.28055 0.22878 0.28078 C 0.22904 0.28032 0.22917 0.27986 0.2293 0.27963 C 0.22956 0.27939 0.22982 0.27916 0.23021 0.27916 C 0.23138 0.27893 0.23268 0.2787 0.23398 0.2787 C 0.23477 0.27847 0.23581 0.27824 0.23646 0.27801 C 0.23958 0.27685 0.23581 0.27847 0.23854 0.27662 C 0.23893 0.27615 0.23971 0.27592 0.24023 0.27569 L 0.24102 0.27523 L 0.24193 0.27453 C 0.24206 0.2743 0.24232 0.27384 0.24245 0.27361 C 0.24271 0.27338 0.24336 0.27268 0.24336 0.27291 " pathEditMode="relative" rAng="0" ptsTypes="AAAAAAAAAAAAAAAAAAAAAAAAAAAAAAAAAAAAAAAAAAAAAAAAAAAAAAAAAAAAAAAAAAAAAAAAAAAAAAAAAAAAAAAAAAAAAAAAAAAAAAAAAAAAAAAAAAAAAAAAAAAAAAAAAAAAAAAAAAAAAAAAAAAAAAAAAAAAAAAAAAAAAAAAAAAAAAAAAA">
                                      <p:cBhvr>
                                        <p:cTn id="20" dur="1000" fill="hold"/>
                                        <p:tgtEl>
                                          <p:spTgt spid="17"/>
                                        </p:tgtEl>
                                        <p:attrNameLst>
                                          <p:attrName>ppt_x</p:attrName>
                                          <p:attrName>ppt_y</p:attrName>
                                        </p:attrNameLst>
                                      </p:cBhvr>
                                      <p:rCtr x="12174" y="14120"/>
                                    </p:animMotion>
                                  </p:childTnLst>
                                  <p:subTnLst>
                                    <p:set>
                                      <p:cBhvr override="childStyle">
                                        <p:cTn dur="1" fill="hold" display="0" masterRel="sameClick" afterEffect="1">
                                          <p:stCondLst>
                                            <p:cond evt="end" delay="0">
                                              <p:tn val="19"/>
                                            </p:cond>
                                          </p:stCondLst>
                                        </p:cTn>
                                        <p:tgtEl>
                                          <p:spTgt spid="17"/>
                                        </p:tgtEl>
                                        <p:attrNameLst>
                                          <p:attrName>style.visibility</p:attrName>
                                        </p:attrNameLst>
                                      </p:cBhvr>
                                      <p:to>
                                        <p:strVal val="hidden"/>
                                      </p:to>
                                    </p:set>
                                  </p:subTnLst>
                                </p:cTn>
                              </p:par>
                              <p:par>
                                <p:cTn id="21" presetID="1" presetClass="entr" presetSubtype="0" fill="hold" grpId="1" nodeType="withEffect">
                                  <p:stCondLst>
                                    <p:cond delay="300"/>
                                  </p:stCondLst>
                                  <p:childTnLst>
                                    <p:set>
                                      <p:cBhvr>
                                        <p:cTn id="22" dur="1" fill="hold">
                                          <p:stCondLst>
                                            <p:cond delay="0"/>
                                          </p:stCondLst>
                                        </p:cTn>
                                        <p:tgtEl>
                                          <p:spTgt spid="18"/>
                                        </p:tgtEl>
                                        <p:attrNameLst>
                                          <p:attrName>style.visibility</p:attrName>
                                        </p:attrNameLst>
                                      </p:cBhvr>
                                      <p:to>
                                        <p:strVal val="visible"/>
                                      </p:to>
                                    </p:set>
                                  </p:childTnLst>
                                </p:cTn>
                              </p:par>
                              <p:par>
                                <p:cTn id="23" presetID="0" presetClass="path" presetSubtype="0" repeatCount="indefinite" fill="remove" grpId="0" nodeType="withEffect">
                                  <p:stCondLst>
                                    <p:cond delay="300"/>
                                  </p:stCondLst>
                                  <p:childTnLst>
                                    <p:animMotion origin="layout" path="M -0.00026 -0.00047 C -0.00013 0.00046 -8.33333E-7 0.00185 0.00026 0.00277 C 0.00052 0.00393 0.00091 0.00486 0.0013 0.00578 C 0.00156 0.00625 0.00156 0.00694 0.00195 0.0074 C 0.00221 0.00764 0.00247 0.00787 0.00274 0.00833 C 0.003 0.00856 0.00313 0.00902 0.00326 0.00926 C 0.00482 0.01134 0.00443 0.01111 0.00573 0.0118 C 0.00664 0.01412 0.00612 0.01273 0.00742 0.01527 C 0.00768 0.01574 0.00807 0.0162 0.00833 0.01666 C 0.00846 0.01713 0.00872 0.01759 0.00886 0.01828 C 0.00899 0.01875 0.00899 0.01921 0.00912 0.01967 C 0.01003 0.02199 0.0099 0.02014 0.01055 0.02268 C 0.01081 0.02361 0.01068 0.02476 0.01107 0.02569 C 0.01263 0.02986 0.01081 0.02453 0.01185 0.02847 C 0.01211 0.02916 0.01224 0.02963 0.0125 0.03009 C 0.01263 0.03055 0.01263 0.03101 0.01276 0.03148 C 0.01302 0.03264 0.01341 0.03356 0.0138 0.03449 L 0.01497 0.0375 C 0.01511 0.03796 0.01524 0.03842 0.0155 0.03889 C 0.01576 0.03935 0.01589 0.03958 0.01602 0.04004 C 0.01641 0.04097 0.01667 0.04213 0.01719 0.04282 C 0.01771 0.04398 0.01784 0.04398 0.01823 0.04537 C 0.01862 0.04676 0.01888 0.04814 0.0194 0.0493 C 0.01979 0.05023 0.02031 0.05115 0.02057 0.05231 L 0.02136 0.05671 C 0.02149 0.05717 0.02149 0.05787 0.02162 0.05833 L 0.02331 0.06273 L 0.02383 0.06412 C 0.02396 0.06481 0.02396 0.06551 0.02409 0.0662 C 0.02435 0.06689 0.02487 0.06805 0.02526 0.06851 C 0.02552 0.06898 0.02578 0.06921 0.02604 0.06967 C 0.02669 0.07129 0.02708 0.07268 0.028 0.07407 C 0.02852 0.07476 0.02917 0.07523 0.02969 0.07592 C 0.02982 0.07639 0.03008 0.07662 0.03021 0.07708 C 0.03047 0.07754 0.0306 0.07801 0.03073 0.07847 C 0.03164 0.07986 0.03151 0.07916 0.03242 0.07986 C 0.03281 0.08032 0.03307 0.08055 0.03333 0.08101 C 0.03372 0.08148 0.03399 0.0824 0.03438 0.08287 L 0.03607 0.08495 C 0.03633 0.08518 0.03659 0.08564 0.03685 0.08588 C 0.03997 0.08773 0.03529 0.08472 0.03854 0.08726 C 0.03919 0.08796 0.04063 0.08865 0.04141 0.08889 C 0.04232 0.08912 0.04323 0.08958 0.04414 0.08981 C 0.04557 0.09027 0.04727 0.09074 0.04857 0.09143 C 0.04896 0.09143 0.04935 0.09166 0.04974 0.09189 C 0.05026 0.09213 0.0513 0.09282 0.0513 0.09305 C 0.05156 0.09305 0.05182 0.09351 0.05221 0.09375 C 0.05247 0.09398 0.05274 0.09421 0.053 0.09421 C 0.05378 0.09467 0.05456 0.0949 0.05521 0.09537 C 0.05859 0.09722 0.05599 0.09606 0.06185 0.09676 C 0.06602 0.09722 0.06354 0.09699 0.06667 0.09768 C 0.06719 0.09791 0.0681 0.09791 0.06875 0.09814 C 0.06979 0.09861 0.06979 0.09884 0.07083 0.0993 C 0.07188 0.09976 0.07227 0.09976 0.07344 0.10023 C 0.07383 0.10046 0.07396 0.10046 0.07435 0.10069 C 0.07474 0.10092 0.07487 0.10162 0.07526 0.10162 C 0.07578 0.10208 0.07891 0.10277 0.07969 0.1037 L 0.08216 0.10671 C 0.08229 0.10694 0.08268 0.10717 0.08307 0.10764 C 0.08333 0.1081 0.08372 0.10856 0.08412 0.10902 C 0.08438 0.10949 0.0849 0.10972 0.08529 0.11018 C 0.0862 0.11111 0.0862 0.11134 0.08685 0.1125 C 0.08685 0.11203 0.08646 0.11157 0.08646 0.11111 C 0.08685 0.11064 0.08724 0.11134 0.0875 0.11157 C 0.08776 0.1118 0.08802 0.11226 0.08828 0.1125 C 0.08854 0.11296 0.08893 0.11319 0.08945 0.11365 C 0.08997 0.11412 0.0905 0.11527 0.09102 0.11551 C 0.09206 0.1162 0.09206 0.11597 0.09284 0.11713 C 0.09323 0.11736 0.09336 0.11782 0.09375 0.11805 C 0.09414 0.11828 0.09466 0.11851 0.09479 0.11898 C 0.09544 0.11967 0.09583 0.1206 0.09636 0.12106 C 0.09675 0.12106 0.09688 0.12129 0.09727 0.12152 C 0.09792 0.12199 0.09831 0.12314 0.09896 0.12338 L 0.10313 0.12592 L 0.10495 0.12685 C 0.10521 0.12708 0.10547 0.12731 0.10573 0.12731 C 0.10625 0.12754 0.10677 0.12777 0.10729 0.12801 C 0.11068 0.12847 0.11276 0.12847 0.1155 0.12939 C 0.11563 0.12939 0.11706 0.13009 0.11745 0.13032 C 0.11771 0.13055 0.11797 0.13101 0.11823 0.13125 L 0.11927 0.13426 C 0.11953 0.13472 0.11966 0.13541 0.11979 0.13588 L 0.12057 0.1368 C 0.12057 0.13726 0.12057 0.13773 0.12083 0.13819 C 0.12162 0.14051 0.12162 0.13889 0.12214 0.1412 C 0.12331 0.14652 0.12188 0.14236 0.12331 0.1456 C 0.12331 0.14629 0.12331 0.14699 0.12331 0.14768 C 0.12396 0.14976 0.12435 0.14976 0.12539 0.15115 C 0.12539 0.15139 0.12591 0.15185 0.12604 0.15208 C 0.1263 0.15254 0.12643 0.15277 0.12695 0.15301 C 0.12747 0.15393 0.12787 0.15532 0.12852 0.15601 C 0.1306 0.15856 0.12813 0.15532 0.13021 0.15856 C 0.13047 0.15879 0.1306 0.15926 0.13112 0.15949 C 0.13164 0.16041 0.13268 0.16088 0.13359 0.16157 C 0.13372 0.16157 0.13412 0.1618 0.13438 0.16203 C 0.13646 0.16342 0.13464 0.1625 0.13646 0.16342 L 0.13828 0.16551 C 0.13854 0.16574 0.1388 0.1662 0.13893 0.16643 C 0.13945 0.16666 0.13958 0.16689 0.13997 0.16689 C 0.14037 0.16713 0.14141 0.16759 0.14193 0.16782 C 0.14206 0.16828 0.14245 0.16875 0.14271 0.16898 C 0.14297 0.16921 0.14323 0.16921 0.14362 0.16944 C 0.14531 0.17106 0.1431 0.17014 0.14609 0.17129 C 0.14636 0.17152 0.14688 0.17176 0.14714 0.17176 C 0.14714 0.17199 0.14922 0.17314 0.14974 0.17338 L 0.15039 0.17384 L 0.1513 0.1743 C 0.15195 0.17546 0.15247 0.17685 0.15352 0.17731 L 0.15612 0.1787 L 0.15677 0.17916 C 0.15716 0.17939 0.15729 0.17963 0.15768 0.17986 C 0.1582 0.17986 0.15872 0.18009 0.15912 0.18032 C 0.15964 0.18055 0.16029 0.18101 0.16081 0.18125 C 0.16146 0.18148 0.16354 0.18264 0.16445 0.18264 C 0.16537 0.18287 0.16641 0.1831 0.16745 0.18333 L 0.16979 0.18472 L 0.17083 0.18518 C 0.17474 0.18472 0.17292 0.18541 0.17578 0.18379 L 0.17643 0.18333 L 0.17747 0.18264 C 0.17852 0.18333 0.17852 0.1831 0.1793 0.18518 C 0.17956 0.18564 0.17956 0.18634 0.17982 0.1868 C 0.1806 0.18726 0.18333 0.18842 0.18372 0.18865 L 0.18711 0.19074 C 0.1875 0.19074 0.18763 0.19097 0.18789 0.1912 C 0.18867 0.19143 0.18945 0.19166 0.19011 0.19213 L 0.1918 0.19305 L 0.19271 0.19351 C 0.19375 0.19537 0.1931 0.19398 0.19362 0.19699 C 0.19375 0.19861 0.19375 0.19884 0.19414 0.2 L 0.19518 0.20439 L 0.19544 0.20601 C 0.19544 0.20648 0.1957 0.20694 0.19583 0.2074 C 0.19583 0.2081 0.19583 0.20879 0.19596 0.20949 C 0.19622 0.21041 0.19622 0.21157 0.19649 0.2125 L 0.19779 0.21527 C 0.19857 0.22083 0.19701 0.2125 0.19831 0.21828 C 0.19883 0.21921 0.19896 0.22037 0.19896 0.22129 L 0.19961 0.2243 L 0.2 0.22569 C 0.2 0.22615 0.2 0.22685 0.20013 0.22731 C 0.20039 0.22777 0.20039 0.22824 0.20065 0.2287 C 0.20104 0.22963 0.20104 0.23078 0.20117 0.23171 C 0.20143 0.23217 0.20143 0.23264 0.20143 0.2331 L 0.20247 0.23611 C 0.20274 0.23657 0.20274 0.23703 0.203 0.2375 C 0.20326 0.23865 0.20378 0.23935 0.20417 0.24051 C 0.20508 0.2456 0.20352 0.23773 0.20456 0.24398 C 0.20456 0.2449 0.20456 0.24629 0.20521 0.24699 C 0.20534 0.24722 0.2056 0.24768 0.2056 0.24791 C 0.20625 0.24884 0.20664 0.25092 0.20664 0.25115 C 0.20768 0.25509 0.20664 0.25 0.20768 0.25347 C 0.20846 0.25601 0.20716 0.25393 0.20872 0.25578 C 0.20872 0.25625 0.20872 0.25694 0.20899 0.2574 C 0.20938 0.25856 0.20977 0.25879 0.21029 0.25972 C 0.21029 0.26041 0.21029 0.26088 0.21042 0.26134 C 0.21133 0.26319 0.21159 0.26365 0.21263 0.26481 C 0.21289 0.26597 0.21354 0.26759 0.21445 0.26828 C 0.21458 0.26851 0.21497 0.26875 0.2155 0.26921 C 0.21563 0.26944 0.21576 0.2699 0.21602 0.27014 C 0.21667 0.27083 0.21706 0.27152 0.21771 0.27222 L 0.21914 0.27407 L 0.22018 0.27523 C 0.22018 0.27569 0.22044 0.27615 0.22083 0.27662 C 0.22096 0.27731 0.22149 0.27777 0.22188 0.2787 C 0.22305 0.28194 0.22227 0.28125 0.22383 0.28217 C 0.225 0.28194 0.22604 0.28194 0.22708 0.28148 C 0.22747 0.28148 0.22878 0.28055 0.22878 0.28078 C 0.22904 0.28032 0.22917 0.27986 0.2293 0.27963 C 0.22956 0.27939 0.22982 0.27916 0.23021 0.27916 C 0.23138 0.27893 0.23268 0.2787 0.23399 0.2787 C 0.23477 0.27847 0.23581 0.27824 0.23646 0.27801 C 0.23958 0.27685 0.23581 0.27847 0.23854 0.27662 C 0.23893 0.27615 0.23971 0.27592 0.24024 0.27569 L 0.24102 0.27523 L 0.24193 0.27453 C 0.24206 0.2743 0.24232 0.27384 0.24245 0.27361 C 0.24271 0.27338 0.24336 0.27268 0.24336 0.27291 " pathEditMode="relative" rAng="0" ptsTypes="AAAAAAAAAAAAAAAAAAAAAAAAAAAAAAAAAAAAAAAAAAAAAAAAAAAAAAAAAAAAAAAAAAAAAAAAAAAAAAAAAAAAAAAAAAAAAAAAAAAAAAAAAAAAAAAAAAAAAAAAAAAAAAAAAAAAAAAAAAAAAAAAAAAAAAAAAAAAAAAAAAAAAAAAAAAAAAAAAA">
                                      <p:cBhvr>
                                        <p:cTn id="24" dur="1000" fill="hold"/>
                                        <p:tgtEl>
                                          <p:spTgt spid="18"/>
                                        </p:tgtEl>
                                        <p:attrNameLst>
                                          <p:attrName>ppt_x</p:attrName>
                                          <p:attrName>ppt_y</p:attrName>
                                        </p:attrNameLst>
                                      </p:cBhvr>
                                      <p:rCtr x="12174" y="14120"/>
                                    </p:animMotion>
                                  </p:childTnLst>
                                  <p:subTnLst>
                                    <p:set>
                                      <p:cBhvr override="childStyle">
                                        <p:cTn dur="1" fill="hold" display="0" masterRel="sameClick" afterEffect="1">
                                          <p:stCondLst>
                                            <p:cond evt="end" delay="0">
                                              <p:tn val="23"/>
                                            </p:cond>
                                          </p:stCondLst>
                                        </p:cTn>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0" grpId="1" animBg="1"/>
      <p:bldP spid="17" grpId="0" animBg="1"/>
      <p:bldP spid="17" grpId="1" animBg="1"/>
      <p:bldP spid="18" grpId="0" animBg="1"/>
      <p:bldP spid="18" grpId="1" animBg="1"/>
      <p:bldP spid="4" grpId="0"/>
      <p:bldP spid="23" grpId="0"/>
      <p:bldP spid="26"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A8DECC-07FC-D92D-F7E3-C95F04C30A18}"/>
              </a:ext>
            </a:extLst>
          </p:cNvPr>
          <p:cNvSpPr>
            <a:spLocks noGrp="1"/>
          </p:cNvSpPr>
          <p:nvPr>
            <p:ph type="dt" sz="half" idx="10"/>
          </p:nvPr>
        </p:nvSpPr>
        <p:spPr/>
        <p:txBody>
          <a:bodyPr/>
          <a:lstStyle/>
          <a:p>
            <a:fld id="{0F996519-E62D-4F8C-AE1E-36928EC7D15C}" type="datetime1">
              <a:rPr lang="en-US" smtClean="0"/>
              <a:t>12/5/2024</a:t>
            </a:fld>
            <a:endParaRPr lang="en-US"/>
          </a:p>
        </p:txBody>
      </p:sp>
      <p:sp>
        <p:nvSpPr>
          <p:cNvPr id="5" name="Footer Placeholder 4">
            <a:extLst>
              <a:ext uri="{FF2B5EF4-FFF2-40B4-BE49-F238E27FC236}">
                <a16:creationId xmlns:a16="http://schemas.microsoft.com/office/drawing/2014/main" id="{37E9E891-6A01-6E9C-A93C-69E3BF8E9A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2AC2063-E1ED-40F2-3BB8-AB7773A75E88}"/>
              </a:ext>
            </a:extLst>
          </p:cNvPr>
          <p:cNvSpPr>
            <a:spLocks noGrp="1"/>
          </p:cNvSpPr>
          <p:nvPr>
            <p:ph type="sldNum" sz="quarter" idx="12"/>
          </p:nvPr>
        </p:nvSpPr>
        <p:spPr/>
        <p:txBody>
          <a:bodyPr/>
          <a:lstStyle/>
          <a:p>
            <a:fld id="{6E91CC32-6A6B-4E2E-BBA1-6864F305DA26}" type="slidenum">
              <a:rPr lang="en-US" smtClean="0"/>
              <a:t>11</a:t>
            </a:fld>
            <a:endParaRPr lang="en-US"/>
          </a:p>
        </p:txBody>
      </p:sp>
      <p:graphicFrame>
        <p:nvGraphicFramePr>
          <p:cNvPr id="7" name="Table 6">
            <a:extLst>
              <a:ext uri="{FF2B5EF4-FFF2-40B4-BE49-F238E27FC236}">
                <a16:creationId xmlns:a16="http://schemas.microsoft.com/office/drawing/2014/main" id="{1F3D4CAF-BA39-B72D-2A0A-C7B1703A7C89}"/>
              </a:ext>
            </a:extLst>
          </p:cNvPr>
          <p:cNvGraphicFramePr>
            <a:graphicFrameLocks noGrp="1"/>
          </p:cNvGraphicFramePr>
          <p:nvPr>
            <p:extLst>
              <p:ext uri="{D42A27DB-BD31-4B8C-83A1-F6EECF244321}">
                <p14:modId xmlns:p14="http://schemas.microsoft.com/office/powerpoint/2010/main" val="3994324012"/>
              </p:ext>
            </p:extLst>
          </p:nvPr>
        </p:nvGraphicFramePr>
        <p:xfrm>
          <a:off x="1046748" y="2219392"/>
          <a:ext cx="3663532" cy="2419216"/>
        </p:xfrm>
        <a:graphic>
          <a:graphicData uri="http://schemas.openxmlformats.org/drawingml/2006/table">
            <a:tbl>
              <a:tblPr firstRow="1" firstCol="1" bandRow="1">
                <a:tableStyleId>{5C22544A-7EE6-4342-B048-85BDC9FD1C3A}</a:tableStyleId>
              </a:tblPr>
              <a:tblGrid>
                <a:gridCol w="1951642">
                  <a:extLst>
                    <a:ext uri="{9D8B030D-6E8A-4147-A177-3AD203B41FA5}">
                      <a16:colId xmlns:a16="http://schemas.microsoft.com/office/drawing/2014/main" val="56608057"/>
                    </a:ext>
                  </a:extLst>
                </a:gridCol>
                <a:gridCol w="1711890">
                  <a:extLst>
                    <a:ext uri="{9D8B030D-6E8A-4147-A177-3AD203B41FA5}">
                      <a16:colId xmlns:a16="http://schemas.microsoft.com/office/drawing/2014/main" val="1831887032"/>
                    </a:ext>
                  </a:extLst>
                </a:gridCol>
              </a:tblGrid>
              <a:tr h="307633">
                <a:tc>
                  <a:txBody>
                    <a:bodyPr/>
                    <a:lstStyle/>
                    <a:p>
                      <a:pPr>
                        <a:lnSpc>
                          <a:spcPct val="107000"/>
                        </a:lnSpc>
                        <a:spcAft>
                          <a:spcPts val="800"/>
                        </a:spcAft>
                      </a:pPr>
                      <a:r>
                        <a:rPr lang="en-US" sz="1100" kern="100">
                          <a:effectLst/>
                        </a:rPr>
                        <a:t>Stimulus Type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a:effectLst/>
                        </a:rPr>
                        <a:t>Reaction Time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245125"/>
                  </a:ext>
                </a:extLst>
              </a:tr>
              <a:tr h="307633">
                <a:tc>
                  <a:txBody>
                    <a:bodyPr/>
                    <a:lstStyle/>
                    <a:p>
                      <a:pPr>
                        <a:lnSpc>
                          <a:spcPct val="107000"/>
                        </a:lnSpc>
                        <a:spcAft>
                          <a:spcPts val="800"/>
                        </a:spcAft>
                      </a:pPr>
                      <a:r>
                        <a:rPr lang="en-US" sz="1100" kern="100">
                          <a:effectLst/>
                        </a:rPr>
                        <a:t>Visual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a:effectLst/>
                        </a:rPr>
                        <a:t>200–250 ms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2821245"/>
                  </a:ext>
                </a:extLst>
              </a:tr>
              <a:tr h="307633">
                <a:tc>
                  <a:txBody>
                    <a:bodyPr/>
                    <a:lstStyle/>
                    <a:p>
                      <a:pPr>
                        <a:lnSpc>
                          <a:spcPct val="107000"/>
                        </a:lnSpc>
                        <a:spcAft>
                          <a:spcPts val="800"/>
                        </a:spcAft>
                      </a:pPr>
                      <a:r>
                        <a:rPr lang="en-US" sz="1100" kern="100">
                          <a:effectLst/>
                        </a:rPr>
                        <a:t>Auditory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a:effectLst/>
                        </a:rPr>
                        <a:t>150–200 ms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3339784"/>
                  </a:ext>
                </a:extLst>
              </a:tr>
              <a:tr h="361189">
                <a:tc>
                  <a:txBody>
                    <a:bodyPr/>
                    <a:lstStyle/>
                    <a:p>
                      <a:pPr>
                        <a:lnSpc>
                          <a:spcPct val="107000"/>
                        </a:lnSpc>
                        <a:spcAft>
                          <a:spcPts val="800"/>
                        </a:spcAft>
                      </a:pPr>
                      <a:r>
                        <a:rPr lang="en-US" sz="1100" kern="100">
                          <a:effectLst/>
                        </a:rPr>
                        <a:t>Tactile (Touch)</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a:effectLst/>
                        </a:rPr>
                        <a:t>130–170 ms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52212"/>
                  </a:ext>
                </a:extLst>
              </a:tr>
              <a:tr h="307633">
                <a:tc>
                  <a:txBody>
                    <a:bodyPr/>
                    <a:lstStyle/>
                    <a:p>
                      <a:pPr>
                        <a:lnSpc>
                          <a:spcPct val="107000"/>
                        </a:lnSpc>
                        <a:spcAft>
                          <a:spcPts val="800"/>
                        </a:spcAft>
                      </a:pPr>
                      <a:r>
                        <a:rPr lang="en-US" sz="1100" dirty="0"/>
                        <a:t>Withdrawal Reflex</a:t>
                      </a:r>
                      <a:r>
                        <a:rPr lang="en-US" sz="1100" kern="100" dirty="0">
                          <a:effectLst/>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rPr>
                        <a:t>~50-70 </a:t>
                      </a:r>
                      <a:r>
                        <a:rPr lang="en-US" sz="1100" kern="100" dirty="0" err="1">
                          <a:effectLst/>
                        </a:rPr>
                        <a:t>ms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779173"/>
                  </a:ext>
                </a:extLst>
              </a:tr>
              <a:tr h="519862">
                <a:tc>
                  <a:txBody>
                    <a:bodyPr/>
                    <a:lstStyle/>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Knee-Jerk (monosynaptic)</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kern="100" dirty="0">
                          <a:effectLst/>
                        </a:rPr>
                        <a:t>~30-40 </a:t>
                      </a:r>
                      <a:r>
                        <a:rPr lang="en-US" sz="1100" kern="100" dirty="0" err="1">
                          <a:effectLst/>
                        </a:rPr>
                        <a:t>ms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8505682"/>
                  </a:ext>
                </a:extLst>
              </a:tr>
              <a:tr h="307633">
                <a:tc>
                  <a:txBody>
                    <a:bodyPr/>
                    <a:lstStyle/>
                    <a:p>
                      <a:pPr>
                        <a:lnSpc>
                          <a:spcPct val="107000"/>
                        </a:lnSpc>
                        <a:spcAft>
                          <a:spcPts val="800"/>
                        </a:spcAft>
                      </a:pPr>
                      <a:r>
                        <a:rPr lang="en-US" sz="1100" kern="100" dirty="0">
                          <a:effectLst/>
                        </a:rPr>
                        <a:t>Pain (Conscious)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kern="100" dirty="0">
                          <a:effectLst/>
                        </a:rPr>
                        <a:t>700–1000 </a:t>
                      </a:r>
                      <a:r>
                        <a:rPr lang="en-US" sz="1100" kern="100" dirty="0" err="1">
                          <a:effectLst/>
                        </a:rPr>
                        <a:t>ms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5126627"/>
                  </a:ext>
                </a:extLst>
              </a:tr>
            </a:tbl>
          </a:graphicData>
        </a:graphic>
      </p:graphicFrame>
      <p:pic>
        <p:nvPicPr>
          <p:cNvPr id="8" name="Picture 2" descr="patellar (knee-jerk) reflex Diagram | Quizlet">
            <a:extLst>
              <a:ext uri="{FF2B5EF4-FFF2-40B4-BE49-F238E27FC236}">
                <a16:creationId xmlns:a16="http://schemas.microsoft.com/office/drawing/2014/main" id="{98D5408C-C99F-3B93-E275-22CC32403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10186"/>
            <a:ext cx="4603716" cy="323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E9F74D-F55F-F7B2-75C2-14DECC31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10A2054-FB7A-EA09-5DA6-8CFF3152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379" y="0"/>
            <a:ext cx="5058469" cy="6874453"/>
          </a:xfrm>
          <a:custGeom>
            <a:avLst/>
            <a:gdLst>
              <a:gd name="connsiteX0" fmla="*/ 679539 w 5058469"/>
              <a:gd name="connsiteY0" fmla="*/ 0 h 6874453"/>
              <a:gd name="connsiteX1" fmla="*/ 5058469 w 5058469"/>
              <a:gd name="connsiteY1" fmla="*/ 0 h 6874453"/>
              <a:gd name="connsiteX2" fmla="*/ 5058469 w 5058469"/>
              <a:gd name="connsiteY2" fmla="*/ 6874453 h 6874453"/>
              <a:gd name="connsiteX3" fmla="*/ 679539 w 5058469"/>
              <a:gd name="connsiteY3" fmla="*/ 6874453 h 6874453"/>
              <a:gd name="connsiteX4" fmla="*/ 0 w 5058469"/>
              <a:gd name="connsiteY4" fmla="*/ 6194913 h 6874453"/>
              <a:gd name="connsiteX5" fmla="*/ 0 w 5058469"/>
              <a:gd name="connsiteY5" fmla="*/ 679540 h 6874453"/>
              <a:gd name="connsiteX6" fmla="*/ 679539 w 505846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469" h="6874453">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66ECA5-ABED-4AB6-C4ED-94B72D7ADC8E}"/>
              </a:ext>
            </a:extLst>
          </p:cNvPr>
          <p:cNvSpPr>
            <a:spLocks noGrp="1"/>
          </p:cNvSpPr>
          <p:nvPr>
            <p:ph type="title"/>
          </p:nvPr>
        </p:nvSpPr>
        <p:spPr>
          <a:xfrm>
            <a:off x="308387" y="753035"/>
            <a:ext cx="4256263" cy="1319466"/>
          </a:xfrm>
        </p:spPr>
        <p:txBody>
          <a:bodyPr anchor="t">
            <a:normAutofit/>
          </a:bodyPr>
          <a:lstStyle/>
          <a:p>
            <a:r>
              <a:rPr lang="en-US" dirty="0"/>
              <a:t>The neural impulse</a:t>
            </a:r>
          </a:p>
        </p:txBody>
      </p:sp>
      <p:sp>
        <p:nvSpPr>
          <p:cNvPr id="4" name="Date Placeholder 3">
            <a:extLst>
              <a:ext uri="{FF2B5EF4-FFF2-40B4-BE49-F238E27FC236}">
                <a16:creationId xmlns:a16="http://schemas.microsoft.com/office/drawing/2014/main" id="{43063C91-E956-4537-9F23-86CBF5BBC6C3}"/>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A9488AAC-2FD3-6FF3-714C-9070A98DB0FD}"/>
              </a:ext>
            </a:extLst>
          </p:cNvPr>
          <p:cNvSpPr>
            <a:spLocks noGrp="1"/>
          </p:cNvSpPr>
          <p:nvPr>
            <p:ph idx="1"/>
          </p:nvPr>
        </p:nvSpPr>
        <p:spPr>
          <a:xfrm>
            <a:off x="340619" y="2805545"/>
            <a:ext cx="4256263" cy="3319410"/>
          </a:xfrm>
        </p:spPr>
        <p:txBody>
          <a:bodyPr anchor="b">
            <a:normAutofit lnSpcReduction="10000"/>
          </a:bodyPr>
          <a:lstStyle/>
          <a:p>
            <a:pPr eaLnBrk="1" hangingPunct="1">
              <a:lnSpc>
                <a:spcPct val="110000"/>
              </a:lnSpc>
            </a:pPr>
            <a:r>
              <a:rPr lang="en-US" altLang="en-US" sz="1200" dirty="0"/>
              <a:t>Ions</a:t>
            </a:r>
          </a:p>
          <a:p>
            <a:pPr lvl="1" eaLnBrk="1" hangingPunct="1">
              <a:lnSpc>
                <a:spcPct val="110000"/>
              </a:lnSpc>
            </a:pPr>
            <a:r>
              <a:rPr lang="en-US" altLang="en-US" sz="1200" dirty="0"/>
              <a:t>Charged molecules</a:t>
            </a:r>
          </a:p>
          <a:p>
            <a:pPr eaLnBrk="1" hangingPunct="1">
              <a:lnSpc>
                <a:spcPct val="110000"/>
              </a:lnSpc>
            </a:pPr>
            <a:r>
              <a:rPr lang="en-US" altLang="en-US" sz="1200" dirty="0"/>
              <a:t>Resting Potential</a:t>
            </a:r>
          </a:p>
          <a:p>
            <a:pPr lvl="1" eaLnBrk="1" hangingPunct="1">
              <a:lnSpc>
                <a:spcPct val="110000"/>
              </a:lnSpc>
            </a:pPr>
            <a:r>
              <a:rPr lang="en-US" altLang="en-US" sz="1200" dirty="0"/>
              <a:t>When more negative ions are inside the neuron than outside</a:t>
            </a:r>
          </a:p>
          <a:p>
            <a:pPr lvl="1" eaLnBrk="1" hangingPunct="1">
              <a:lnSpc>
                <a:spcPct val="110000"/>
              </a:lnSpc>
            </a:pPr>
            <a:r>
              <a:rPr lang="en-US" altLang="en-US" sz="1200" dirty="0"/>
              <a:t>Charge is approximately -70mV</a:t>
            </a:r>
          </a:p>
          <a:p>
            <a:pPr lvl="1" eaLnBrk="1" hangingPunct="1">
              <a:lnSpc>
                <a:spcPct val="110000"/>
              </a:lnSpc>
            </a:pPr>
            <a:r>
              <a:rPr lang="en-US" altLang="en-US" sz="1200" dirty="0"/>
              <a:t>Neuron is not transmitting information</a:t>
            </a:r>
          </a:p>
          <a:p>
            <a:pPr eaLnBrk="1" hangingPunct="1">
              <a:lnSpc>
                <a:spcPct val="110000"/>
              </a:lnSpc>
            </a:pPr>
            <a:r>
              <a:rPr lang="en-US" altLang="en-US" sz="1200" dirty="0"/>
              <a:t>Polarization</a:t>
            </a:r>
          </a:p>
          <a:p>
            <a:pPr lvl="1" eaLnBrk="1" hangingPunct="1">
              <a:lnSpc>
                <a:spcPct val="110000"/>
              </a:lnSpc>
            </a:pPr>
            <a:r>
              <a:rPr lang="en-US" altLang="en-US" sz="1200" dirty="0"/>
              <a:t>When the electrical charge of a cell moves away from zero</a:t>
            </a:r>
          </a:p>
          <a:p>
            <a:pPr eaLnBrk="1" hangingPunct="1">
              <a:lnSpc>
                <a:spcPct val="110000"/>
              </a:lnSpc>
            </a:pPr>
            <a:r>
              <a:rPr lang="en-US" altLang="en-US" sz="1200" dirty="0"/>
              <a:t>Depolarization</a:t>
            </a:r>
          </a:p>
          <a:p>
            <a:pPr lvl="1" eaLnBrk="1" hangingPunct="1">
              <a:lnSpc>
                <a:spcPct val="110000"/>
              </a:lnSpc>
            </a:pPr>
            <a:r>
              <a:rPr lang="en-US" altLang="en-US" sz="1200" dirty="0"/>
              <a:t>When the electrical charge of a cell moves toward zero</a:t>
            </a:r>
          </a:p>
          <a:p>
            <a:pPr>
              <a:lnSpc>
                <a:spcPct val="110000"/>
              </a:lnSpc>
            </a:pPr>
            <a:endParaRPr lang="en-US" sz="1100" dirty="0"/>
          </a:p>
        </p:txBody>
      </p:sp>
      <p:pic>
        <p:nvPicPr>
          <p:cNvPr id="7" name="Picture 6" descr="Fig02-02">
            <a:extLst>
              <a:ext uri="{FF2B5EF4-FFF2-40B4-BE49-F238E27FC236}">
                <a16:creationId xmlns:a16="http://schemas.microsoft.com/office/drawing/2014/main" id="{DBBF7347-8D9C-905A-B53D-E2184459FB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9846" y="1001047"/>
            <a:ext cx="5467230" cy="4870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Footer Placeholder 4">
            <a:extLst>
              <a:ext uri="{FF2B5EF4-FFF2-40B4-BE49-F238E27FC236}">
                <a16:creationId xmlns:a16="http://schemas.microsoft.com/office/drawing/2014/main" id="{3B0EDA34-48FE-B819-DFBC-165171CAC009}"/>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chemeClr val="bg1"/>
                </a:solidFill>
              </a:rPr>
              <a:t>Sample Footer Text</a:t>
            </a:r>
          </a:p>
        </p:txBody>
      </p:sp>
      <p:sp>
        <p:nvSpPr>
          <p:cNvPr id="6" name="Slide Number Placeholder 5">
            <a:extLst>
              <a:ext uri="{FF2B5EF4-FFF2-40B4-BE49-F238E27FC236}">
                <a16:creationId xmlns:a16="http://schemas.microsoft.com/office/drawing/2014/main" id="{19984A7E-8A0C-58A8-480B-BBAD6823CC63}"/>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12</a:t>
            </a:fld>
            <a:endParaRPr lang="en-US">
              <a:solidFill>
                <a:schemeClr val="bg1"/>
              </a:solidFill>
            </a:endParaRPr>
          </a:p>
        </p:txBody>
      </p:sp>
    </p:spTree>
    <p:extLst>
      <p:ext uri="{BB962C8B-B14F-4D97-AF65-F5344CB8AC3E}">
        <p14:creationId xmlns:p14="http://schemas.microsoft.com/office/powerpoint/2010/main" val="374400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D8FF62-652A-F48D-7206-16657E0B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4BB78-DF91-AFF7-A1E2-3582B21F914B}"/>
              </a:ext>
            </a:extLst>
          </p:cNvPr>
          <p:cNvSpPr>
            <a:spLocks noGrp="1"/>
          </p:cNvSpPr>
          <p:nvPr>
            <p:ph type="title"/>
          </p:nvPr>
        </p:nvSpPr>
        <p:spPr>
          <a:xfrm>
            <a:off x="308388" y="750162"/>
            <a:ext cx="5202725" cy="1802538"/>
          </a:xfrm>
        </p:spPr>
        <p:txBody>
          <a:bodyPr anchor="t">
            <a:normAutofit/>
          </a:bodyPr>
          <a:lstStyle/>
          <a:p>
            <a:r>
              <a:rPr lang="en-US" dirty="0"/>
              <a:t>The neural impulse</a:t>
            </a:r>
          </a:p>
        </p:txBody>
      </p:sp>
      <p:sp>
        <p:nvSpPr>
          <p:cNvPr id="4" name="Date Placeholder 3">
            <a:extLst>
              <a:ext uri="{FF2B5EF4-FFF2-40B4-BE49-F238E27FC236}">
                <a16:creationId xmlns:a16="http://schemas.microsoft.com/office/drawing/2014/main" id="{1F994A4B-41E5-EC80-6C72-A3AC375EA851}"/>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712B9F9C-971E-E89A-CE62-EC7DAC6953B6}"/>
              </a:ext>
            </a:extLst>
          </p:cNvPr>
          <p:cNvSpPr>
            <a:spLocks noGrp="1"/>
          </p:cNvSpPr>
          <p:nvPr>
            <p:ph idx="1"/>
          </p:nvPr>
        </p:nvSpPr>
        <p:spPr>
          <a:xfrm>
            <a:off x="340136" y="2569464"/>
            <a:ext cx="5170977" cy="3555138"/>
          </a:xfrm>
        </p:spPr>
        <p:txBody>
          <a:bodyPr anchor="b">
            <a:normAutofit/>
          </a:bodyPr>
          <a:lstStyle/>
          <a:p>
            <a:pPr eaLnBrk="1" hangingPunct="1"/>
            <a:r>
              <a:rPr lang="en-US" altLang="en-US"/>
              <a:t>Action Potential</a:t>
            </a:r>
          </a:p>
          <a:p>
            <a:pPr lvl="1" eaLnBrk="1" hangingPunct="1"/>
            <a:r>
              <a:rPr lang="en-US" altLang="en-US"/>
              <a:t>Sudden, massive change in charge in the neuron</a:t>
            </a:r>
          </a:p>
          <a:p>
            <a:pPr lvl="1" eaLnBrk="1" hangingPunct="1"/>
            <a:r>
              <a:rPr lang="en-US" altLang="en-US"/>
              <a:t>Occurs when depolarization reaches the </a:t>
            </a:r>
            <a:r>
              <a:rPr lang="en-US" altLang="en-US" i="1"/>
              <a:t>threshold of excitation</a:t>
            </a:r>
          </a:p>
          <a:p>
            <a:pPr lvl="1" eaLnBrk="1" hangingPunct="1"/>
            <a:r>
              <a:rPr lang="en-US" altLang="en-US"/>
              <a:t>Ions flow across cell membrane</a:t>
            </a:r>
          </a:p>
          <a:p>
            <a:endParaRPr lang="en-US" dirty="0"/>
          </a:p>
        </p:txBody>
      </p:sp>
      <p:sp>
        <p:nvSpPr>
          <p:cNvPr id="15" name="Freeform: Shape 14">
            <a:extLst>
              <a:ext uri="{FF2B5EF4-FFF2-40B4-BE49-F238E27FC236}">
                <a16:creationId xmlns:a16="http://schemas.microsoft.com/office/drawing/2014/main" id="{16CCAF2B-5EB9-CC77-572F-64B77A831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7141" y="0"/>
            <a:ext cx="5054861" cy="6858000"/>
          </a:xfrm>
          <a:custGeom>
            <a:avLst/>
            <a:gdLst>
              <a:gd name="connsiteX0" fmla="*/ 677913 w 5054861"/>
              <a:gd name="connsiteY0" fmla="*/ 0 h 6858000"/>
              <a:gd name="connsiteX1" fmla="*/ 5054861 w 5054861"/>
              <a:gd name="connsiteY1" fmla="*/ 0 h 6858000"/>
              <a:gd name="connsiteX2" fmla="*/ 5054861 w 5054861"/>
              <a:gd name="connsiteY2" fmla="*/ 6858000 h 6858000"/>
              <a:gd name="connsiteX3" fmla="*/ 677913 w 5054861"/>
              <a:gd name="connsiteY3" fmla="*/ 6858000 h 6858000"/>
              <a:gd name="connsiteX4" fmla="*/ 0 w 5054861"/>
              <a:gd name="connsiteY4" fmla="*/ 6180087 h 6858000"/>
              <a:gd name="connsiteX5" fmla="*/ 0 w 5054861"/>
              <a:gd name="connsiteY5" fmla="*/ 677913 h 6858000"/>
              <a:gd name="connsiteX6" fmla="*/ 677913 w 505486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4861" h="6858000">
                <a:moveTo>
                  <a:pt x="677913" y="0"/>
                </a:moveTo>
                <a:lnTo>
                  <a:pt x="5054861" y="0"/>
                </a:lnTo>
                <a:lnTo>
                  <a:pt x="5054861" y="6858000"/>
                </a:lnTo>
                <a:lnTo>
                  <a:pt x="677913" y="6858000"/>
                </a:lnTo>
                <a:cubicBezTo>
                  <a:pt x="303512" y="6858000"/>
                  <a:pt x="0" y="6554488"/>
                  <a:pt x="0" y="6180087"/>
                </a:cubicBezTo>
                <a:lnTo>
                  <a:pt x="0" y="677913"/>
                </a:lnTo>
                <a:cubicBezTo>
                  <a:pt x="0" y="303512"/>
                  <a:pt x="303512" y="0"/>
                  <a:pt x="6779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Fig02-03">
            <a:extLst>
              <a:ext uri="{FF2B5EF4-FFF2-40B4-BE49-F238E27FC236}">
                <a16:creationId xmlns:a16="http://schemas.microsoft.com/office/drawing/2014/main" id="{2D32871C-2B5A-279D-788D-BF8AFC2F8A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0467" y="222312"/>
            <a:ext cx="3388208" cy="31568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1BFCECF0-041A-5FC5-1F07-6BF16ACA80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6895" y="3714346"/>
            <a:ext cx="4926324" cy="26423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1F6328BD-71CF-2298-EF7D-1504D51829E0}"/>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000000"/>
                </a:solidFill>
              </a:rPr>
              <a:t>Sample Footer Text</a:t>
            </a:r>
          </a:p>
        </p:txBody>
      </p:sp>
      <p:sp>
        <p:nvSpPr>
          <p:cNvPr id="6" name="Slide Number Placeholder 5">
            <a:extLst>
              <a:ext uri="{FF2B5EF4-FFF2-40B4-BE49-F238E27FC236}">
                <a16:creationId xmlns:a16="http://schemas.microsoft.com/office/drawing/2014/main" id="{16D5262C-0971-1BC9-B20C-CD63A9C11C74}"/>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000000"/>
                </a:solidFill>
              </a:rPr>
              <a:pPr>
                <a:spcAft>
                  <a:spcPts val="600"/>
                </a:spcAft>
              </a:pPr>
              <a:t>13</a:t>
            </a:fld>
            <a:endParaRPr lang="en-US">
              <a:solidFill>
                <a:srgbClr val="000000"/>
              </a:solidFill>
            </a:endParaRPr>
          </a:p>
        </p:txBody>
      </p:sp>
    </p:spTree>
    <p:extLst>
      <p:ext uri="{BB962C8B-B14F-4D97-AF65-F5344CB8AC3E}">
        <p14:creationId xmlns:p14="http://schemas.microsoft.com/office/powerpoint/2010/main" val="387553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3634EE-A38A-EFF5-5FCA-4B32C1A6205A}"/>
              </a:ext>
            </a:extLst>
          </p:cNvPr>
          <p:cNvSpPr>
            <a:spLocks noGrp="1"/>
          </p:cNvSpPr>
          <p:nvPr>
            <p:ph type="dt" sz="half" idx="10"/>
          </p:nvPr>
        </p:nvSpPr>
        <p:spPr/>
        <p:txBody>
          <a:bodyPr/>
          <a:lstStyle/>
          <a:p>
            <a:fld id="{0F996519-E62D-4F8C-AE1E-36928EC7D15C}" type="datetime1">
              <a:rPr lang="en-US" smtClean="0"/>
              <a:t>12/5/2024</a:t>
            </a:fld>
            <a:endParaRPr lang="en-US"/>
          </a:p>
        </p:txBody>
      </p:sp>
      <p:sp>
        <p:nvSpPr>
          <p:cNvPr id="5" name="Footer Placeholder 4">
            <a:extLst>
              <a:ext uri="{FF2B5EF4-FFF2-40B4-BE49-F238E27FC236}">
                <a16:creationId xmlns:a16="http://schemas.microsoft.com/office/drawing/2014/main" id="{DA74E5FB-DAC6-9574-BB65-02F0BCBF1D6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D05E14D-B6D0-7591-525A-97EE334ADF01}"/>
              </a:ext>
            </a:extLst>
          </p:cNvPr>
          <p:cNvSpPr>
            <a:spLocks noGrp="1"/>
          </p:cNvSpPr>
          <p:nvPr>
            <p:ph type="sldNum" sz="quarter" idx="12"/>
          </p:nvPr>
        </p:nvSpPr>
        <p:spPr/>
        <p:txBody>
          <a:bodyPr/>
          <a:lstStyle/>
          <a:p>
            <a:fld id="{6E91CC32-6A6B-4E2E-BBA1-6864F305DA26}" type="slidenum">
              <a:rPr lang="en-US" smtClean="0"/>
              <a:t>14</a:t>
            </a:fld>
            <a:endParaRPr lang="en-US"/>
          </a:p>
        </p:txBody>
      </p:sp>
      <p:pic>
        <p:nvPicPr>
          <p:cNvPr id="7" name="Online Media 6" title="The Nervous System, Part 2 - Action! Potential!: Crash Course Anatomy &amp; Physiology #9">
            <a:hlinkClick r:id="" action="ppaction://media"/>
            <a:extLst>
              <a:ext uri="{FF2B5EF4-FFF2-40B4-BE49-F238E27FC236}">
                <a16:creationId xmlns:a16="http://schemas.microsoft.com/office/drawing/2014/main" id="{0EE27EBF-4A72-1214-398C-ED1B2D3C72E3}"/>
              </a:ext>
            </a:extLst>
          </p:cNvPr>
          <p:cNvPicPr>
            <a:picLocks noRot="1" noChangeAspect="1"/>
          </p:cNvPicPr>
          <p:nvPr>
            <a:videoFile r:link="rId1"/>
          </p:nvPr>
        </p:nvPicPr>
        <p:blipFill>
          <a:blip r:embed="rId3"/>
          <a:stretch>
            <a:fillRect/>
          </a:stretch>
        </p:blipFill>
        <p:spPr>
          <a:xfrm>
            <a:off x="1027830" y="565484"/>
            <a:ext cx="8669623" cy="4898337"/>
          </a:xfrm>
          <a:prstGeom prst="rect">
            <a:avLst/>
          </a:prstGeom>
        </p:spPr>
      </p:pic>
      <p:sp>
        <p:nvSpPr>
          <p:cNvPr id="9" name="TextBox 8">
            <a:extLst>
              <a:ext uri="{FF2B5EF4-FFF2-40B4-BE49-F238E27FC236}">
                <a16:creationId xmlns:a16="http://schemas.microsoft.com/office/drawing/2014/main" id="{5050DD31-6CA1-4B90-8847-2AF77A319986}"/>
              </a:ext>
            </a:extLst>
          </p:cNvPr>
          <p:cNvSpPr txBox="1"/>
          <p:nvPr/>
        </p:nvSpPr>
        <p:spPr>
          <a:xfrm>
            <a:off x="1027830" y="5923184"/>
            <a:ext cx="8886191" cy="369332"/>
          </a:xfrm>
          <a:prstGeom prst="rect">
            <a:avLst/>
          </a:prstGeom>
          <a:noFill/>
        </p:spPr>
        <p:txBody>
          <a:bodyPr wrap="square">
            <a:spAutoFit/>
          </a:bodyPr>
          <a:lstStyle/>
          <a:p>
            <a:r>
              <a:rPr lang="en-US" dirty="0">
                <a:hlinkClick r:id="rId4"/>
              </a:rPr>
              <a:t>https://phet.colorado.edu/sims/html/neuron/latest/neuron_all.html</a:t>
            </a:r>
            <a:endParaRPr lang="en-US" dirty="0"/>
          </a:p>
        </p:txBody>
      </p:sp>
    </p:spTree>
    <p:extLst>
      <p:ext uri="{BB962C8B-B14F-4D97-AF65-F5344CB8AC3E}">
        <p14:creationId xmlns:p14="http://schemas.microsoft.com/office/powerpoint/2010/main" val="27288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E9F74D-F55F-F7B2-75C2-14DECC31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10A2054-FB7A-EA09-5DA6-8CFF3152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379" y="0"/>
            <a:ext cx="5058469" cy="6874453"/>
          </a:xfrm>
          <a:custGeom>
            <a:avLst/>
            <a:gdLst>
              <a:gd name="connsiteX0" fmla="*/ 679539 w 5058469"/>
              <a:gd name="connsiteY0" fmla="*/ 0 h 6874453"/>
              <a:gd name="connsiteX1" fmla="*/ 5058469 w 5058469"/>
              <a:gd name="connsiteY1" fmla="*/ 0 h 6874453"/>
              <a:gd name="connsiteX2" fmla="*/ 5058469 w 5058469"/>
              <a:gd name="connsiteY2" fmla="*/ 6874453 h 6874453"/>
              <a:gd name="connsiteX3" fmla="*/ 679539 w 5058469"/>
              <a:gd name="connsiteY3" fmla="*/ 6874453 h 6874453"/>
              <a:gd name="connsiteX4" fmla="*/ 0 w 5058469"/>
              <a:gd name="connsiteY4" fmla="*/ 6194913 h 6874453"/>
              <a:gd name="connsiteX5" fmla="*/ 0 w 5058469"/>
              <a:gd name="connsiteY5" fmla="*/ 679540 h 6874453"/>
              <a:gd name="connsiteX6" fmla="*/ 679539 w 505846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469" h="6874453">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8B3574-B29E-6E35-79ED-F93F85B883C3}"/>
              </a:ext>
            </a:extLst>
          </p:cNvPr>
          <p:cNvSpPr>
            <a:spLocks noGrp="1"/>
          </p:cNvSpPr>
          <p:nvPr>
            <p:ph type="title"/>
          </p:nvPr>
        </p:nvSpPr>
        <p:spPr>
          <a:xfrm>
            <a:off x="308387" y="753034"/>
            <a:ext cx="4256263" cy="1799665"/>
          </a:xfrm>
        </p:spPr>
        <p:txBody>
          <a:bodyPr anchor="t">
            <a:normAutofit/>
          </a:bodyPr>
          <a:lstStyle/>
          <a:p>
            <a:r>
              <a:rPr lang="en-US" altLang="en-US" sz="4100" dirty="0"/>
              <a:t>Synaptic Transmission</a:t>
            </a:r>
            <a:endParaRPr lang="en-US" sz="4100" dirty="0"/>
          </a:p>
        </p:txBody>
      </p:sp>
      <p:sp>
        <p:nvSpPr>
          <p:cNvPr id="4" name="Date Placeholder 3">
            <a:extLst>
              <a:ext uri="{FF2B5EF4-FFF2-40B4-BE49-F238E27FC236}">
                <a16:creationId xmlns:a16="http://schemas.microsoft.com/office/drawing/2014/main" id="{26F847E8-2219-45F0-C7D9-CD711E905447}"/>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9A040939-3FDA-7C68-B1FB-B81ABE31E839}"/>
              </a:ext>
            </a:extLst>
          </p:cNvPr>
          <p:cNvSpPr>
            <a:spLocks noGrp="1"/>
          </p:cNvSpPr>
          <p:nvPr>
            <p:ph idx="1"/>
          </p:nvPr>
        </p:nvSpPr>
        <p:spPr>
          <a:xfrm>
            <a:off x="340619" y="2805545"/>
            <a:ext cx="4256263" cy="3319410"/>
          </a:xfrm>
        </p:spPr>
        <p:txBody>
          <a:bodyPr anchor="b">
            <a:normAutofit/>
          </a:bodyPr>
          <a:lstStyle/>
          <a:p>
            <a:pPr eaLnBrk="1" hangingPunct="1"/>
            <a:r>
              <a:rPr lang="en-US" altLang="en-US" dirty="0"/>
              <a:t>Synaptic vesicles</a:t>
            </a:r>
          </a:p>
          <a:p>
            <a:pPr lvl="1" eaLnBrk="1" hangingPunct="1"/>
            <a:r>
              <a:rPr lang="en-US" altLang="en-US" dirty="0"/>
              <a:t>Sacs in terminal button that release chemicals into synaptic space</a:t>
            </a:r>
          </a:p>
          <a:p>
            <a:pPr eaLnBrk="1" hangingPunct="1"/>
            <a:r>
              <a:rPr lang="en-US" altLang="en-US" dirty="0"/>
              <a:t>Neurotransmitters</a:t>
            </a:r>
          </a:p>
          <a:p>
            <a:pPr lvl="1" eaLnBrk="1" hangingPunct="1"/>
            <a:r>
              <a:rPr lang="en-US" altLang="en-US" dirty="0"/>
              <a:t>Chemicals released by synaptic vesicles</a:t>
            </a:r>
          </a:p>
          <a:p>
            <a:pPr eaLnBrk="1" hangingPunct="1"/>
            <a:r>
              <a:rPr lang="en-US" altLang="en-US" dirty="0"/>
              <a:t>Receptor sites</a:t>
            </a:r>
          </a:p>
          <a:p>
            <a:pPr lvl="1" eaLnBrk="1" hangingPunct="1"/>
            <a:r>
              <a:rPr lang="en-US" altLang="en-US" dirty="0"/>
              <a:t>Location on receptor neuron for specific neurotransmitter</a:t>
            </a:r>
          </a:p>
          <a:p>
            <a:endParaRPr lang="en-US" dirty="0"/>
          </a:p>
        </p:txBody>
      </p:sp>
      <p:sp>
        <p:nvSpPr>
          <p:cNvPr id="5" name="Footer Placeholder 4">
            <a:extLst>
              <a:ext uri="{FF2B5EF4-FFF2-40B4-BE49-F238E27FC236}">
                <a16:creationId xmlns:a16="http://schemas.microsoft.com/office/drawing/2014/main" id="{7BD63890-BFDD-8075-860A-4BE3AC3BED79}"/>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chemeClr val="bg1"/>
                </a:solidFill>
              </a:rPr>
              <a:t>Sample Footer Text</a:t>
            </a:r>
          </a:p>
        </p:txBody>
      </p:sp>
      <p:sp>
        <p:nvSpPr>
          <p:cNvPr id="6" name="Slide Number Placeholder 5">
            <a:extLst>
              <a:ext uri="{FF2B5EF4-FFF2-40B4-BE49-F238E27FC236}">
                <a16:creationId xmlns:a16="http://schemas.microsoft.com/office/drawing/2014/main" id="{A87D4F80-8F83-0220-77B2-A27FF2DA850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15</a:t>
            </a:fld>
            <a:endParaRPr lang="en-US">
              <a:solidFill>
                <a:schemeClr val="bg1"/>
              </a:solidFill>
            </a:endParaRPr>
          </a:p>
        </p:txBody>
      </p:sp>
      <p:pic>
        <p:nvPicPr>
          <p:cNvPr id="12290" name="Picture 2" descr="Each of the 5 stages of neurotransmission discussed in the text above is shown in this view inside a presynaptic axon terminal, where neurotransmitter is being released from vesicles, binding to receptors, and is moved back into the presynaptic cell via reuptake transporters.">
            <a:extLst>
              <a:ext uri="{FF2B5EF4-FFF2-40B4-BE49-F238E27FC236}">
                <a16:creationId xmlns:a16="http://schemas.microsoft.com/office/drawing/2014/main" id="{829E18FB-9451-E12E-A33A-A36E9A065C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07" r="12295"/>
          <a:stretch/>
        </p:blipFill>
        <p:spPr bwMode="auto">
          <a:xfrm>
            <a:off x="5563308" y="0"/>
            <a:ext cx="63644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4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5B855-D8D3-5B36-FA76-C03C8F311A1B}"/>
              </a:ext>
            </a:extLst>
          </p:cNvPr>
          <p:cNvSpPr>
            <a:spLocks noGrp="1"/>
          </p:cNvSpPr>
          <p:nvPr>
            <p:ph type="dt" sz="half" idx="10"/>
          </p:nvPr>
        </p:nvSpPr>
        <p:spPr/>
        <p:txBody>
          <a:bodyPr/>
          <a:lstStyle/>
          <a:p>
            <a:fld id="{0F996519-E62D-4F8C-AE1E-36928EC7D15C}" type="datetime1">
              <a:rPr lang="en-US" smtClean="0"/>
              <a:t>12/5/2024</a:t>
            </a:fld>
            <a:endParaRPr lang="en-US"/>
          </a:p>
        </p:txBody>
      </p:sp>
      <p:sp>
        <p:nvSpPr>
          <p:cNvPr id="5" name="Footer Placeholder 4">
            <a:extLst>
              <a:ext uri="{FF2B5EF4-FFF2-40B4-BE49-F238E27FC236}">
                <a16:creationId xmlns:a16="http://schemas.microsoft.com/office/drawing/2014/main" id="{5613AF41-BEA2-8D3D-91CA-C47611CFCB6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F4123BD-01BF-307A-C6B6-3C4FA4D1D788}"/>
              </a:ext>
            </a:extLst>
          </p:cNvPr>
          <p:cNvSpPr>
            <a:spLocks noGrp="1"/>
          </p:cNvSpPr>
          <p:nvPr>
            <p:ph type="sldNum" sz="quarter" idx="12"/>
          </p:nvPr>
        </p:nvSpPr>
        <p:spPr/>
        <p:txBody>
          <a:bodyPr/>
          <a:lstStyle/>
          <a:p>
            <a:fld id="{6E91CC32-6A6B-4E2E-BBA1-6864F305DA26}" type="slidenum">
              <a:rPr lang="en-US" smtClean="0"/>
              <a:t>16</a:t>
            </a:fld>
            <a:endParaRPr lang="en-US"/>
          </a:p>
        </p:txBody>
      </p:sp>
      <p:pic>
        <p:nvPicPr>
          <p:cNvPr id="7" name="Online Media 6" title="How a synapse works">
            <a:hlinkClick r:id="" action="ppaction://media"/>
            <a:extLst>
              <a:ext uri="{FF2B5EF4-FFF2-40B4-BE49-F238E27FC236}">
                <a16:creationId xmlns:a16="http://schemas.microsoft.com/office/drawing/2014/main" id="{50BD8271-F0FD-F9DC-8CFC-FD4A943FC1B0}"/>
              </a:ext>
            </a:extLst>
          </p:cNvPr>
          <p:cNvPicPr>
            <a:picLocks noRot="1" noChangeAspect="1"/>
          </p:cNvPicPr>
          <p:nvPr>
            <a:videoFile r:link="rId1"/>
          </p:nvPr>
        </p:nvPicPr>
        <p:blipFill>
          <a:blip r:embed="rId3"/>
          <a:stretch>
            <a:fillRect/>
          </a:stretch>
        </p:blipFill>
        <p:spPr>
          <a:xfrm>
            <a:off x="1648326" y="1027055"/>
            <a:ext cx="8311148" cy="4695799"/>
          </a:xfrm>
          <a:prstGeom prst="rect">
            <a:avLst/>
          </a:prstGeom>
        </p:spPr>
      </p:pic>
    </p:spTree>
    <p:extLst>
      <p:ext uri="{BB962C8B-B14F-4D97-AF65-F5344CB8AC3E}">
        <p14:creationId xmlns:p14="http://schemas.microsoft.com/office/powerpoint/2010/main" val="7019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2F2A31-C129-2298-9973-26A0E0FAA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6384-7032-983C-AA69-8BA3A14F6765}"/>
              </a:ext>
            </a:extLst>
          </p:cNvPr>
          <p:cNvSpPr>
            <a:spLocks noGrp="1"/>
          </p:cNvSpPr>
          <p:nvPr>
            <p:ph type="title"/>
          </p:nvPr>
        </p:nvSpPr>
        <p:spPr>
          <a:xfrm>
            <a:off x="308388" y="749808"/>
            <a:ext cx="5093863" cy="1811482"/>
          </a:xfrm>
        </p:spPr>
        <p:txBody>
          <a:bodyPr anchor="t">
            <a:normAutofit/>
          </a:bodyPr>
          <a:lstStyle/>
          <a:p>
            <a:r>
              <a:rPr lang="en-US" altLang="en-US" sz="4100" dirty="0"/>
              <a:t>Some Well-Known Neurotransmitters</a:t>
            </a:r>
            <a:endParaRPr lang="en-US" sz="4100" dirty="0"/>
          </a:p>
        </p:txBody>
      </p:sp>
      <p:sp>
        <p:nvSpPr>
          <p:cNvPr id="4" name="Date Placeholder 3">
            <a:extLst>
              <a:ext uri="{FF2B5EF4-FFF2-40B4-BE49-F238E27FC236}">
                <a16:creationId xmlns:a16="http://schemas.microsoft.com/office/drawing/2014/main" id="{8D079E1B-863F-92CD-2ECE-A5ECE29CFC1F}"/>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F70AEA89-5E97-CBA4-2054-0772C6F99A7F}"/>
              </a:ext>
            </a:extLst>
          </p:cNvPr>
          <p:cNvSpPr>
            <a:spLocks noGrp="1"/>
          </p:cNvSpPr>
          <p:nvPr>
            <p:ph idx="1"/>
          </p:nvPr>
        </p:nvSpPr>
        <p:spPr>
          <a:xfrm>
            <a:off x="340137" y="2574488"/>
            <a:ext cx="5062115" cy="3547872"/>
          </a:xfrm>
        </p:spPr>
        <p:txBody>
          <a:bodyPr anchor="b">
            <a:normAutofit fontScale="92500" lnSpcReduction="10000"/>
          </a:bodyPr>
          <a:lstStyle/>
          <a:p>
            <a:pPr eaLnBrk="1" hangingPunct="1">
              <a:lnSpc>
                <a:spcPct val="110000"/>
              </a:lnSpc>
            </a:pPr>
            <a:r>
              <a:rPr lang="en-US" altLang="en-US" sz="1700"/>
              <a:t>Acetylcholine (</a:t>
            </a:r>
            <a:r>
              <a:rPr lang="en-US" altLang="en-US" sz="1700" err="1"/>
              <a:t>ACh</a:t>
            </a:r>
            <a:r>
              <a:rPr lang="en-US" altLang="en-US" sz="1700"/>
              <a:t>)</a:t>
            </a:r>
          </a:p>
          <a:p>
            <a:pPr lvl="1" eaLnBrk="1" hangingPunct="1">
              <a:lnSpc>
                <a:spcPct val="110000"/>
              </a:lnSpc>
            </a:pPr>
            <a:r>
              <a:rPr lang="en-US" altLang="en-US" sz="1700"/>
              <a:t>Released at the neuromuscular junction</a:t>
            </a:r>
          </a:p>
          <a:p>
            <a:pPr lvl="1" eaLnBrk="1" hangingPunct="1">
              <a:lnSpc>
                <a:spcPct val="110000"/>
              </a:lnSpc>
            </a:pPr>
            <a:r>
              <a:rPr lang="en-US" altLang="en-US" sz="1700"/>
              <a:t>Plays an important role in arousal and attention</a:t>
            </a:r>
          </a:p>
          <a:p>
            <a:pPr lvl="1" eaLnBrk="1" hangingPunct="1">
              <a:lnSpc>
                <a:spcPct val="110000"/>
              </a:lnSpc>
            </a:pPr>
            <a:r>
              <a:rPr lang="en-US" altLang="en-US" sz="1700"/>
              <a:t>Loss of </a:t>
            </a:r>
            <a:r>
              <a:rPr lang="en-US" altLang="en-US" sz="1700" err="1"/>
              <a:t>ACh</a:t>
            </a:r>
            <a:r>
              <a:rPr lang="en-US" altLang="en-US" sz="1700"/>
              <a:t> producing cells is linked to Alzheimer’s Disease</a:t>
            </a:r>
          </a:p>
          <a:p>
            <a:pPr eaLnBrk="1" hangingPunct="1">
              <a:lnSpc>
                <a:spcPct val="110000"/>
              </a:lnSpc>
            </a:pPr>
            <a:r>
              <a:rPr lang="en-US" altLang="en-US" sz="1700"/>
              <a:t>Dopamine</a:t>
            </a:r>
          </a:p>
          <a:p>
            <a:pPr lvl="1" eaLnBrk="1" hangingPunct="1">
              <a:lnSpc>
                <a:spcPct val="110000"/>
              </a:lnSpc>
            </a:pPr>
            <a:r>
              <a:rPr lang="en-US" altLang="en-US" sz="1700"/>
              <a:t>Affects neurons associated with voluntary movement</a:t>
            </a:r>
          </a:p>
          <a:p>
            <a:pPr lvl="1" eaLnBrk="1" hangingPunct="1">
              <a:lnSpc>
                <a:spcPct val="110000"/>
              </a:lnSpc>
            </a:pPr>
            <a:r>
              <a:rPr lang="en-US" altLang="en-US" sz="1700"/>
              <a:t>Plays a role in learning, memory, and emotions</a:t>
            </a:r>
          </a:p>
          <a:p>
            <a:pPr lvl="1" eaLnBrk="1" hangingPunct="1">
              <a:lnSpc>
                <a:spcPct val="110000"/>
              </a:lnSpc>
            </a:pPr>
            <a:r>
              <a:rPr lang="en-US" altLang="en-US" sz="1700"/>
              <a:t>Loss of dopamine-producing cells causes symptoms of Parkinson’s Disease</a:t>
            </a:r>
          </a:p>
          <a:p>
            <a:pPr>
              <a:lnSpc>
                <a:spcPct val="110000"/>
              </a:lnSpc>
            </a:pPr>
            <a:endParaRPr lang="en-US" sz="1700"/>
          </a:p>
        </p:txBody>
      </p:sp>
      <p:pic>
        <p:nvPicPr>
          <p:cNvPr id="8" name="Picture 7" descr="Neuron system in 3D rendering">
            <a:extLst>
              <a:ext uri="{FF2B5EF4-FFF2-40B4-BE49-F238E27FC236}">
                <a16:creationId xmlns:a16="http://schemas.microsoft.com/office/drawing/2014/main" id="{5D4E027C-55BF-68DB-E895-6E01A3AB7870}"/>
              </a:ext>
            </a:extLst>
          </p:cNvPr>
          <p:cNvPicPr>
            <a:picLocks noChangeAspect="1"/>
          </p:cNvPicPr>
          <p:nvPr/>
        </p:nvPicPr>
        <p:blipFill>
          <a:blip r:embed="rId2"/>
          <a:srcRect l="33584" r="16229" b="1"/>
          <a:stretch/>
        </p:blipFill>
        <p:spPr>
          <a:xfrm>
            <a:off x="7156290" y="78539"/>
            <a:ext cx="4963886" cy="6700922"/>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
        <p:nvSpPr>
          <p:cNvPr id="5" name="Footer Placeholder 4">
            <a:extLst>
              <a:ext uri="{FF2B5EF4-FFF2-40B4-BE49-F238E27FC236}">
                <a16:creationId xmlns:a16="http://schemas.microsoft.com/office/drawing/2014/main" id="{342436C5-FB37-790E-AB4A-A8130904C568}"/>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541F62A2-77FE-91E3-64CE-BF9A5456D121}"/>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52460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E7B66-22BB-E9E3-372B-65FFF4640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C6A7F-CB73-AB1B-D704-FC71E7400F54}"/>
              </a:ext>
            </a:extLst>
          </p:cNvPr>
          <p:cNvSpPr>
            <a:spLocks noGrp="1"/>
          </p:cNvSpPr>
          <p:nvPr>
            <p:ph type="title"/>
          </p:nvPr>
        </p:nvSpPr>
        <p:spPr>
          <a:xfrm>
            <a:off x="308388" y="749808"/>
            <a:ext cx="5093863" cy="1811482"/>
          </a:xfrm>
        </p:spPr>
        <p:txBody>
          <a:bodyPr anchor="t">
            <a:normAutofit/>
          </a:bodyPr>
          <a:lstStyle/>
          <a:p>
            <a:r>
              <a:rPr lang="en-US" altLang="en-US" sz="4100" dirty="0"/>
              <a:t>Some Well-Known Neurotransmitters</a:t>
            </a:r>
            <a:endParaRPr lang="en-US" sz="4100" dirty="0"/>
          </a:p>
        </p:txBody>
      </p:sp>
      <p:sp>
        <p:nvSpPr>
          <p:cNvPr id="4" name="Date Placeholder 3">
            <a:extLst>
              <a:ext uri="{FF2B5EF4-FFF2-40B4-BE49-F238E27FC236}">
                <a16:creationId xmlns:a16="http://schemas.microsoft.com/office/drawing/2014/main" id="{6DDFC79F-6B54-7CA3-ACD6-EDC1890661CD}"/>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B27C6DC6-5268-A585-87C7-6BDD57204869}"/>
              </a:ext>
            </a:extLst>
          </p:cNvPr>
          <p:cNvSpPr>
            <a:spLocks noGrp="1"/>
          </p:cNvSpPr>
          <p:nvPr>
            <p:ph idx="1"/>
          </p:nvPr>
        </p:nvSpPr>
        <p:spPr>
          <a:xfrm>
            <a:off x="308388" y="2153383"/>
            <a:ext cx="5062115" cy="3547872"/>
          </a:xfrm>
        </p:spPr>
        <p:txBody>
          <a:bodyPr anchor="b">
            <a:normAutofit/>
          </a:bodyPr>
          <a:lstStyle/>
          <a:p>
            <a:pPr eaLnBrk="1" hangingPunct="1"/>
            <a:r>
              <a:rPr lang="en-US" altLang="en-US" dirty="0"/>
              <a:t>Serotonin</a:t>
            </a:r>
          </a:p>
          <a:p>
            <a:pPr lvl="1" eaLnBrk="1" hangingPunct="1"/>
            <a:r>
              <a:rPr lang="en-US" altLang="en-US" dirty="0"/>
              <a:t>Found throughout the brain</a:t>
            </a:r>
          </a:p>
          <a:p>
            <a:pPr lvl="1" eaLnBrk="1" hangingPunct="1"/>
            <a:r>
              <a:rPr lang="en-US" altLang="en-US" dirty="0"/>
              <a:t>Appears to sets an “emotional tone”</a:t>
            </a:r>
          </a:p>
          <a:p>
            <a:pPr lvl="1" eaLnBrk="1" hangingPunct="1"/>
            <a:r>
              <a:rPr lang="en-US" altLang="en-US" dirty="0"/>
              <a:t>Low serotonin levels are implicated in depression</a:t>
            </a:r>
          </a:p>
          <a:p>
            <a:pPr eaLnBrk="1" hangingPunct="1"/>
            <a:r>
              <a:rPr lang="en-US" altLang="en-US" dirty="0"/>
              <a:t>Endorphins</a:t>
            </a:r>
          </a:p>
          <a:p>
            <a:pPr lvl="1" eaLnBrk="1" hangingPunct="1"/>
            <a:r>
              <a:rPr lang="en-US" altLang="en-US" dirty="0"/>
              <a:t>Reduce pain by inhibiting or “turning down” neurons that transmit pain information</a:t>
            </a:r>
          </a:p>
          <a:p>
            <a:pPr>
              <a:lnSpc>
                <a:spcPct val="110000"/>
              </a:lnSpc>
            </a:pPr>
            <a:endParaRPr lang="en-US" sz="1700" dirty="0"/>
          </a:p>
        </p:txBody>
      </p:sp>
      <p:pic>
        <p:nvPicPr>
          <p:cNvPr id="8" name="Picture 7" descr="Neuron system in 3D rendering">
            <a:extLst>
              <a:ext uri="{FF2B5EF4-FFF2-40B4-BE49-F238E27FC236}">
                <a16:creationId xmlns:a16="http://schemas.microsoft.com/office/drawing/2014/main" id="{6F1F4E08-86EE-64B0-49BD-B3CCAF753FB9}"/>
              </a:ext>
            </a:extLst>
          </p:cNvPr>
          <p:cNvPicPr>
            <a:picLocks noChangeAspect="1"/>
          </p:cNvPicPr>
          <p:nvPr/>
        </p:nvPicPr>
        <p:blipFill>
          <a:blip r:embed="rId2"/>
          <a:srcRect l="33584" r="16229" b="1"/>
          <a:stretch/>
        </p:blipFill>
        <p:spPr>
          <a:xfrm>
            <a:off x="7156290" y="78539"/>
            <a:ext cx="4963886" cy="6700922"/>
          </a:xfrm>
          <a:custGeom>
            <a:avLst/>
            <a:gdLst/>
            <a:ahLst/>
            <a:cxnLst/>
            <a:rect l="l" t="t" r="r" b="b"/>
            <a:pathLst>
              <a:path w="4963886" h="6700922">
                <a:moveTo>
                  <a:pt x="678017" y="0"/>
                </a:moveTo>
                <a:lnTo>
                  <a:pt x="4285869" y="0"/>
                </a:lnTo>
                <a:cubicBezTo>
                  <a:pt x="4660327" y="0"/>
                  <a:pt x="4963886" y="303559"/>
                  <a:pt x="4963886" y="678017"/>
                </a:cubicBezTo>
                <a:lnTo>
                  <a:pt x="4963886" y="6022905"/>
                </a:lnTo>
                <a:cubicBezTo>
                  <a:pt x="4963886" y="6397363"/>
                  <a:pt x="4660327" y="6700922"/>
                  <a:pt x="4285869" y="6700922"/>
                </a:cubicBezTo>
                <a:lnTo>
                  <a:pt x="678017" y="6700922"/>
                </a:lnTo>
                <a:cubicBezTo>
                  <a:pt x="303559" y="6700922"/>
                  <a:pt x="0" y="6397363"/>
                  <a:pt x="0" y="6022905"/>
                </a:cubicBezTo>
                <a:lnTo>
                  <a:pt x="0" y="678017"/>
                </a:lnTo>
                <a:cubicBezTo>
                  <a:pt x="0" y="303559"/>
                  <a:pt x="303559" y="0"/>
                  <a:pt x="678017" y="0"/>
                </a:cubicBezTo>
                <a:close/>
              </a:path>
            </a:pathLst>
          </a:custGeom>
        </p:spPr>
      </p:pic>
      <p:sp>
        <p:nvSpPr>
          <p:cNvPr id="5" name="Footer Placeholder 4">
            <a:extLst>
              <a:ext uri="{FF2B5EF4-FFF2-40B4-BE49-F238E27FC236}">
                <a16:creationId xmlns:a16="http://schemas.microsoft.com/office/drawing/2014/main" id="{AADB3A70-2816-99E6-CB01-34984F35B090}"/>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0AD6A976-9B2F-12F7-4451-F9A21F99DB82}"/>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31059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2" name="Rectangle 14351">
            <a:extLst>
              <a:ext uri="{FF2B5EF4-FFF2-40B4-BE49-F238E27FC236}">
                <a16:creationId xmlns:a16="http://schemas.microsoft.com/office/drawing/2014/main" id="{FA042AA3-5BE5-3AE5-5A03-B899D5ADD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9A632-8E38-51AB-2529-D5C8A1FF98C3}"/>
              </a:ext>
            </a:extLst>
          </p:cNvPr>
          <p:cNvSpPr>
            <a:spLocks noGrp="1"/>
          </p:cNvSpPr>
          <p:nvPr>
            <p:ph type="title"/>
          </p:nvPr>
        </p:nvSpPr>
        <p:spPr>
          <a:xfrm>
            <a:off x="308389" y="750162"/>
            <a:ext cx="4797012" cy="1802538"/>
          </a:xfrm>
        </p:spPr>
        <p:txBody>
          <a:bodyPr anchor="t">
            <a:normAutofit/>
          </a:bodyPr>
          <a:lstStyle/>
          <a:p>
            <a:r>
              <a:rPr lang="en-US" sz="3700"/>
              <a:t>Neurodegenerative disorders</a:t>
            </a:r>
          </a:p>
        </p:txBody>
      </p:sp>
      <p:sp>
        <p:nvSpPr>
          <p:cNvPr id="4" name="Date Placeholder 3">
            <a:extLst>
              <a:ext uri="{FF2B5EF4-FFF2-40B4-BE49-F238E27FC236}">
                <a16:creationId xmlns:a16="http://schemas.microsoft.com/office/drawing/2014/main" id="{FA04653D-2265-FD2E-C49C-4DC8D23C5A72}"/>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12/6/2024</a:t>
            </a:fld>
            <a:endParaRPr lang="en-US"/>
          </a:p>
        </p:txBody>
      </p:sp>
      <p:sp>
        <p:nvSpPr>
          <p:cNvPr id="3" name="Content Placeholder 2">
            <a:extLst>
              <a:ext uri="{FF2B5EF4-FFF2-40B4-BE49-F238E27FC236}">
                <a16:creationId xmlns:a16="http://schemas.microsoft.com/office/drawing/2014/main" id="{A9797963-179A-A3A4-2345-F9BBA6B28A73}"/>
              </a:ext>
            </a:extLst>
          </p:cNvPr>
          <p:cNvSpPr>
            <a:spLocks noGrp="1"/>
          </p:cNvSpPr>
          <p:nvPr>
            <p:ph idx="1"/>
          </p:nvPr>
        </p:nvSpPr>
        <p:spPr>
          <a:xfrm>
            <a:off x="340137" y="2569464"/>
            <a:ext cx="4765264" cy="3555138"/>
          </a:xfrm>
        </p:spPr>
        <p:txBody>
          <a:bodyPr anchor="b">
            <a:normAutofit lnSpcReduction="10000"/>
          </a:bodyPr>
          <a:lstStyle/>
          <a:p>
            <a:pPr>
              <a:lnSpc>
                <a:spcPct val="110000"/>
              </a:lnSpc>
            </a:pPr>
            <a:r>
              <a:rPr lang="en-US" sz="1500" b="1"/>
              <a:t>Parkinson’s Disease (PD)</a:t>
            </a:r>
          </a:p>
          <a:p>
            <a:pPr>
              <a:lnSpc>
                <a:spcPct val="110000"/>
              </a:lnSpc>
              <a:buFont typeface="Arial" panose="020B0604020202020204" pitchFamily="34" charset="0"/>
              <a:buChar char="•"/>
            </a:pPr>
            <a:r>
              <a:rPr lang="en-US" sz="1500" b="1"/>
              <a:t>Key Features</a:t>
            </a:r>
            <a:r>
              <a:rPr lang="en-US" sz="1500"/>
              <a:t>:</a:t>
            </a:r>
          </a:p>
          <a:p>
            <a:pPr marL="742950" lvl="1" indent="-285750">
              <a:lnSpc>
                <a:spcPct val="110000"/>
              </a:lnSpc>
              <a:buFont typeface="Arial" panose="020B0604020202020204" pitchFamily="34" charset="0"/>
              <a:buChar char="•"/>
            </a:pPr>
            <a:r>
              <a:rPr lang="en-US" sz="1500"/>
              <a:t>Loss of </a:t>
            </a:r>
            <a:r>
              <a:rPr lang="en-US" sz="1500" b="1"/>
              <a:t>dopamine-producing neurons</a:t>
            </a:r>
            <a:r>
              <a:rPr lang="en-US" sz="1500"/>
              <a:t> in the substantia nigra.</a:t>
            </a:r>
          </a:p>
          <a:p>
            <a:pPr marL="742950" lvl="1" indent="-285750">
              <a:lnSpc>
                <a:spcPct val="110000"/>
              </a:lnSpc>
              <a:buFont typeface="Arial" panose="020B0604020202020204" pitchFamily="34" charset="0"/>
              <a:buChar char="•"/>
            </a:pPr>
            <a:r>
              <a:rPr lang="en-US" sz="1500"/>
              <a:t>Presence of </a:t>
            </a:r>
            <a:r>
              <a:rPr lang="en-US" sz="1500" b="1"/>
              <a:t>Lewy bodies</a:t>
            </a:r>
            <a:r>
              <a:rPr lang="en-US" sz="1500"/>
              <a:t> (alpha-synuclein aggregates).</a:t>
            </a:r>
          </a:p>
          <a:p>
            <a:pPr>
              <a:lnSpc>
                <a:spcPct val="110000"/>
              </a:lnSpc>
              <a:buFont typeface="Arial" panose="020B0604020202020204" pitchFamily="34" charset="0"/>
              <a:buChar char="•"/>
            </a:pPr>
            <a:r>
              <a:rPr lang="en-US" sz="1500" b="1"/>
              <a:t>Affected Area</a:t>
            </a:r>
            <a:r>
              <a:rPr lang="en-US" sz="1500"/>
              <a:t>: Basal ganglia, especially the substantia nigra.</a:t>
            </a:r>
          </a:p>
          <a:p>
            <a:pPr>
              <a:lnSpc>
                <a:spcPct val="110000"/>
              </a:lnSpc>
              <a:buFont typeface="Arial" panose="020B0604020202020204" pitchFamily="34" charset="0"/>
              <a:buChar char="•"/>
            </a:pPr>
            <a:r>
              <a:rPr lang="en-US" sz="1500" b="1"/>
              <a:t>Common Symptoms</a:t>
            </a:r>
            <a:r>
              <a:rPr lang="en-US" sz="1500"/>
              <a:t>: Tremor, bradykinesia, rigidity, postural instability, and non-motor symptoms like depression and sleep disturbances.</a:t>
            </a:r>
          </a:p>
          <a:p>
            <a:pPr>
              <a:lnSpc>
                <a:spcPct val="110000"/>
              </a:lnSpc>
            </a:pPr>
            <a:endParaRPr lang="en-US" sz="1500"/>
          </a:p>
        </p:txBody>
      </p:sp>
      <p:pic>
        <p:nvPicPr>
          <p:cNvPr id="14338" name="Picture 2">
            <a:extLst>
              <a:ext uri="{FF2B5EF4-FFF2-40B4-BE49-F238E27FC236}">
                <a16:creationId xmlns:a16="http://schemas.microsoft.com/office/drawing/2014/main" id="{1C3CDF10-986B-9D98-19B0-DE427C44F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4089"/>
          <a:stretch/>
        </p:blipFill>
        <p:spPr bwMode="auto">
          <a:xfrm>
            <a:off x="6109274" y="838201"/>
            <a:ext cx="5244527" cy="5181600"/>
          </a:xfrm>
          <a:custGeom>
            <a:avLst/>
            <a:gdLst/>
            <a:ahLst/>
            <a:cxnLst/>
            <a:rect l="l" t="t" r="r" b="b"/>
            <a:pathLst>
              <a:path w="5244527" h="5181600">
                <a:moveTo>
                  <a:pt x="525103" y="0"/>
                </a:moveTo>
                <a:lnTo>
                  <a:pt x="4719424" y="0"/>
                </a:lnTo>
                <a:cubicBezTo>
                  <a:pt x="5009430" y="0"/>
                  <a:pt x="5244527" y="235097"/>
                  <a:pt x="5244527" y="525103"/>
                </a:cubicBezTo>
                <a:lnTo>
                  <a:pt x="5244527" y="4656497"/>
                </a:lnTo>
                <a:cubicBezTo>
                  <a:pt x="5244527" y="4946503"/>
                  <a:pt x="5009430" y="5181600"/>
                  <a:pt x="4719424" y="5181600"/>
                </a:cubicBezTo>
                <a:lnTo>
                  <a:pt x="525103" y="5181600"/>
                </a:lnTo>
                <a:cubicBezTo>
                  <a:pt x="235097" y="5181600"/>
                  <a:pt x="0" y="4946503"/>
                  <a:pt x="0" y="4656497"/>
                </a:cubicBezTo>
                <a:lnTo>
                  <a:pt x="0" y="525103"/>
                </a:lnTo>
                <a:cubicBezTo>
                  <a:pt x="0" y="235097"/>
                  <a:pt x="235097" y="0"/>
                  <a:pt x="525103" y="0"/>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56CF6E8-F0D6-4E41-6840-B8D8C4C4CB32}"/>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2819AFE1-4498-6DDE-4FAD-690B5D41FE81}"/>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pPr>
                <a:spcAft>
                  <a:spcPts val="600"/>
                </a:spcAft>
              </a:pPr>
              <a:t>19</a:t>
            </a:fld>
            <a:endParaRPr lang="en-US"/>
          </a:p>
        </p:txBody>
      </p:sp>
    </p:spTree>
    <p:extLst>
      <p:ext uri="{BB962C8B-B14F-4D97-AF65-F5344CB8AC3E}">
        <p14:creationId xmlns:p14="http://schemas.microsoft.com/office/powerpoint/2010/main" val="263854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30C58FCB-AB15-8F2D-ECB3-614828E43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FF894FA-F451-146E-D134-E818E978F011}"/>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D8096876-BE8D-DEC6-7F4E-C643B5F46F12}"/>
              </a:ext>
            </a:extLst>
          </p:cNvPr>
          <p:cNvSpPr>
            <a:spLocks noGrp="1"/>
          </p:cNvSpPr>
          <p:nvPr>
            <p:ph idx="1"/>
          </p:nvPr>
        </p:nvSpPr>
        <p:spPr>
          <a:xfrm>
            <a:off x="340137" y="4436101"/>
            <a:ext cx="4764773" cy="2713701"/>
          </a:xfrm>
        </p:spPr>
        <p:txBody>
          <a:bodyPr anchor="b">
            <a:normAutofit fontScale="92500" lnSpcReduction="10000"/>
          </a:bodyPr>
          <a:lstStyle/>
          <a:p>
            <a:r>
              <a:rPr lang="en-US" dirty="0"/>
              <a:t>1873 - Camillo Golgi </a:t>
            </a:r>
            <a:r>
              <a:rPr lang="en-US" dirty="0" err="1"/>
              <a:t>developes</a:t>
            </a:r>
            <a:r>
              <a:rPr lang="en-US" dirty="0"/>
              <a:t> black reaction (Golgi Staining Technique)</a:t>
            </a:r>
          </a:p>
          <a:p>
            <a:r>
              <a:rPr lang="en-US" dirty="0"/>
              <a:t>Late 1880s – Early 1900s Santiago Ramon y </a:t>
            </a:r>
            <a:r>
              <a:rPr lang="en-US" dirty="0" err="1"/>
              <a:t>Cajal</a:t>
            </a:r>
            <a:r>
              <a:rPr lang="en-US" dirty="0"/>
              <a:t> provides evidence that neurons are distinct cells</a:t>
            </a:r>
          </a:p>
          <a:p>
            <a:r>
              <a:rPr lang="en-US" dirty="0"/>
              <a:t>1950s – electron microscopy confirms the presence of synapses thus proving the neuron doctrine</a:t>
            </a:r>
          </a:p>
          <a:p>
            <a:endParaRPr lang="en-US" dirty="0"/>
          </a:p>
        </p:txBody>
      </p:sp>
      <p:pic>
        <p:nvPicPr>
          <p:cNvPr id="1026" name="Picture 2" descr="The Father of Modern Neuroscience Discovered the Basic Unit of the Nervous  System | Scientific American">
            <a:extLst>
              <a:ext uri="{FF2B5EF4-FFF2-40B4-BE49-F238E27FC236}">
                <a16:creationId xmlns:a16="http://schemas.microsoft.com/office/drawing/2014/main" id="{91B6DEC1-A579-47C1-6848-1FB616738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8717"/>
          <a:stretch/>
        </p:blipFill>
        <p:spPr bwMode="auto">
          <a:xfrm>
            <a:off x="6096000" y="10"/>
            <a:ext cx="6096000" cy="6857990"/>
          </a:xfrm>
          <a:custGeom>
            <a:avLst/>
            <a:gdLst/>
            <a:ahLst/>
            <a:cxnLst/>
            <a:rect l="l" t="t" r="r" b="b"/>
            <a:pathLst>
              <a:path w="6096000" h="6858000">
                <a:moveTo>
                  <a:pt x="677913" y="0"/>
                </a:moveTo>
                <a:lnTo>
                  <a:pt x="6096000" y="0"/>
                </a:lnTo>
                <a:lnTo>
                  <a:pt x="6096000" y="6858000"/>
                </a:lnTo>
                <a:lnTo>
                  <a:pt x="677913" y="6858000"/>
                </a:lnTo>
                <a:cubicBezTo>
                  <a:pt x="303512" y="6858000"/>
                  <a:pt x="0" y="6554488"/>
                  <a:pt x="0" y="6180087"/>
                </a:cubicBezTo>
                <a:lnTo>
                  <a:pt x="0" y="677913"/>
                </a:lnTo>
                <a:cubicBezTo>
                  <a:pt x="0" y="303512"/>
                  <a:pt x="303512" y="0"/>
                  <a:pt x="677913" y="0"/>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972F304-1AB3-FF78-06C2-56196E183F37}"/>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40DEFEC9-0DDB-2E9E-BDD0-2A95C71E5A21}"/>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2</a:t>
            </a:fld>
            <a:endParaRPr lang="en-US">
              <a:solidFill>
                <a:srgbClr val="FFFFFF"/>
              </a:solidFill>
            </a:endParaRPr>
          </a:p>
        </p:txBody>
      </p:sp>
      <p:pic>
        <p:nvPicPr>
          <p:cNvPr id="7" name="Online Media 6" title="Galvani Volta Experiment Replica with Cockroach Leg and DIY battery">
            <a:hlinkClick r:id="" action="ppaction://media"/>
            <a:extLst>
              <a:ext uri="{FF2B5EF4-FFF2-40B4-BE49-F238E27FC236}">
                <a16:creationId xmlns:a16="http://schemas.microsoft.com/office/drawing/2014/main" id="{6EB37063-E62D-197D-60EE-34C66980D832}"/>
              </a:ext>
            </a:extLst>
          </p:cNvPr>
          <p:cNvPicPr>
            <a:picLocks noRot="1" noChangeAspect="1"/>
          </p:cNvPicPr>
          <p:nvPr>
            <a:videoFile r:link="rId1"/>
          </p:nvPr>
        </p:nvPicPr>
        <p:blipFill>
          <a:blip r:embed="rId4"/>
          <a:stretch>
            <a:fillRect/>
          </a:stretch>
        </p:blipFill>
        <p:spPr>
          <a:xfrm>
            <a:off x="508000" y="1154158"/>
            <a:ext cx="5080000" cy="2870200"/>
          </a:xfrm>
          <a:prstGeom prst="rect">
            <a:avLst/>
          </a:prstGeom>
        </p:spPr>
      </p:pic>
      <p:sp>
        <p:nvSpPr>
          <p:cNvPr id="9" name="TextBox 8">
            <a:extLst>
              <a:ext uri="{FF2B5EF4-FFF2-40B4-BE49-F238E27FC236}">
                <a16:creationId xmlns:a16="http://schemas.microsoft.com/office/drawing/2014/main" id="{C527E0C7-FB42-884E-6DA3-DDA030DA1ADA}"/>
              </a:ext>
            </a:extLst>
          </p:cNvPr>
          <p:cNvSpPr txBox="1"/>
          <p:nvPr/>
        </p:nvSpPr>
        <p:spPr>
          <a:xfrm>
            <a:off x="340137" y="444625"/>
            <a:ext cx="5519242" cy="646331"/>
          </a:xfrm>
          <a:prstGeom prst="rect">
            <a:avLst/>
          </a:prstGeom>
          <a:noFill/>
        </p:spPr>
        <p:txBody>
          <a:bodyPr wrap="square">
            <a:spAutoFit/>
          </a:bodyPr>
          <a:lstStyle/>
          <a:p>
            <a:r>
              <a:rPr lang="en-US" dirty="0"/>
              <a:t>1700s - Luigi Galvani discovered that muscle and nerve cells produce electricity </a:t>
            </a:r>
          </a:p>
        </p:txBody>
      </p:sp>
    </p:spTree>
    <p:extLst>
      <p:ext uri="{BB962C8B-B14F-4D97-AF65-F5344CB8AC3E}">
        <p14:creationId xmlns:p14="http://schemas.microsoft.com/office/powerpoint/2010/main" val="34171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E82E79-49E2-4963-A076-FD6CA3B2AC32}"/>
            </a:ext>
          </a:extLst>
        </p:cNvPr>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FA042AA3-5BE5-3AE5-5A03-B899D5ADD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CB1C120-F2FF-1D6D-5E6A-A4C57B61F83D}"/>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12/6/2024</a:t>
            </a:fld>
            <a:endParaRPr lang="en-US"/>
          </a:p>
        </p:txBody>
      </p:sp>
      <p:sp>
        <p:nvSpPr>
          <p:cNvPr id="3" name="Content Placeholder 2">
            <a:extLst>
              <a:ext uri="{FF2B5EF4-FFF2-40B4-BE49-F238E27FC236}">
                <a16:creationId xmlns:a16="http://schemas.microsoft.com/office/drawing/2014/main" id="{62D59935-578A-850F-EDCF-5595050927E9}"/>
              </a:ext>
            </a:extLst>
          </p:cNvPr>
          <p:cNvSpPr>
            <a:spLocks noGrp="1"/>
          </p:cNvSpPr>
          <p:nvPr>
            <p:ph idx="1"/>
          </p:nvPr>
        </p:nvSpPr>
        <p:spPr>
          <a:xfrm>
            <a:off x="340137" y="381423"/>
            <a:ext cx="5410856" cy="6302712"/>
          </a:xfrm>
        </p:spPr>
        <p:txBody>
          <a:bodyPr anchor="b">
            <a:normAutofit/>
          </a:bodyPr>
          <a:lstStyle/>
          <a:p>
            <a:pPr marL="0" indent="0">
              <a:lnSpc>
                <a:spcPct val="110000"/>
              </a:lnSpc>
              <a:buNone/>
            </a:pPr>
            <a:r>
              <a:rPr lang="en-US" sz="1200" b="1" dirty="0"/>
              <a:t>Stages of Synaptic Transmission</a:t>
            </a:r>
          </a:p>
          <a:p>
            <a:pPr>
              <a:lnSpc>
                <a:spcPct val="110000"/>
              </a:lnSpc>
              <a:buFont typeface="+mj-lt"/>
              <a:buAutoNum type="arabicPeriod"/>
            </a:pPr>
            <a:r>
              <a:rPr lang="en-US" sz="1200" b="1" dirty="0"/>
              <a:t>Action Potential Arrival</a:t>
            </a:r>
            <a:endParaRPr lang="en-US" sz="1200" dirty="0"/>
          </a:p>
          <a:p>
            <a:pPr marL="742950" lvl="1" indent="-285750">
              <a:lnSpc>
                <a:spcPct val="110000"/>
              </a:lnSpc>
              <a:buFont typeface="+mj-lt"/>
              <a:buAutoNum type="arabicPeriod"/>
            </a:pPr>
            <a:r>
              <a:rPr lang="en-US" sz="1200" dirty="0"/>
              <a:t>An action potential travels down the axon and reaches the presynaptic terminal.</a:t>
            </a:r>
          </a:p>
          <a:p>
            <a:pPr>
              <a:lnSpc>
                <a:spcPct val="110000"/>
              </a:lnSpc>
              <a:buFont typeface="+mj-lt"/>
              <a:buAutoNum type="arabicPeriod"/>
            </a:pPr>
            <a:r>
              <a:rPr lang="en-US" sz="1200" b="1" dirty="0"/>
              <a:t>Calcium Influx</a:t>
            </a:r>
            <a:endParaRPr lang="en-US" sz="1200" dirty="0"/>
          </a:p>
          <a:p>
            <a:pPr marL="742950" lvl="1" indent="-285750">
              <a:lnSpc>
                <a:spcPct val="110000"/>
              </a:lnSpc>
              <a:buFont typeface="+mj-lt"/>
              <a:buAutoNum type="arabicPeriod"/>
            </a:pPr>
            <a:r>
              <a:rPr lang="en-US" sz="1200" dirty="0"/>
              <a:t>Voltage-gated calcium channels open, allowing </a:t>
            </a:r>
            <a:r>
              <a:rPr lang="en-US" sz="1200" b="1" dirty="0"/>
              <a:t>Ca²⁺ ions</a:t>
            </a:r>
            <a:r>
              <a:rPr lang="en-US" sz="1200" dirty="0"/>
              <a:t> to enter the presynaptic terminal.</a:t>
            </a:r>
          </a:p>
          <a:p>
            <a:pPr>
              <a:lnSpc>
                <a:spcPct val="110000"/>
              </a:lnSpc>
              <a:buFont typeface="+mj-lt"/>
              <a:buAutoNum type="arabicPeriod"/>
            </a:pPr>
            <a:r>
              <a:rPr lang="en-US" sz="1200" b="1" dirty="0"/>
              <a:t>Neurotransmitter Release</a:t>
            </a:r>
            <a:endParaRPr lang="en-US" sz="1200" dirty="0"/>
          </a:p>
          <a:p>
            <a:pPr marL="742950" lvl="1" indent="-285750">
              <a:lnSpc>
                <a:spcPct val="110000"/>
              </a:lnSpc>
              <a:buFont typeface="+mj-lt"/>
              <a:buAutoNum type="arabicPeriod"/>
            </a:pPr>
            <a:r>
              <a:rPr lang="en-US" sz="1200" dirty="0"/>
              <a:t>Calcium triggers the fusion of synaptic vesicles with the presynaptic membrane, releasing neurotransmitters into the synaptic cleft via exocytosis.</a:t>
            </a:r>
          </a:p>
          <a:p>
            <a:pPr>
              <a:lnSpc>
                <a:spcPct val="110000"/>
              </a:lnSpc>
              <a:buFont typeface="+mj-lt"/>
              <a:buAutoNum type="arabicPeriod"/>
            </a:pPr>
            <a:r>
              <a:rPr lang="en-US" sz="1200" b="1" dirty="0"/>
              <a:t>Neurotransmitter Binding</a:t>
            </a:r>
            <a:endParaRPr lang="en-US" sz="1200" dirty="0"/>
          </a:p>
          <a:p>
            <a:pPr marL="742950" lvl="1" indent="-285750">
              <a:lnSpc>
                <a:spcPct val="110000"/>
              </a:lnSpc>
              <a:buFont typeface="+mj-lt"/>
              <a:buAutoNum type="arabicPeriod"/>
            </a:pPr>
            <a:r>
              <a:rPr lang="en-US" sz="1200" dirty="0"/>
              <a:t>Neurotransmitters diffuse across the synaptic cleft and bind to specific receptors on the postsynaptic membrane.</a:t>
            </a:r>
          </a:p>
          <a:p>
            <a:pPr>
              <a:lnSpc>
                <a:spcPct val="110000"/>
              </a:lnSpc>
              <a:buFont typeface="+mj-lt"/>
              <a:buAutoNum type="arabicPeriod"/>
            </a:pPr>
            <a:r>
              <a:rPr lang="en-US" sz="1200" b="1" dirty="0"/>
              <a:t>Postsynaptic Response</a:t>
            </a:r>
            <a:endParaRPr lang="en-US" sz="1200" dirty="0"/>
          </a:p>
          <a:p>
            <a:pPr marL="742950" lvl="1" indent="-285750">
              <a:lnSpc>
                <a:spcPct val="110000"/>
              </a:lnSpc>
              <a:buFont typeface="+mj-lt"/>
              <a:buAutoNum type="arabicPeriod"/>
            </a:pPr>
            <a:r>
              <a:rPr lang="en-US" sz="1200" dirty="0"/>
              <a:t>Binding of neurotransmitters causes ion channels to open, leading to changes in the postsynaptic membrane potential (excitation or inhibition).</a:t>
            </a:r>
          </a:p>
          <a:p>
            <a:pPr>
              <a:lnSpc>
                <a:spcPct val="110000"/>
              </a:lnSpc>
              <a:buFont typeface="+mj-lt"/>
              <a:buAutoNum type="arabicPeriod"/>
            </a:pPr>
            <a:r>
              <a:rPr lang="en-US" sz="1200" b="1" dirty="0"/>
              <a:t>Neurotransmitter Removal</a:t>
            </a:r>
            <a:endParaRPr lang="en-US" sz="1200" dirty="0"/>
          </a:p>
          <a:p>
            <a:pPr marL="742950" lvl="1" indent="-285750">
              <a:lnSpc>
                <a:spcPct val="110000"/>
              </a:lnSpc>
              <a:buFont typeface="+mj-lt"/>
              <a:buAutoNum type="arabicPeriod"/>
            </a:pPr>
            <a:r>
              <a:rPr lang="en-US" sz="1200" dirty="0"/>
              <a:t>Neurotransmitters are cleared from the synaptic cleft via:</a:t>
            </a:r>
          </a:p>
          <a:p>
            <a:pPr marL="1143000" lvl="2" indent="-228600">
              <a:lnSpc>
                <a:spcPct val="110000"/>
              </a:lnSpc>
              <a:buFont typeface="+mj-lt"/>
              <a:buAutoNum type="arabicPeriod"/>
            </a:pPr>
            <a:r>
              <a:rPr lang="en-US" sz="1200" dirty="0"/>
              <a:t>Reuptake into the presynaptic cell.</a:t>
            </a:r>
          </a:p>
          <a:p>
            <a:pPr marL="1143000" lvl="2" indent="-228600">
              <a:lnSpc>
                <a:spcPct val="110000"/>
              </a:lnSpc>
              <a:buFont typeface="+mj-lt"/>
              <a:buAutoNum type="arabicPeriod"/>
            </a:pPr>
            <a:r>
              <a:rPr lang="en-US" sz="1200" dirty="0"/>
              <a:t>Enzymatic degradation.</a:t>
            </a:r>
          </a:p>
          <a:p>
            <a:pPr marL="1143000" lvl="2" indent="-228600">
              <a:lnSpc>
                <a:spcPct val="110000"/>
              </a:lnSpc>
              <a:buFont typeface="+mj-lt"/>
              <a:buAutoNum type="arabicPeriod"/>
            </a:pPr>
            <a:r>
              <a:rPr lang="en-US" sz="1200" dirty="0"/>
              <a:t>Diffusion away from the synapse.</a:t>
            </a:r>
          </a:p>
          <a:p>
            <a:pPr>
              <a:lnSpc>
                <a:spcPct val="110000"/>
              </a:lnSpc>
            </a:pPr>
            <a:endParaRPr lang="en-US" sz="700" dirty="0"/>
          </a:p>
        </p:txBody>
      </p:sp>
      <p:pic>
        <p:nvPicPr>
          <p:cNvPr id="12290" name="Picture 2" descr="Each of the 5 stages of neurotransmission discussed in the text above is shown in this view inside a presynaptic axon terminal, where neurotransmitter is being released from vesicles, binding to receptors, and is moved back into the presynaptic cell via reuptake transporters.">
            <a:extLst>
              <a:ext uri="{FF2B5EF4-FFF2-40B4-BE49-F238E27FC236}">
                <a16:creationId xmlns:a16="http://schemas.microsoft.com/office/drawing/2014/main" id="{51AECB5A-38A2-4F8C-7B79-3F3E20169B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42" r="11009" b="2"/>
          <a:stretch/>
        </p:blipFill>
        <p:spPr bwMode="auto">
          <a:xfrm>
            <a:off x="6109274" y="838201"/>
            <a:ext cx="5244527" cy="5181600"/>
          </a:xfrm>
          <a:custGeom>
            <a:avLst/>
            <a:gdLst/>
            <a:ahLst/>
            <a:cxnLst/>
            <a:rect l="l" t="t" r="r" b="b"/>
            <a:pathLst>
              <a:path w="5244527" h="5181600">
                <a:moveTo>
                  <a:pt x="525103" y="0"/>
                </a:moveTo>
                <a:lnTo>
                  <a:pt x="4719424" y="0"/>
                </a:lnTo>
                <a:cubicBezTo>
                  <a:pt x="5009430" y="0"/>
                  <a:pt x="5244527" y="235097"/>
                  <a:pt x="5244527" y="525103"/>
                </a:cubicBezTo>
                <a:lnTo>
                  <a:pt x="5244527" y="4656497"/>
                </a:lnTo>
                <a:cubicBezTo>
                  <a:pt x="5244527" y="4946503"/>
                  <a:pt x="5009430" y="5181600"/>
                  <a:pt x="4719424" y="5181600"/>
                </a:cubicBezTo>
                <a:lnTo>
                  <a:pt x="525103" y="5181600"/>
                </a:lnTo>
                <a:cubicBezTo>
                  <a:pt x="235097" y="5181600"/>
                  <a:pt x="0" y="4946503"/>
                  <a:pt x="0" y="4656497"/>
                </a:cubicBezTo>
                <a:lnTo>
                  <a:pt x="0" y="525103"/>
                </a:lnTo>
                <a:cubicBezTo>
                  <a:pt x="0" y="235097"/>
                  <a:pt x="235097" y="0"/>
                  <a:pt x="525103" y="0"/>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EEB017B-B981-9335-F31F-2CB306B91892}"/>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1A709FFA-D29F-5F82-FB72-69453B9049C4}"/>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pPr>
                <a:spcAft>
                  <a:spcPts val="600"/>
                </a:spcAft>
              </a:pPr>
              <a:t>20</a:t>
            </a:fld>
            <a:endParaRPr lang="en-US"/>
          </a:p>
        </p:txBody>
      </p:sp>
    </p:spTree>
    <p:extLst>
      <p:ext uri="{BB962C8B-B14F-4D97-AF65-F5344CB8AC3E}">
        <p14:creationId xmlns:p14="http://schemas.microsoft.com/office/powerpoint/2010/main" val="244157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5719-7F86-568F-A9CF-CFC7FD59E0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F98E9-286D-8543-3EAC-B16124CDE499}"/>
              </a:ext>
            </a:extLst>
          </p:cNvPr>
          <p:cNvSpPr>
            <a:spLocks noGrp="1"/>
          </p:cNvSpPr>
          <p:nvPr>
            <p:ph idx="1"/>
          </p:nvPr>
        </p:nvSpPr>
        <p:spPr>
          <a:xfrm>
            <a:off x="340137" y="695056"/>
            <a:ext cx="6060663" cy="5862155"/>
          </a:xfrm>
        </p:spPr>
        <p:txBody>
          <a:bodyPr>
            <a:noAutofit/>
          </a:bodyPr>
          <a:lstStyle/>
          <a:p>
            <a:pPr marL="0" indent="0">
              <a:lnSpc>
                <a:spcPct val="107000"/>
              </a:lnSpc>
              <a:spcAft>
                <a:spcPts val="800"/>
              </a:spcAft>
              <a:buNone/>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Drugs for Parkinson’s Disease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Levodopa + Carbidopa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Function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Converts to dopamine in the brain.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Use</a:t>
            </a:r>
            <a:r>
              <a:rPr lang="en-US" kern="100" dirty="0">
                <a:effectLst/>
                <a:latin typeface="Aptos" panose="020B0004020202020204" pitchFamily="34" charset="0"/>
                <a:ea typeface="Aptos" panose="020B0004020202020204" pitchFamily="34" charset="0"/>
                <a:cs typeface="Times New Roman" panose="02020603050405020304" pitchFamily="18" charset="0"/>
              </a:rPr>
              <a:t>: Most effective for motor symptoms.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Side Effects</a:t>
            </a:r>
            <a:r>
              <a:rPr lang="en-US" kern="100" dirty="0">
                <a:effectLst/>
                <a:latin typeface="Aptos" panose="020B0004020202020204" pitchFamily="34" charset="0"/>
                <a:ea typeface="Aptos" panose="020B0004020202020204" pitchFamily="34" charset="0"/>
                <a:cs typeface="Times New Roman" panose="02020603050405020304" pitchFamily="18" charset="0"/>
              </a:rPr>
              <a:t>: Dyskinesias, "on-off" fluctuations. </a:t>
            </a:r>
          </a:p>
          <a:p>
            <a:pPr marL="342900" lvl="0" indent="-342900">
              <a:lnSpc>
                <a:spcPct val="107000"/>
              </a:lnSpc>
              <a:spcAft>
                <a:spcPts val="800"/>
              </a:spcAft>
              <a:buFont typeface="+mj-lt"/>
              <a:buAutoNum type="arabicPeriod" startAt="2"/>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MAO-B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InhibDopamine</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Agonists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Examples</a:t>
            </a:r>
            <a:r>
              <a:rPr lang="en-US" kern="100" dirty="0">
                <a:effectLst/>
                <a:latin typeface="Aptos" panose="020B0004020202020204" pitchFamily="34" charset="0"/>
                <a:ea typeface="Aptos" panose="020B0004020202020204" pitchFamily="34" charset="0"/>
                <a:cs typeface="Times New Roman" panose="02020603050405020304" pitchFamily="18" charset="0"/>
              </a:rPr>
              <a:t>: Pramipexole, Ropinirole.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Function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Mimic dopamine by stimulating receptors.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Side Effects</a:t>
            </a:r>
            <a:r>
              <a:rPr lang="en-US" kern="100" dirty="0">
                <a:effectLst/>
                <a:latin typeface="Aptos" panose="020B0004020202020204" pitchFamily="34" charset="0"/>
                <a:ea typeface="Aptos" panose="020B0004020202020204" pitchFamily="34" charset="0"/>
                <a:cs typeface="Times New Roman" panose="02020603050405020304" pitchFamily="18" charset="0"/>
              </a:rPr>
              <a:t>: Nausea, hallucinations, impulse control issues. </a:t>
            </a:r>
          </a:p>
          <a:p>
            <a:pPr marL="342900" lvl="0" indent="-342900">
              <a:lnSpc>
                <a:spcPct val="107000"/>
              </a:lnSpc>
              <a:spcAft>
                <a:spcPts val="800"/>
              </a:spcAft>
              <a:buFont typeface="+mj-lt"/>
              <a:buAutoNum type="arabicPeriod" startAt="2"/>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MAO-B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InhibitorsExamples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Selegiline, Rasagiline.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Function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Block dopamine breakdown.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Use</a:t>
            </a:r>
            <a:r>
              <a:rPr lang="en-US" kern="100" dirty="0">
                <a:effectLst/>
                <a:latin typeface="Aptos" panose="020B0004020202020204" pitchFamily="34" charset="0"/>
                <a:ea typeface="Aptos" panose="020B0004020202020204" pitchFamily="34" charset="0"/>
                <a:cs typeface="Times New Roman" panose="02020603050405020304" pitchFamily="18" charset="0"/>
              </a:rPr>
              <a:t>: Early-stage or adjunct to levodopa.  </a:t>
            </a:r>
          </a:p>
          <a:p>
            <a:pPr algn="just"/>
            <a:endParaRPr lang="en-US" sz="1600" dirty="0"/>
          </a:p>
        </p:txBody>
      </p:sp>
      <p:sp>
        <p:nvSpPr>
          <p:cNvPr id="4" name="Date Placeholder 3">
            <a:extLst>
              <a:ext uri="{FF2B5EF4-FFF2-40B4-BE49-F238E27FC236}">
                <a16:creationId xmlns:a16="http://schemas.microsoft.com/office/drawing/2014/main" id="{0D79820F-DA04-1CDE-5472-967AAB3BDB15}"/>
              </a:ext>
            </a:extLst>
          </p:cNvPr>
          <p:cNvSpPr>
            <a:spLocks noGrp="1"/>
          </p:cNvSpPr>
          <p:nvPr>
            <p:ph type="dt" sz="half" idx="10"/>
          </p:nvPr>
        </p:nvSpPr>
        <p:spPr/>
        <p:txBody>
          <a:bodyPr/>
          <a:lstStyle/>
          <a:p>
            <a:fld id="{0F996519-E62D-4F8C-AE1E-36928EC7D15C}" type="datetime1">
              <a:rPr lang="en-US" smtClean="0"/>
              <a:t>12/6/2024</a:t>
            </a:fld>
            <a:endParaRPr lang="en-US" dirty="0"/>
          </a:p>
        </p:txBody>
      </p:sp>
      <p:sp>
        <p:nvSpPr>
          <p:cNvPr id="5" name="Footer Placeholder 4">
            <a:extLst>
              <a:ext uri="{FF2B5EF4-FFF2-40B4-BE49-F238E27FC236}">
                <a16:creationId xmlns:a16="http://schemas.microsoft.com/office/drawing/2014/main" id="{56F69D05-C349-AE85-C569-B9EB53B75D2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EA0A47-18A9-7777-42E6-784C53D4F4D0}"/>
              </a:ext>
            </a:extLst>
          </p:cNvPr>
          <p:cNvSpPr>
            <a:spLocks noGrp="1"/>
          </p:cNvSpPr>
          <p:nvPr>
            <p:ph type="sldNum" sz="quarter" idx="12"/>
          </p:nvPr>
        </p:nvSpPr>
        <p:spPr/>
        <p:txBody>
          <a:bodyPr/>
          <a:lstStyle/>
          <a:p>
            <a:fld id="{6E91CC32-6A6B-4E2E-BBA1-6864F305DA26}" type="slidenum">
              <a:rPr lang="en-US" smtClean="0"/>
              <a:t>21</a:t>
            </a:fld>
            <a:endParaRPr lang="en-US"/>
          </a:p>
        </p:txBody>
      </p:sp>
      <p:pic>
        <p:nvPicPr>
          <p:cNvPr id="2" name="Picture 2" descr="Each of the 5 stages of neurotransmission discussed in the text above is shown in this view inside a presynaptic axon terminal, where neurotransmitter is being released from vesicles, binding to receptors, and is moved back into the presynaptic cell via reuptake transporters.">
            <a:extLst>
              <a:ext uri="{FF2B5EF4-FFF2-40B4-BE49-F238E27FC236}">
                <a16:creationId xmlns:a16="http://schemas.microsoft.com/office/drawing/2014/main" id="{93AB6025-3A8F-3662-765E-9C4AB63DF7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42" r="11009" b="2"/>
          <a:stretch/>
        </p:blipFill>
        <p:spPr bwMode="auto">
          <a:xfrm>
            <a:off x="6109274" y="838201"/>
            <a:ext cx="5244527" cy="5181600"/>
          </a:xfrm>
          <a:custGeom>
            <a:avLst/>
            <a:gdLst/>
            <a:ahLst/>
            <a:cxnLst/>
            <a:rect l="l" t="t" r="r" b="b"/>
            <a:pathLst>
              <a:path w="5244527" h="5181600">
                <a:moveTo>
                  <a:pt x="525103" y="0"/>
                </a:moveTo>
                <a:lnTo>
                  <a:pt x="4719424" y="0"/>
                </a:lnTo>
                <a:cubicBezTo>
                  <a:pt x="5009430" y="0"/>
                  <a:pt x="5244527" y="235097"/>
                  <a:pt x="5244527" y="525103"/>
                </a:cubicBezTo>
                <a:lnTo>
                  <a:pt x="5244527" y="4656497"/>
                </a:lnTo>
                <a:cubicBezTo>
                  <a:pt x="5244527" y="4946503"/>
                  <a:pt x="5009430" y="5181600"/>
                  <a:pt x="4719424" y="5181600"/>
                </a:cubicBezTo>
                <a:lnTo>
                  <a:pt x="525103" y="5181600"/>
                </a:lnTo>
                <a:cubicBezTo>
                  <a:pt x="235097" y="5181600"/>
                  <a:pt x="0" y="4946503"/>
                  <a:pt x="0" y="4656497"/>
                </a:cubicBezTo>
                <a:lnTo>
                  <a:pt x="0" y="525103"/>
                </a:lnTo>
                <a:cubicBezTo>
                  <a:pt x="0" y="235097"/>
                  <a:pt x="235097" y="0"/>
                  <a:pt x="5251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1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A22AC-24AD-67FA-FD6D-B35319BBB182}"/>
              </a:ext>
            </a:extLst>
          </p:cNvPr>
          <p:cNvSpPr>
            <a:spLocks noGrp="1"/>
          </p:cNvSpPr>
          <p:nvPr>
            <p:ph idx="1"/>
          </p:nvPr>
        </p:nvSpPr>
        <p:spPr>
          <a:xfrm>
            <a:off x="335467" y="264695"/>
            <a:ext cx="5760533" cy="5727031"/>
          </a:xfrm>
        </p:spPr>
        <p:txBody>
          <a:bodyPr>
            <a:noAutofit/>
          </a:bodyPr>
          <a:lstStyle/>
          <a:p>
            <a:pPr marL="0" indent="0">
              <a:lnSpc>
                <a:spcPct val="107000"/>
              </a:lnSpc>
              <a:spcAft>
                <a:spcPts val="800"/>
              </a:spcAft>
              <a:buNone/>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Drugs for Parkinson’s Disease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COMT Inhibitors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Examples</a:t>
            </a:r>
            <a:r>
              <a:rPr lang="en-US" kern="100" dirty="0">
                <a:effectLst/>
                <a:latin typeface="Aptos" panose="020B0004020202020204" pitchFamily="34" charset="0"/>
                <a:ea typeface="Aptos" panose="020B0004020202020204" pitchFamily="34" charset="0"/>
                <a:cs typeface="Times New Roman" panose="02020603050405020304" pitchFamily="18" charset="0"/>
              </a:rPr>
              <a:t>: Entacapone, Tolcapone.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Function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Prolong levodopa's effects.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Use</a:t>
            </a:r>
            <a:r>
              <a:rPr lang="en-US" kern="100" dirty="0">
                <a:effectLst/>
                <a:latin typeface="Aptos" panose="020B0004020202020204" pitchFamily="34" charset="0"/>
                <a:ea typeface="Aptos" panose="020B0004020202020204" pitchFamily="34" charset="0"/>
                <a:cs typeface="Times New Roman" panose="02020603050405020304" pitchFamily="18" charset="0"/>
              </a:rPr>
              <a:t>: Reduces "off" periods. </a:t>
            </a:r>
          </a:p>
          <a:p>
            <a:pPr marL="342900" lvl="0" indent="-342900">
              <a:lnSpc>
                <a:spcPct val="107000"/>
              </a:lnSpc>
              <a:spcAft>
                <a:spcPts val="800"/>
              </a:spcAft>
              <a:buFont typeface="+mj-lt"/>
              <a:buAutoNum type="arabicPeriod" startAt="5"/>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Anticholinergics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Examples</a:t>
            </a:r>
            <a:r>
              <a:rPr lang="en-US" kern="100" dirty="0">
                <a:effectLst/>
                <a:latin typeface="Aptos" panose="020B0004020202020204" pitchFamily="34" charset="0"/>
                <a:ea typeface="Aptos" panose="020B0004020202020204" pitchFamily="34" charset="0"/>
                <a:cs typeface="Times New Roman" panose="02020603050405020304" pitchFamily="18" charset="0"/>
              </a:rPr>
              <a:t>: Benztropine, Trihexyphenidyl.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Function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Control tremors.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Side Effects</a:t>
            </a:r>
            <a:r>
              <a:rPr lang="en-US" kern="100" dirty="0">
                <a:effectLst/>
                <a:latin typeface="Aptos" panose="020B0004020202020204" pitchFamily="34" charset="0"/>
                <a:ea typeface="Aptos" panose="020B0004020202020204" pitchFamily="34" charset="0"/>
                <a:cs typeface="Times New Roman" panose="02020603050405020304" pitchFamily="18" charset="0"/>
              </a:rPr>
              <a:t>: Dry mouth, confusion. </a:t>
            </a:r>
          </a:p>
          <a:p>
            <a:pPr marL="342900" lvl="0" indent="-342900">
              <a:lnSpc>
                <a:spcPct val="107000"/>
              </a:lnSpc>
              <a:spcAft>
                <a:spcPts val="800"/>
              </a:spcAft>
              <a:buFont typeface="+mj-lt"/>
              <a:buAutoNum type="arabicPeriod" startAt="6"/>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Amantadine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Function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Reduces dyskinesias, mild motor symptoms. </a:t>
            </a:r>
          </a:p>
          <a:p>
            <a:pPr marL="742950" lvl="1" indent="-285750">
              <a:lnSpc>
                <a:spcPct val="107000"/>
              </a:lnSpc>
              <a:spcAft>
                <a:spcPts val="800"/>
              </a:spcAft>
              <a:buFont typeface="Times New Roman" panose="02020603050405020304" pitchFamily="18" charset="0"/>
              <a:buChar char="•"/>
              <a:tabLst>
                <a:tab pos="9144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Side Effects</a:t>
            </a:r>
            <a:r>
              <a:rPr lang="en-US" kern="100" dirty="0">
                <a:effectLst/>
                <a:latin typeface="Aptos" panose="020B0004020202020204" pitchFamily="34" charset="0"/>
                <a:ea typeface="Aptos" panose="020B0004020202020204" pitchFamily="34" charset="0"/>
                <a:cs typeface="Times New Roman" panose="02020603050405020304" pitchFamily="18" charset="0"/>
              </a:rPr>
              <a:t>: Swelling, hallucinations. </a:t>
            </a:r>
          </a:p>
          <a:p>
            <a:pPr algn="just"/>
            <a:endParaRPr lang="en-US" sz="1600" dirty="0"/>
          </a:p>
        </p:txBody>
      </p:sp>
      <p:sp>
        <p:nvSpPr>
          <p:cNvPr id="4" name="Date Placeholder 3">
            <a:extLst>
              <a:ext uri="{FF2B5EF4-FFF2-40B4-BE49-F238E27FC236}">
                <a16:creationId xmlns:a16="http://schemas.microsoft.com/office/drawing/2014/main" id="{5C667B3E-93EA-5E0A-D6F3-9107BD87913F}"/>
              </a:ext>
            </a:extLst>
          </p:cNvPr>
          <p:cNvSpPr>
            <a:spLocks noGrp="1"/>
          </p:cNvSpPr>
          <p:nvPr>
            <p:ph type="dt" sz="half" idx="10"/>
          </p:nvPr>
        </p:nvSpPr>
        <p:spPr/>
        <p:txBody>
          <a:bodyPr/>
          <a:lstStyle/>
          <a:p>
            <a:fld id="{0F996519-E62D-4F8C-AE1E-36928EC7D15C}" type="datetime1">
              <a:rPr lang="en-US" smtClean="0"/>
              <a:t>12/6/2024</a:t>
            </a:fld>
            <a:endParaRPr lang="en-US" dirty="0"/>
          </a:p>
        </p:txBody>
      </p:sp>
      <p:sp>
        <p:nvSpPr>
          <p:cNvPr id="5" name="Footer Placeholder 4">
            <a:extLst>
              <a:ext uri="{FF2B5EF4-FFF2-40B4-BE49-F238E27FC236}">
                <a16:creationId xmlns:a16="http://schemas.microsoft.com/office/drawing/2014/main" id="{C992F52D-A524-3186-17BA-BE26902AFF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7BD504B-D921-02C6-39B9-145E197A4A1C}"/>
              </a:ext>
            </a:extLst>
          </p:cNvPr>
          <p:cNvSpPr>
            <a:spLocks noGrp="1"/>
          </p:cNvSpPr>
          <p:nvPr>
            <p:ph type="sldNum" sz="quarter" idx="12"/>
          </p:nvPr>
        </p:nvSpPr>
        <p:spPr/>
        <p:txBody>
          <a:bodyPr/>
          <a:lstStyle/>
          <a:p>
            <a:fld id="{6E91CC32-6A6B-4E2E-BBA1-6864F305DA26}" type="slidenum">
              <a:rPr lang="en-US" smtClean="0"/>
              <a:t>22</a:t>
            </a:fld>
            <a:endParaRPr lang="en-US"/>
          </a:p>
        </p:txBody>
      </p:sp>
      <p:pic>
        <p:nvPicPr>
          <p:cNvPr id="7" name="Picture 2" descr="Each of the 5 stages of neurotransmission discussed in the text above is shown in this view inside a presynaptic axon terminal, where neurotransmitter is being released from vesicles, binding to receptors, and is moved back into the presynaptic cell via reuptake transporters.">
            <a:extLst>
              <a:ext uri="{FF2B5EF4-FFF2-40B4-BE49-F238E27FC236}">
                <a16:creationId xmlns:a16="http://schemas.microsoft.com/office/drawing/2014/main" id="{38F61BB5-EC95-6C37-4EB9-7D97475D8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42" r="11009" b="2"/>
          <a:stretch/>
        </p:blipFill>
        <p:spPr bwMode="auto">
          <a:xfrm>
            <a:off x="6109274" y="838201"/>
            <a:ext cx="5244527" cy="5181600"/>
          </a:xfrm>
          <a:custGeom>
            <a:avLst/>
            <a:gdLst/>
            <a:ahLst/>
            <a:cxnLst/>
            <a:rect l="l" t="t" r="r" b="b"/>
            <a:pathLst>
              <a:path w="5244527" h="5181600">
                <a:moveTo>
                  <a:pt x="525103" y="0"/>
                </a:moveTo>
                <a:lnTo>
                  <a:pt x="4719424" y="0"/>
                </a:lnTo>
                <a:cubicBezTo>
                  <a:pt x="5009430" y="0"/>
                  <a:pt x="5244527" y="235097"/>
                  <a:pt x="5244527" y="525103"/>
                </a:cubicBezTo>
                <a:lnTo>
                  <a:pt x="5244527" y="4656497"/>
                </a:lnTo>
                <a:cubicBezTo>
                  <a:pt x="5244527" y="4946503"/>
                  <a:pt x="5009430" y="5181600"/>
                  <a:pt x="4719424" y="5181600"/>
                </a:cubicBezTo>
                <a:lnTo>
                  <a:pt x="525103" y="5181600"/>
                </a:lnTo>
                <a:cubicBezTo>
                  <a:pt x="235097" y="5181600"/>
                  <a:pt x="0" y="4946503"/>
                  <a:pt x="0" y="4656497"/>
                </a:cubicBezTo>
                <a:lnTo>
                  <a:pt x="0" y="525103"/>
                </a:lnTo>
                <a:cubicBezTo>
                  <a:pt x="0" y="235097"/>
                  <a:pt x="235097" y="0"/>
                  <a:pt x="5251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FA042AA3-5BE5-3AE5-5A03-B899D5ADD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05D44-183B-B7FB-8E59-C0343B40BBA6}"/>
              </a:ext>
            </a:extLst>
          </p:cNvPr>
          <p:cNvSpPr>
            <a:spLocks noGrp="1"/>
          </p:cNvSpPr>
          <p:nvPr>
            <p:ph type="title"/>
          </p:nvPr>
        </p:nvSpPr>
        <p:spPr>
          <a:xfrm>
            <a:off x="308389" y="750162"/>
            <a:ext cx="4797012" cy="1802538"/>
          </a:xfrm>
        </p:spPr>
        <p:txBody>
          <a:bodyPr anchor="t">
            <a:normAutofit/>
          </a:bodyPr>
          <a:lstStyle/>
          <a:p>
            <a:r>
              <a:rPr lang="en-US" sz="3100" b="0" dirty="0">
                <a:effectLst/>
                <a:latin typeface="Arial" panose="020B0604020202020204" pitchFamily="34" charset="0"/>
              </a:rPr>
              <a:t>Potato battery: </a:t>
            </a:r>
            <a:r>
              <a:rPr lang="en-US" sz="3100" b="0" i="1" dirty="0">
                <a:effectLst/>
                <a:latin typeface="Arial" panose="020B0604020202020204" pitchFamily="34" charset="0"/>
              </a:rPr>
              <a:t>chemical</a:t>
            </a:r>
            <a:r>
              <a:rPr lang="en-US" sz="3100" b="0" i="0" dirty="0">
                <a:effectLst/>
                <a:latin typeface="Arial" panose="020B0604020202020204" pitchFamily="34" charset="0"/>
              </a:rPr>
              <a:t> energy is converted into </a:t>
            </a:r>
            <a:r>
              <a:rPr lang="en-US" sz="3100" b="0" i="1" dirty="0">
                <a:effectLst/>
                <a:latin typeface="Arial" panose="020B0604020202020204" pitchFamily="34" charset="0"/>
              </a:rPr>
              <a:t>electrical</a:t>
            </a:r>
            <a:r>
              <a:rPr lang="en-US" sz="3100" b="0" i="0" dirty="0">
                <a:effectLst/>
                <a:latin typeface="Arial" panose="020B0604020202020204" pitchFamily="34" charset="0"/>
              </a:rPr>
              <a:t> energy</a:t>
            </a:r>
            <a:endParaRPr lang="en-US" sz="3100" dirty="0"/>
          </a:p>
        </p:txBody>
      </p:sp>
      <p:sp>
        <p:nvSpPr>
          <p:cNvPr id="4" name="Date Placeholder 3">
            <a:extLst>
              <a:ext uri="{FF2B5EF4-FFF2-40B4-BE49-F238E27FC236}">
                <a16:creationId xmlns:a16="http://schemas.microsoft.com/office/drawing/2014/main" id="{3EC8FA57-F96A-7BB1-8994-0DBE0B194D3E}"/>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61DCB69D-A91D-DFC7-2529-13531548F0E7}"/>
              </a:ext>
            </a:extLst>
          </p:cNvPr>
          <p:cNvSpPr>
            <a:spLocks noGrp="1"/>
          </p:cNvSpPr>
          <p:nvPr>
            <p:ph idx="1"/>
          </p:nvPr>
        </p:nvSpPr>
        <p:spPr>
          <a:xfrm>
            <a:off x="340137" y="2569464"/>
            <a:ext cx="4765264" cy="3555138"/>
          </a:xfrm>
        </p:spPr>
        <p:txBody>
          <a:bodyPr anchor="b">
            <a:normAutofit/>
          </a:bodyPr>
          <a:lstStyle/>
          <a:p>
            <a:pPr marL="342900" lvl="0" indent="-342900">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Zn→Zn</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kern="100" dirty="0">
                <a:effectLst/>
                <a:latin typeface="Aptos" panose="020B0004020202020204" pitchFamily="34" charset="0"/>
                <a:ea typeface="Aptos" panose="020B0004020202020204" pitchFamily="34" charset="0"/>
                <a:cs typeface="Times New Roman" panose="02020603050405020304" pitchFamily="18" charset="0"/>
              </a:rPr>
              <a:t>+2e</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 </a:t>
            </a:r>
            <a:r>
              <a:rPr lang="en-US" dirty="0"/>
              <a:t> (oxidation: electrons are released from zinc electrode)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2H</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+2e</a:t>
            </a:r>
            <a:r>
              <a:rPr lang="en-US" kern="100" baseline="30000" dirty="0">
                <a:effectLst/>
                <a:latin typeface="Aptos" panose="020B0004020202020204" pitchFamily="34" charset="0"/>
                <a:ea typeface="Aptos" panose="020B0004020202020204" pitchFamily="34" charset="0"/>
                <a:cs typeface="Times New Roman" panose="02020603050405020304" pitchFamily="18"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→H</a:t>
            </a:r>
            <a:r>
              <a:rPr lang="en-US" kern="100" baseline="-25000" dirty="0">
                <a:effectLst/>
                <a:latin typeface="Aptos" panose="020B0004020202020204" pitchFamily="34" charset="0"/>
                <a:ea typeface="Aptos" panose="020B0004020202020204" pitchFamily="34" charset="0"/>
                <a:cs typeface="Times New Roman" panose="02020603050405020304" pitchFamily="18" charset="0"/>
              </a:rPr>
              <a:t>2 </a:t>
            </a:r>
            <a:r>
              <a:rPr lang="en-US" dirty="0"/>
              <a:t>(reduction: protons take up the electrons from the copper electrode)</a:t>
            </a:r>
          </a:p>
          <a:p>
            <a:pPr marL="342900" lvl="0" indent="-342900">
              <a:spcAft>
                <a:spcPts val="800"/>
              </a:spcAft>
              <a:buFont typeface="Arial" panose="020B0604020202020204" pitchFamily="34" charset="0"/>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Electrons flow from the zinc to the copper electrode</a:t>
            </a:r>
          </a:p>
          <a:p>
            <a:endParaRPr lang="en-US" b="0" i="0" dirty="0">
              <a:effectLst/>
              <a:latin typeface="Arial" panose="020B0604020202020204" pitchFamily="34" charset="0"/>
            </a:endParaRPr>
          </a:p>
        </p:txBody>
      </p:sp>
      <p:pic>
        <p:nvPicPr>
          <p:cNvPr id="1028" name="Picture 4" descr="Drawing of an LED powered by a zinc electrode and a copper electrode inserted into a potato">
            <a:extLst>
              <a:ext uri="{FF2B5EF4-FFF2-40B4-BE49-F238E27FC236}">
                <a16:creationId xmlns:a16="http://schemas.microsoft.com/office/drawing/2014/main" id="{73E2E533-EB7F-CBF0-3ADA-64FE21414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94" r="-2" b="-2"/>
          <a:stretch/>
        </p:blipFill>
        <p:spPr bwMode="auto">
          <a:xfrm>
            <a:off x="6109274" y="838201"/>
            <a:ext cx="5244527" cy="5181600"/>
          </a:xfrm>
          <a:custGeom>
            <a:avLst/>
            <a:gdLst/>
            <a:ahLst/>
            <a:cxnLst/>
            <a:rect l="l" t="t" r="r" b="b"/>
            <a:pathLst>
              <a:path w="5244527" h="5181600">
                <a:moveTo>
                  <a:pt x="525103" y="0"/>
                </a:moveTo>
                <a:lnTo>
                  <a:pt x="4719424" y="0"/>
                </a:lnTo>
                <a:cubicBezTo>
                  <a:pt x="5009430" y="0"/>
                  <a:pt x="5244527" y="235097"/>
                  <a:pt x="5244527" y="525103"/>
                </a:cubicBezTo>
                <a:lnTo>
                  <a:pt x="5244527" y="4656497"/>
                </a:lnTo>
                <a:cubicBezTo>
                  <a:pt x="5244527" y="4946503"/>
                  <a:pt x="5009430" y="5181600"/>
                  <a:pt x="4719424" y="5181600"/>
                </a:cubicBezTo>
                <a:lnTo>
                  <a:pt x="525103" y="5181600"/>
                </a:lnTo>
                <a:cubicBezTo>
                  <a:pt x="235097" y="5181600"/>
                  <a:pt x="0" y="4946503"/>
                  <a:pt x="0" y="4656497"/>
                </a:cubicBezTo>
                <a:lnTo>
                  <a:pt x="0" y="525103"/>
                </a:lnTo>
                <a:cubicBezTo>
                  <a:pt x="0" y="235097"/>
                  <a:pt x="235097" y="0"/>
                  <a:pt x="525103" y="0"/>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69E4EB13-FD93-8C74-9404-EF112F805921}"/>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71075541-7B3A-5F37-004F-6B8E935D6351}"/>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smtClean="0"/>
              <a:pPr>
                <a:spcAft>
                  <a:spcPts val="600"/>
                </a:spcAft>
              </a:pPr>
              <a:t>3</a:t>
            </a:fld>
            <a:endParaRPr lang="en-US"/>
          </a:p>
        </p:txBody>
      </p:sp>
    </p:spTree>
    <p:extLst>
      <p:ext uri="{BB962C8B-B14F-4D97-AF65-F5344CB8AC3E}">
        <p14:creationId xmlns:p14="http://schemas.microsoft.com/office/powerpoint/2010/main" val="383440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A042AA3-5BE5-3AE5-5A03-B899D5ADD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47460-900E-0EAC-AE45-7A91016E3F44}"/>
              </a:ext>
            </a:extLst>
          </p:cNvPr>
          <p:cNvSpPr>
            <a:spLocks noGrp="1"/>
          </p:cNvSpPr>
          <p:nvPr>
            <p:ph type="title"/>
          </p:nvPr>
        </p:nvSpPr>
        <p:spPr>
          <a:xfrm>
            <a:off x="308389" y="750162"/>
            <a:ext cx="4797012" cy="1802538"/>
          </a:xfrm>
        </p:spPr>
        <p:txBody>
          <a:bodyPr anchor="t">
            <a:normAutofit/>
          </a:bodyPr>
          <a:lstStyle/>
          <a:p>
            <a:r>
              <a:rPr lang="en-US" sz="4100"/>
              <a:t>Brain is the organ of the mind</a:t>
            </a:r>
          </a:p>
        </p:txBody>
      </p:sp>
      <p:sp>
        <p:nvSpPr>
          <p:cNvPr id="4" name="Date Placeholder 3">
            <a:extLst>
              <a:ext uri="{FF2B5EF4-FFF2-40B4-BE49-F238E27FC236}">
                <a16:creationId xmlns:a16="http://schemas.microsoft.com/office/drawing/2014/main" id="{9D8C51FC-A88F-56F0-2903-BB55F0002D8C}"/>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5D744AFC-E5D8-6F3A-E456-DB843BBB6847}"/>
              </a:ext>
            </a:extLst>
          </p:cNvPr>
          <p:cNvSpPr>
            <a:spLocks noGrp="1"/>
          </p:cNvSpPr>
          <p:nvPr>
            <p:ph idx="1"/>
          </p:nvPr>
        </p:nvSpPr>
        <p:spPr>
          <a:xfrm>
            <a:off x="340137" y="2552700"/>
            <a:ext cx="4765264" cy="2960488"/>
          </a:xfrm>
        </p:spPr>
        <p:txBody>
          <a:bodyPr anchor="b">
            <a:normAutofit/>
          </a:bodyPr>
          <a:lstStyle/>
          <a:p>
            <a:r>
              <a:rPr lang="en-US" dirty="0"/>
              <a:t>Descartes dualist view; </a:t>
            </a:r>
          </a:p>
          <a:p>
            <a:pPr lvl="1"/>
            <a:r>
              <a:rPr lang="en-US" dirty="0"/>
              <a:t>Brain for perception, movement, passions</a:t>
            </a:r>
          </a:p>
          <a:p>
            <a:pPr lvl="1"/>
            <a:r>
              <a:rPr lang="en-US" dirty="0"/>
              <a:t>Mind for higher mental functions and conscious experience (soul located in pineal gland)</a:t>
            </a:r>
          </a:p>
          <a:p>
            <a:r>
              <a:rPr lang="en-US" dirty="0"/>
              <a:t>1800, Gall: Brain is the organ of the mind, cerebral cortex contains many organs. Phrenology</a:t>
            </a:r>
          </a:p>
        </p:txBody>
      </p:sp>
      <p:pic>
        <p:nvPicPr>
          <p:cNvPr id="8" name="Picture 7">
            <a:extLst>
              <a:ext uri="{FF2B5EF4-FFF2-40B4-BE49-F238E27FC236}">
                <a16:creationId xmlns:a16="http://schemas.microsoft.com/office/drawing/2014/main" id="{9E8BFEC9-0289-6D86-CC99-6B3F2F7F99B6}"/>
              </a:ext>
            </a:extLst>
          </p:cNvPr>
          <p:cNvPicPr>
            <a:picLocks noChangeAspect="1"/>
          </p:cNvPicPr>
          <p:nvPr/>
        </p:nvPicPr>
        <p:blipFill>
          <a:blip r:embed="rId2"/>
          <a:srcRect r="1" b="8886"/>
          <a:stretch/>
        </p:blipFill>
        <p:spPr>
          <a:xfrm>
            <a:off x="6109274" y="838201"/>
            <a:ext cx="5244527" cy="5181600"/>
          </a:xfrm>
          <a:custGeom>
            <a:avLst/>
            <a:gdLst/>
            <a:ahLst/>
            <a:cxnLst/>
            <a:rect l="l" t="t" r="r" b="b"/>
            <a:pathLst>
              <a:path w="5244527" h="5181600">
                <a:moveTo>
                  <a:pt x="525103" y="0"/>
                </a:moveTo>
                <a:lnTo>
                  <a:pt x="4719424" y="0"/>
                </a:lnTo>
                <a:cubicBezTo>
                  <a:pt x="5009430" y="0"/>
                  <a:pt x="5244527" y="235097"/>
                  <a:pt x="5244527" y="525103"/>
                </a:cubicBezTo>
                <a:lnTo>
                  <a:pt x="5244527" y="4656497"/>
                </a:lnTo>
                <a:cubicBezTo>
                  <a:pt x="5244527" y="4946503"/>
                  <a:pt x="5009430" y="5181600"/>
                  <a:pt x="4719424" y="5181600"/>
                </a:cubicBezTo>
                <a:lnTo>
                  <a:pt x="525103" y="5181600"/>
                </a:lnTo>
                <a:cubicBezTo>
                  <a:pt x="235097" y="5181600"/>
                  <a:pt x="0" y="4946503"/>
                  <a:pt x="0" y="4656497"/>
                </a:cubicBezTo>
                <a:lnTo>
                  <a:pt x="0" y="525103"/>
                </a:lnTo>
                <a:cubicBezTo>
                  <a:pt x="0" y="235097"/>
                  <a:pt x="235097" y="0"/>
                  <a:pt x="525103" y="0"/>
                </a:cubicBezTo>
                <a:close/>
              </a:path>
            </a:pathLst>
          </a:custGeom>
        </p:spPr>
      </p:pic>
      <p:sp>
        <p:nvSpPr>
          <p:cNvPr id="5" name="Footer Placeholder 4">
            <a:extLst>
              <a:ext uri="{FF2B5EF4-FFF2-40B4-BE49-F238E27FC236}">
                <a16:creationId xmlns:a16="http://schemas.microsoft.com/office/drawing/2014/main" id="{9222F1CB-C038-8C0B-90CB-E14E720B43B2}"/>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DAC34C42-4CD9-08DE-B6C6-9E3F0733EBDC}"/>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pPr>
                <a:spcAft>
                  <a:spcPts val="600"/>
                </a:spcAft>
              </a:pPr>
              <a:t>4</a:t>
            </a:fld>
            <a:endParaRPr lang="en-US"/>
          </a:p>
        </p:txBody>
      </p:sp>
    </p:spTree>
    <p:extLst>
      <p:ext uri="{BB962C8B-B14F-4D97-AF65-F5344CB8AC3E}">
        <p14:creationId xmlns:p14="http://schemas.microsoft.com/office/powerpoint/2010/main" val="156422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80E9F74D-F55F-F7B2-75C2-14DECC31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3" name="Freeform: Shape 3082">
            <a:extLst>
              <a:ext uri="{FF2B5EF4-FFF2-40B4-BE49-F238E27FC236}">
                <a16:creationId xmlns:a16="http://schemas.microsoft.com/office/drawing/2014/main" id="{710A2054-FB7A-EA09-5DA6-8CFF3152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379" y="0"/>
            <a:ext cx="5058469" cy="6874453"/>
          </a:xfrm>
          <a:custGeom>
            <a:avLst/>
            <a:gdLst>
              <a:gd name="connsiteX0" fmla="*/ 679539 w 5058469"/>
              <a:gd name="connsiteY0" fmla="*/ 0 h 6874453"/>
              <a:gd name="connsiteX1" fmla="*/ 5058469 w 5058469"/>
              <a:gd name="connsiteY1" fmla="*/ 0 h 6874453"/>
              <a:gd name="connsiteX2" fmla="*/ 5058469 w 5058469"/>
              <a:gd name="connsiteY2" fmla="*/ 6874453 h 6874453"/>
              <a:gd name="connsiteX3" fmla="*/ 679539 w 5058469"/>
              <a:gd name="connsiteY3" fmla="*/ 6874453 h 6874453"/>
              <a:gd name="connsiteX4" fmla="*/ 0 w 5058469"/>
              <a:gd name="connsiteY4" fmla="*/ 6194913 h 6874453"/>
              <a:gd name="connsiteX5" fmla="*/ 0 w 5058469"/>
              <a:gd name="connsiteY5" fmla="*/ 679540 h 6874453"/>
              <a:gd name="connsiteX6" fmla="*/ 679539 w 505846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469" h="6874453">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285AB85F-1573-8DC5-9EF9-0C16D6235601}"/>
              </a:ext>
            </a:extLst>
          </p:cNvPr>
          <p:cNvSpPr>
            <a:spLocks noGrp="1"/>
          </p:cNvSpPr>
          <p:nvPr>
            <p:ph type="dt" sz="half" idx="10"/>
          </p:nvPr>
        </p:nvSpPr>
        <p:spPr>
          <a:xfrm>
            <a:off x="340137" y="63202"/>
            <a:ext cx="2743200" cy="318221"/>
          </a:xfrm>
        </p:spPr>
        <p:txBody>
          <a:bodyPr vert="horz" lIns="91440" tIns="45720" rIns="91440" bIns="45720" rtlCol="0" anchor="ctr">
            <a:normAutofit/>
          </a:bodyPr>
          <a:lstStyle/>
          <a:p>
            <a:pPr>
              <a:spcAft>
                <a:spcPts val="600"/>
              </a:spcAft>
            </a:pPr>
            <a:fld id="{0F996519-E62D-4F8C-AE1E-36928EC7D15C}" type="datetime1">
              <a:rPr lang="en-US" smtClean="0"/>
              <a:pPr>
                <a:spcAft>
                  <a:spcPts val="600"/>
                </a:spcAft>
              </a:pPr>
              <a:t>12/5/2024</a:t>
            </a:fld>
            <a:endParaRPr lang="en-US"/>
          </a:p>
        </p:txBody>
      </p:sp>
      <p:sp>
        <p:nvSpPr>
          <p:cNvPr id="8" name="TextBox 7">
            <a:extLst>
              <a:ext uri="{FF2B5EF4-FFF2-40B4-BE49-F238E27FC236}">
                <a16:creationId xmlns:a16="http://schemas.microsoft.com/office/drawing/2014/main" id="{770999B6-0175-1302-3AD9-8391506E9C5F}"/>
              </a:ext>
            </a:extLst>
          </p:cNvPr>
          <p:cNvSpPr txBox="1"/>
          <p:nvPr/>
        </p:nvSpPr>
        <p:spPr>
          <a:xfrm>
            <a:off x="340137" y="1769295"/>
            <a:ext cx="4256263" cy="3319410"/>
          </a:xfrm>
          <a:prstGeom prst="rect">
            <a:avLst/>
          </a:prstGeom>
        </p:spPr>
        <p:txBody>
          <a:bodyPr vert="horz" lIns="91440" tIns="45720" rIns="91440" bIns="45720" rtlCol="0" anchor="b">
            <a:normAutofit/>
          </a:bodyPr>
          <a:lstStyle/>
          <a:p>
            <a:pPr marL="285750" indent="-228600">
              <a:lnSpc>
                <a:spcPct val="120000"/>
              </a:lnSpc>
              <a:spcAft>
                <a:spcPts val="600"/>
              </a:spcAft>
              <a:buFont typeface="Arial" panose="020B0604020202020204" pitchFamily="34" charset="0"/>
              <a:buChar char="•"/>
            </a:pPr>
            <a:r>
              <a:rPr lang="en-US"/>
              <a:t>Hughlings</a:t>
            </a:r>
            <a:r>
              <a:rPr lang="en-US" dirty="0"/>
              <a:t> Jackson: focal epilepsy (19</a:t>
            </a:r>
            <a:r>
              <a:rPr lang="en-US" baseline="30000" dirty="0"/>
              <a:t>th</a:t>
            </a:r>
            <a:r>
              <a:rPr lang="en-US" dirty="0"/>
              <a:t> century)</a:t>
            </a:r>
            <a:endParaRPr lang="en-US"/>
          </a:p>
          <a:p>
            <a:pPr marL="285750" indent="-228600">
              <a:lnSpc>
                <a:spcPct val="120000"/>
              </a:lnSpc>
              <a:spcAft>
                <a:spcPts val="600"/>
              </a:spcAft>
              <a:buFont typeface="Arial" panose="020B0604020202020204" pitchFamily="34" charset="0"/>
              <a:buChar char="•"/>
            </a:pPr>
            <a:endParaRPr lang="en-US"/>
          </a:p>
          <a:p>
            <a:pPr marL="285750" indent="-228600">
              <a:lnSpc>
                <a:spcPct val="120000"/>
              </a:lnSpc>
              <a:spcAft>
                <a:spcPts val="600"/>
              </a:spcAft>
              <a:buFont typeface="Arial" panose="020B0604020202020204" pitchFamily="34" charset="0"/>
              <a:buChar char="•"/>
            </a:pPr>
            <a:endParaRPr lang="en-US"/>
          </a:p>
          <a:p>
            <a:pPr marL="285750" indent="-228600">
              <a:lnSpc>
                <a:spcPct val="120000"/>
              </a:lnSpc>
              <a:spcAft>
                <a:spcPts val="600"/>
              </a:spcAft>
              <a:buFont typeface="Arial" panose="020B0604020202020204" pitchFamily="34" charset="0"/>
              <a:buChar char="•"/>
            </a:pPr>
            <a:r>
              <a:rPr lang="en-US" dirty="0"/>
              <a:t>Fritsch &amp; Hitzig: movements can be produced when stimulating discrete regions of precentral gyrus (1870)</a:t>
            </a:r>
            <a:endParaRPr lang="en-US"/>
          </a:p>
        </p:txBody>
      </p:sp>
      <p:pic>
        <p:nvPicPr>
          <p:cNvPr id="3076" name="Picture 4" descr="Nervous System Anatomy and Physiology - Nurseslabs">
            <a:extLst>
              <a:ext uri="{FF2B5EF4-FFF2-40B4-BE49-F238E27FC236}">
                <a16:creationId xmlns:a16="http://schemas.microsoft.com/office/drawing/2014/main" id="{922B0BAC-BBCB-25B6-5BA0-75C115A4C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0" t="5798" r="3542" b="6302"/>
          <a:stretch/>
        </p:blipFill>
        <p:spPr bwMode="auto">
          <a:xfrm>
            <a:off x="5380227" y="0"/>
            <a:ext cx="6143007" cy="635875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E595327-E83D-98E1-CB7A-5C8F05E8FBBA}"/>
              </a:ext>
            </a:extLst>
          </p:cNvPr>
          <p:cNvSpPr>
            <a:spLocks noGrp="1"/>
          </p:cNvSpPr>
          <p:nvPr>
            <p:ph type="sldNum" sz="quarter" idx="12"/>
          </p:nvPr>
        </p:nvSpPr>
        <p:spPr>
          <a:xfrm>
            <a:off x="11403951" y="6425816"/>
            <a:ext cx="429768" cy="365125"/>
          </a:xfrm>
        </p:spPr>
        <p:txBody>
          <a:bodyPr vert="horz" lIns="91440" tIns="45720" rIns="91440" bIns="45720" rtlCol="0" anchor="ctr">
            <a:normAutofit/>
          </a:bodyPr>
          <a:lstStyle/>
          <a:p>
            <a:pPr>
              <a:spcAft>
                <a:spcPts val="600"/>
              </a:spcAft>
            </a:pPr>
            <a:fld id="{6E91CC32-6A6B-4E2E-BBA1-6864F305DA26}" type="slidenum">
              <a:rPr lang="en-US">
                <a:solidFill>
                  <a:schemeClr val="bg1"/>
                </a:solidFill>
              </a:rPr>
              <a:pPr>
                <a:spcAft>
                  <a:spcPts val="600"/>
                </a:spcAft>
              </a:pPr>
              <a:t>5</a:t>
            </a:fld>
            <a:endParaRPr lang="en-US">
              <a:solidFill>
                <a:schemeClr val="bg1"/>
              </a:solidFill>
            </a:endParaRPr>
          </a:p>
        </p:txBody>
      </p:sp>
    </p:spTree>
    <p:extLst>
      <p:ext uri="{BB962C8B-B14F-4D97-AF65-F5344CB8AC3E}">
        <p14:creationId xmlns:p14="http://schemas.microsoft.com/office/powerpoint/2010/main" val="222319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80E9F74D-F55F-F7B2-75C2-14DECC31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Freeform: Shape 5128">
            <a:extLst>
              <a:ext uri="{FF2B5EF4-FFF2-40B4-BE49-F238E27FC236}">
                <a16:creationId xmlns:a16="http://schemas.microsoft.com/office/drawing/2014/main" id="{710A2054-FB7A-EA09-5DA6-8CFF3152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379" y="0"/>
            <a:ext cx="5058469" cy="6874453"/>
          </a:xfrm>
          <a:custGeom>
            <a:avLst/>
            <a:gdLst>
              <a:gd name="connsiteX0" fmla="*/ 679539 w 5058469"/>
              <a:gd name="connsiteY0" fmla="*/ 0 h 6874453"/>
              <a:gd name="connsiteX1" fmla="*/ 5058469 w 5058469"/>
              <a:gd name="connsiteY1" fmla="*/ 0 h 6874453"/>
              <a:gd name="connsiteX2" fmla="*/ 5058469 w 5058469"/>
              <a:gd name="connsiteY2" fmla="*/ 6874453 h 6874453"/>
              <a:gd name="connsiteX3" fmla="*/ 679539 w 5058469"/>
              <a:gd name="connsiteY3" fmla="*/ 6874453 h 6874453"/>
              <a:gd name="connsiteX4" fmla="*/ 0 w 5058469"/>
              <a:gd name="connsiteY4" fmla="*/ 6194913 h 6874453"/>
              <a:gd name="connsiteX5" fmla="*/ 0 w 5058469"/>
              <a:gd name="connsiteY5" fmla="*/ 679540 h 6874453"/>
              <a:gd name="connsiteX6" fmla="*/ 679539 w 5058469"/>
              <a:gd name="connsiteY6" fmla="*/ 0 h 68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469" h="6874453">
                <a:moveTo>
                  <a:pt x="679539" y="0"/>
                </a:moveTo>
                <a:lnTo>
                  <a:pt x="5058469" y="0"/>
                </a:lnTo>
                <a:lnTo>
                  <a:pt x="5058469" y="6874453"/>
                </a:lnTo>
                <a:lnTo>
                  <a:pt x="679539" y="6874453"/>
                </a:lnTo>
                <a:cubicBezTo>
                  <a:pt x="304240" y="6874453"/>
                  <a:pt x="0" y="6570213"/>
                  <a:pt x="0" y="6194913"/>
                </a:cubicBezTo>
                <a:lnTo>
                  <a:pt x="0" y="679540"/>
                </a:lnTo>
                <a:cubicBezTo>
                  <a:pt x="0" y="304240"/>
                  <a:pt x="304240" y="0"/>
                  <a:pt x="67953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0CB7F7-161D-AACF-B350-181A28331C6A}"/>
              </a:ext>
            </a:extLst>
          </p:cNvPr>
          <p:cNvSpPr>
            <a:spLocks noGrp="1"/>
          </p:cNvSpPr>
          <p:nvPr>
            <p:ph type="title"/>
          </p:nvPr>
        </p:nvSpPr>
        <p:spPr>
          <a:xfrm>
            <a:off x="308387" y="753034"/>
            <a:ext cx="4256263" cy="1799665"/>
          </a:xfrm>
        </p:spPr>
        <p:txBody>
          <a:bodyPr anchor="t">
            <a:normAutofit/>
          </a:bodyPr>
          <a:lstStyle/>
          <a:p>
            <a:r>
              <a:rPr lang="en-US" sz="4100"/>
              <a:t>Localization of cognitive abilities</a:t>
            </a:r>
          </a:p>
        </p:txBody>
      </p:sp>
      <p:sp>
        <p:nvSpPr>
          <p:cNvPr id="4" name="Date Placeholder 3">
            <a:extLst>
              <a:ext uri="{FF2B5EF4-FFF2-40B4-BE49-F238E27FC236}">
                <a16:creationId xmlns:a16="http://schemas.microsoft.com/office/drawing/2014/main" id="{1A1C0E8A-68DC-5120-54D8-E800D0D31FC8}"/>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DDA374EB-59FA-2A3E-F978-29225AB11152}"/>
              </a:ext>
            </a:extLst>
          </p:cNvPr>
          <p:cNvSpPr>
            <a:spLocks noGrp="1"/>
          </p:cNvSpPr>
          <p:nvPr>
            <p:ph idx="1"/>
          </p:nvPr>
        </p:nvSpPr>
        <p:spPr>
          <a:xfrm>
            <a:off x="308387" y="3076194"/>
            <a:ext cx="4256263" cy="1629155"/>
          </a:xfrm>
        </p:spPr>
        <p:txBody>
          <a:bodyPr anchor="b">
            <a:normAutofit/>
          </a:bodyPr>
          <a:lstStyle/>
          <a:p>
            <a:r>
              <a:rPr lang="en-US" dirty="0"/>
              <a:t>Broca: brain lesions correlated with aphasia (1861)</a:t>
            </a:r>
          </a:p>
          <a:p>
            <a:r>
              <a:rPr lang="en-US" dirty="0"/>
              <a:t>Wernicke: patient can speak but cant understand language</a:t>
            </a:r>
          </a:p>
        </p:txBody>
      </p:sp>
      <p:pic>
        <p:nvPicPr>
          <p:cNvPr id="5122" name="Picture 2" descr="Wernicke area | Definition, Location, Function, &amp; Facts | Britannica">
            <a:extLst>
              <a:ext uri="{FF2B5EF4-FFF2-40B4-BE49-F238E27FC236}">
                <a16:creationId xmlns:a16="http://schemas.microsoft.com/office/drawing/2014/main" id="{C51C022F-948D-82C0-57BC-722B05C7ED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9846" y="1796280"/>
            <a:ext cx="5467230" cy="328033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A8E906C-66C2-C4DE-0BE7-A98E07996536}"/>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chemeClr val="bg1"/>
                </a:solidFill>
              </a:rPr>
              <a:t>Sample Footer Text</a:t>
            </a:r>
          </a:p>
        </p:txBody>
      </p:sp>
      <p:sp>
        <p:nvSpPr>
          <p:cNvPr id="6" name="Slide Number Placeholder 5">
            <a:extLst>
              <a:ext uri="{FF2B5EF4-FFF2-40B4-BE49-F238E27FC236}">
                <a16:creationId xmlns:a16="http://schemas.microsoft.com/office/drawing/2014/main" id="{4A393319-4B95-9BC2-5895-85DBBBAD00B9}"/>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305995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B513107-2F4E-6D79-3333-6A255357DDC3}"/>
              </a:ext>
            </a:extLst>
          </p:cNvPr>
          <p:cNvSpPr>
            <a:spLocks noGrp="1"/>
          </p:cNvSpPr>
          <p:nvPr>
            <p:ph type="title"/>
          </p:nvPr>
        </p:nvSpPr>
        <p:spPr>
          <a:xfrm>
            <a:off x="1905000" y="92076"/>
            <a:ext cx="8229600" cy="1096963"/>
          </a:xfrm>
        </p:spPr>
        <p:txBody>
          <a:bodyPr>
            <a:normAutofit fontScale="90000"/>
          </a:bodyPr>
          <a:lstStyle/>
          <a:p>
            <a:pPr>
              <a:lnSpc>
                <a:spcPts val="3800"/>
              </a:lnSpc>
            </a:pPr>
            <a:r>
              <a:rPr lang="en-US" altLang="en-US" sz="3600" dirty="0">
                <a:solidFill>
                  <a:srgbClr val="F36F21"/>
                </a:solidFill>
                <a:ea typeface="ＭＳ Ｐゴシック" panose="020B0600070205080204" pitchFamily="34" charset="-128"/>
              </a:rPr>
              <a:t>Neurons and Neuronal Communication:</a:t>
            </a:r>
            <a:br>
              <a:rPr lang="en-US" altLang="en-US" b="1" dirty="0">
                <a:solidFill>
                  <a:srgbClr val="F36F21"/>
                </a:solidFill>
                <a:ea typeface="ＭＳ Ｐゴシック" panose="020B0600070205080204" pitchFamily="34" charset="-128"/>
              </a:rPr>
            </a:br>
            <a:r>
              <a:rPr lang="en-US" altLang="en-US" b="1" dirty="0">
                <a:solidFill>
                  <a:srgbClr val="F36F21"/>
                </a:solidFill>
                <a:ea typeface="ＭＳ Ｐゴシック" panose="020B0600070205080204" pitchFamily="34" charset="-128"/>
              </a:rPr>
              <a:t>The Structure of a Neuron</a:t>
            </a:r>
          </a:p>
        </p:txBody>
      </p:sp>
      <p:pic>
        <p:nvPicPr>
          <p:cNvPr id="6147" name="Picture 3" descr="MyPEL2e_fig_2_01.jpg">
            <a:extLst>
              <a:ext uri="{FF2B5EF4-FFF2-40B4-BE49-F238E27FC236}">
                <a16:creationId xmlns:a16="http://schemas.microsoft.com/office/drawing/2014/main" id="{556C8E63-2D84-D93B-8EF3-862A195642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1"/>
            <a:ext cx="8229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a:extLst>
              <a:ext uri="{FF2B5EF4-FFF2-40B4-BE49-F238E27FC236}">
                <a16:creationId xmlns:a16="http://schemas.microsoft.com/office/drawing/2014/main" id="{DD3B129B-6F06-A192-FC2B-AD24292C2AC0}"/>
              </a:ext>
            </a:extLst>
          </p:cNvPr>
          <p:cNvSpPr txBox="1">
            <a:spLocks/>
          </p:cNvSpPr>
          <p:nvPr/>
        </p:nvSpPr>
        <p:spPr bwMode="auto">
          <a:xfrm>
            <a:off x="1905000" y="5603876"/>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2400"/>
              </a:lnSpc>
              <a:spcBef>
                <a:spcPct val="0"/>
              </a:spcBef>
              <a:buNone/>
            </a:pPr>
            <a:r>
              <a:rPr lang="en-US" altLang="en-US" sz="2800">
                <a:solidFill>
                  <a:srgbClr val="444EA2"/>
                </a:solidFill>
              </a:rPr>
              <a:t>There are billions of neurons </a:t>
            </a:r>
          </a:p>
          <a:p>
            <a:pPr algn="ctr" eaLnBrk="1" hangingPunct="1">
              <a:lnSpc>
                <a:spcPts val="2400"/>
              </a:lnSpc>
              <a:spcBef>
                <a:spcPct val="0"/>
              </a:spcBef>
              <a:buNone/>
            </a:pPr>
            <a:r>
              <a:rPr lang="en-US" altLang="en-US" sz="2800">
                <a:solidFill>
                  <a:srgbClr val="444EA2"/>
                </a:solidFill>
              </a:rPr>
              <a:t>(nerve cells) throughout the body.</a:t>
            </a:r>
            <a:r>
              <a:rPr lang="en-US" altLang="en-US" sz="2800"/>
              <a:t> </a:t>
            </a:r>
          </a:p>
        </p:txBody>
      </p:sp>
      <p:sp>
        <p:nvSpPr>
          <p:cNvPr id="6149" name="Slide Number Placeholder 5">
            <a:extLst>
              <a:ext uri="{FF2B5EF4-FFF2-40B4-BE49-F238E27FC236}">
                <a16:creationId xmlns:a16="http://schemas.microsoft.com/office/drawing/2014/main" id="{DB39C08A-F1C7-10F9-0EA8-51820DA220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2168AA31-47FD-4925-AACB-174CAC2B4FF3}" type="slidenum">
              <a:rPr lang="en-US" altLang="en-US" sz="1200">
                <a:solidFill>
                  <a:srgbClr val="898989"/>
                </a:solidFill>
              </a:rPr>
              <a:pPr eaLnBrk="1" hangingPunct="1">
                <a:spcBef>
                  <a:spcPct val="0"/>
                </a:spcBef>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76D2B9-2E99-23C0-A25B-77784F231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57050C-EDCC-F52F-DB83-E40272D24BF8}"/>
              </a:ext>
            </a:extLst>
          </p:cNvPr>
          <p:cNvSpPr>
            <a:spLocks noGrp="1"/>
          </p:cNvSpPr>
          <p:nvPr>
            <p:ph type="title"/>
          </p:nvPr>
        </p:nvSpPr>
        <p:spPr>
          <a:xfrm>
            <a:off x="308388" y="753034"/>
            <a:ext cx="4025406" cy="1799665"/>
          </a:xfrm>
        </p:spPr>
        <p:txBody>
          <a:bodyPr anchor="t">
            <a:normAutofit/>
          </a:bodyPr>
          <a:lstStyle/>
          <a:p>
            <a:r>
              <a:rPr lang="en-US" dirty="0"/>
              <a:t>Structure</a:t>
            </a:r>
          </a:p>
        </p:txBody>
      </p:sp>
      <p:sp>
        <p:nvSpPr>
          <p:cNvPr id="4" name="Date Placeholder 3">
            <a:extLst>
              <a:ext uri="{FF2B5EF4-FFF2-40B4-BE49-F238E27FC236}">
                <a16:creationId xmlns:a16="http://schemas.microsoft.com/office/drawing/2014/main" id="{6F314137-3503-7272-C374-6A7A4FD4C746}"/>
              </a:ext>
            </a:extLst>
          </p:cNvPr>
          <p:cNvSpPr>
            <a:spLocks noGrp="1"/>
          </p:cNvSpPr>
          <p:nvPr>
            <p:ph type="dt" sz="half" idx="10"/>
          </p:nvPr>
        </p:nvSpPr>
        <p:spPr>
          <a:xfrm>
            <a:off x="340137" y="63202"/>
            <a:ext cx="2743200" cy="318221"/>
          </a:xfrm>
        </p:spPr>
        <p:txBody>
          <a:bodyPr>
            <a:normAutofit/>
          </a:bodyPr>
          <a:lstStyle/>
          <a:p>
            <a:pPr>
              <a:spcAft>
                <a:spcPts val="600"/>
              </a:spcAft>
            </a:pPr>
            <a:fld id="{0F996519-E62D-4F8C-AE1E-36928EC7D15C}" type="datetime1">
              <a:rPr lang="en-US" smtClean="0"/>
              <a:pPr>
                <a:spcAft>
                  <a:spcPts val="600"/>
                </a:spcAft>
              </a:pPr>
              <a:t>12/5/2024</a:t>
            </a:fld>
            <a:endParaRPr lang="en-US"/>
          </a:p>
        </p:txBody>
      </p:sp>
      <p:sp>
        <p:nvSpPr>
          <p:cNvPr id="3" name="Content Placeholder 2">
            <a:extLst>
              <a:ext uri="{FF2B5EF4-FFF2-40B4-BE49-F238E27FC236}">
                <a16:creationId xmlns:a16="http://schemas.microsoft.com/office/drawing/2014/main" id="{3FB17FC4-1195-59A5-B18E-DAEDB9BAAC98}"/>
              </a:ext>
            </a:extLst>
          </p:cNvPr>
          <p:cNvSpPr>
            <a:spLocks noGrp="1"/>
          </p:cNvSpPr>
          <p:nvPr>
            <p:ph idx="1"/>
          </p:nvPr>
        </p:nvSpPr>
        <p:spPr>
          <a:xfrm>
            <a:off x="340619" y="2569464"/>
            <a:ext cx="3993175" cy="3555491"/>
          </a:xfrm>
        </p:spPr>
        <p:txBody>
          <a:bodyPr anchor="b">
            <a:normAutofit fontScale="77500" lnSpcReduction="20000"/>
          </a:bodyPr>
          <a:lstStyle/>
          <a:p>
            <a:pPr eaLnBrk="1" hangingPunct="1"/>
            <a:r>
              <a:rPr lang="en-US" altLang="en-US" sz="2400" dirty="0"/>
              <a:t>Dendrites</a:t>
            </a:r>
          </a:p>
          <a:p>
            <a:pPr lvl="1" eaLnBrk="1" hangingPunct="1"/>
            <a:r>
              <a:rPr lang="en-US" altLang="en-US" sz="2000" dirty="0"/>
              <a:t>Carry information to the cell body from other neurons</a:t>
            </a:r>
          </a:p>
          <a:p>
            <a:pPr eaLnBrk="1" hangingPunct="1"/>
            <a:r>
              <a:rPr lang="en-US" altLang="en-US" sz="2400" dirty="0"/>
              <a:t>Cell Body (Soma)</a:t>
            </a:r>
          </a:p>
          <a:p>
            <a:pPr lvl="1" eaLnBrk="1" hangingPunct="1"/>
            <a:r>
              <a:rPr lang="en-US" altLang="en-US" sz="2000" dirty="0"/>
              <a:t>Contains nucleus</a:t>
            </a:r>
          </a:p>
          <a:p>
            <a:pPr eaLnBrk="1" hangingPunct="1"/>
            <a:r>
              <a:rPr lang="en-US" altLang="en-US" sz="2400" dirty="0"/>
              <a:t>Axon</a:t>
            </a:r>
          </a:p>
          <a:p>
            <a:pPr lvl="1" eaLnBrk="1" hangingPunct="1"/>
            <a:r>
              <a:rPr lang="en-US" altLang="en-US" sz="2000" dirty="0"/>
              <a:t>Carries information to the next cell</a:t>
            </a:r>
          </a:p>
          <a:p>
            <a:pPr eaLnBrk="1" hangingPunct="1"/>
            <a:r>
              <a:rPr lang="en-US" altLang="en-US" sz="2400" dirty="0"/>
              <a:t>Myelin Sheath</a:t>
            </a:r>
          </a:p>
          <a:p>
            <a:pPr lvl="1" eaLnBrk="1" hangingPunct="1"/>
            <a:r>
              <a:rPr lang="en-US" altLang="en-US" sz="2000" dirty="0"/>
              <a:t>Insulates the axon and speeds up the neural impulse</a:t>
            </a:r>
          </a:p>
          <a:p>
            <a:endParaRPr lang="en-US" dirty="0"/>
          </a:p>
        </p:txBody>
      </p:sp>
      <p:pic>
        <p:nvPicPr>
          <p:cNvPr id="7" name="Picture 6" descr="A diagram of a nerve cell&#10;&#10;Description automatically generated">
            <a:extLst>
              <a:ext uri="{FF2B5EF4-FFF2-40B4-BE49-F238E27FC236}">
                <a16:creationId xmlns:a16="http://schemas.microsoft.com/office/drawing/2014/main" id="{F0700301-2100-0D3D-9D80-51441932D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95" r="-1" b="-1"/>
          <a:stretch/>
        </p:blipFill>
        <p:spPr bwMode="auto">
          <a:xfrm>
            <a:off x="5105401" y="1"/>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6A98DF85-C2FC-CF0A-3725-729128260A9F}"/>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5519B2CA-73F2-1339-F8ED-EFAFB99B80B8}"/>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309995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E217-0720-1D9E-92D0-F8F75A7CFD07}"/>
              </a:ext>
            </a:extLst>
          </p:cNvPr>
          <p:cNvSpPr>
            <a:spLocks noGrp="1"/>
          </p:cNvSpPr>
          <p:nvPr>
            <p:ph type="title"/>
          </p:nvPr>
        </p:nvSpPr>
        <p:spPr>
          <a:xfrm>
            <a:off x="308387" y="620202"/>
            <a:ext cx="9956747" cy="860255"/>
          </a:xfrm>
        </p:spPr>
        <p:txBody>
          <a:bodyPr/>
          <a:lstStyle/>
          <a:p>
            <a:r>
              <a:rPr lang="en-US" altLang="en-US" dirty="0"/>
              <a:t>Types of Neurons</a:t>
            </a:r>
            <a:endParaRPr lang="en-US" dirty="0"/>
          </a:p>
        </p:txBody>
      </p:sp>
      <p:sp>
        <p:nvSpPr>
          <p:cNvPr id="3" name="Content Placeholder 2">
            <a:extLst>
              <a:ext uri="{FF2B5EF4-FFF2-40B4-BE49-F238E27FC236}">
                <a16:creationId xmlns:a16="http://schemas.microsoft.com/office/drawing/2014/main" id="{CB54E16C-12A8-33BD-90CF-1555CC5E87EC}"/>
              </a:ext>
            </a:extLst>
          </p:cNvPr>
          <p:cNvSpPr>
            <a:spLocks noGrp="1"/>
          </p:cNvSpPr>
          <p:nvPr>
            <p:ph idx="1"/>
          </p:nvPr>
        </p:nvSpPr>
        <p:spPr/>
        <p:txBody>
          <a:bodyPr>
            <a:normAutofit fontScale="85000" lnSpcReduction="20000"/>
          </a:bodyPr>
          <a:lstStyle/>
          <a:p>
            <a:pPr eaLnBrk="1" hangingPunct="1"/>
            <a:r>
              <a:rPr lang="en-US" altLang="en-US" sz="2800" dirty="0"/>
              <a:t>Sensory neurons</a:t>
            </a:r>
          </a:p>
          <a:p>
            <a:pPr lvl="1" eaLnBrk="1" hangingPunct="1"/>
            <a:r>
              <a:rPr lang="en-US" altLang="en-US" sz="2400" dirty="0"/>
              <a:t>Carry information from sensory systems to the brain</a:t>
            </a:r>
          </a:p>
          <a:p>
            <a:pPr lvl="1" eaLnBrk="1" hangingPunct="1"/>
            <a:r>
              <a:rPr lang="en-US" altLang="en-US" sz="2400" dirty="0"/>
              <a:t>Also referred to as </a:t>
            </a:r>
            <a:r>
              <a:rPr lang="en-US" altLang="en-US" sz="2400" i="1" dirty="0"/>
              <a:t>afferent</a:t>
            </a:r>
          </a:p>
          <a:p>
            <a:pPr eaLnBrk="1" hangingPunct="1"/>
            <a:r>
              <a:rPr lang="en-US" altLang="en-US" sz="2800" dirty="0"/>
              <a:t>Motor neurons</a:t>
            </a:r>
          </a:p>
          <a:p>
            <a:pPr lvl="1" eaLnBrk="1" hangingPunct="1"/>
            <a:r>
              <a:rPr lang="en-US" altLang="en-US" sz="2400" dirty="0"/>
              <a:t>Carry information from the brain to muscles and glands</a:t>
            </a:r>
          </a:p>
          <a:p>
            <a:pPr lvl="1" eaLnBrk="1" hangingPunct="1"/>
            <a:r>
              <a:rPr lang="en-US" altLang="en-US" sz="2400" dirty="0"/>
              <a:t>Also referred to as </a:t>
            </a:r>
            <a:r>
              <a:rPr lang="en-US" altLang="en-US" sz="2400" i="1" dirty="0"/>
              <a:t>efferent</a:t>
            </a:r>
          </a:p>
          <a:p>
            <a:pPr eaLnBrk="1" hangingPunct="1"/>
            <a:r>
              <a:rPr lang="en-US" altLang="en-US" sz="2800" dirty="0"/>
              <a:t>Interneurons</a:t>
            </a:r>
          </a:p>
          <a:p>
            <a:pPr lvl="1" eaLnBrk="1" hangingPunct="1"/>
            <a:r>
              <a:rPr lang="en-US" altLang="en-US" sz="2400" dirty="0"/>
              <a:t>Carry information between other neurons</a:t>
            </a:r>
          </a:p>
          <a:p>
            <a:r>
              <a:rPr lang="en-US" altLang="en-US" sz="2600" dirty="0"/>
              <a:t>Glial Cells (insulate, support, clean up, nourish)</a:t>
            </a:r>
          </a:p>
          <a:p>
            <a:endParaRPr lang="en-US" dirty="0"/>
          </a:p>
        </p:txBody>
      </p:sp>
      <p:sp>
        <p:nvSpPr>
          <p:cNvPr id="4" name="Date Placeholder 3">
            <a:extLst>
              <a:ext uri="{FF2B5EF4-FFF2-40B4-BE49-F238E27FC236}">
                <a16:creationId xmlns:a16="http://schemas.microsoft.com/office/drawing/2014/main" id="{C8E463C3-C3FB-24F4-CBE2-9E2CA0DFB579}"/>
              </a:ext>
            </a:extLst>
          </p:cNvPr>
          <p:cNvSpPr>
            <a:spLocks noGrp="1"/>
          </p:cNvSpPr>
          <p:nvPr>
            <p:ph type="dt" sz="half" idx="10"/>
          </p:nvPr>
        </p:nvSpPr>
        <p:spPr/>
        <p:txBody>
          <a:bodyPr/>
          <a:lstStyle/>
          <a:p>
            <a:fld id="{0F996519-E62D-4F8C-AE1E-36928EC7D15C}" type="datetime1">
              <a:rPr lang="en-US" smtClean="0"/>
              <a:t>12/5/2024</a:t>
            </a:fld>
            <a:endParaRPr lang="en-US"/>
          </a:p>
        </p:txBody>
      </p:sp>
      <p:sp>
        <p:nvSpPr>
          <p:cNvPr id="5" name="Footer Placeholder 4">
            <a:extLst>
              <a:ext uri="{FF2B5EF4-FFF2-40B4-BE49-F238E27FC236}">
                <a16:creationId xmlns:a16="http://schemas.microsoft.com/office/drawing/2014/main" id="{BDAB61F3-D156-CD08-51FD-DB2215582E4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C328F10-1138-18AC-30B5-85B4999E4890}"/>
              </a:ext>
            </a:extLst>
          </p:cNvPr>
          <p:cNvSpPr>
            <a:spLocks noGrp="1"/>
          </p:cNvSpPr>
          <p:nvPr>
            <p:ph type="sldNum" sz="quarter" idx="12"/>
          </p:nvPr>
        </p:nvSpPr>
        <p:spPr/>
        <p:txBody>
          <a:bodyPr/>
          <a:lstStyle/>
          <a:p>
            <a:fld id="{6E91CC32-6A6B-4E2E-BBA1-6864F305DA26}" type="slidenum">
              <a:rPr lang="en-US" smtClean="0"/>
              <a:t>9</a:t>
            </a:fld>
            <a:endParaRPr lang="en-US"/>
          </a:p>
        </p:txBody>
      </p:sp>
    </p:spTree>
    <p:extLst>
      <p:ext uri="{BB962C8B-B14F-4D97-AF65-F5344CB8AC3E}">
        <p14:creationId xmlns:p14="http://schemas.microsoft.com/office/powerpoint/2010/main" val="2865731641"/>
      </p:ext>
    </p:extLst>
  </p:cSld>
  <p:clrMapOvr>
    <a:masterClrMapping/>
  </p:clrMapOvr>
</p:sld>
</file>

<file path=ppt/theme/theme1.xml><?xml version="1.0" encoding="utf-8"?>
<a:theme xmlns:a="http://schemas.openxmlformats.org/drawingml/2006/main" name="Dylan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745</TotalTime>
  <Words>1191</Words>
  <Application>Microsoft Office PowerPoint</Application>
  <PresentationFormat>Widescreen</PresentationFormat>
  <Paragraphs>217</Paragraphs>
  <Slides>22</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Aptos</vt:lpstr>
      <vt:lpstr>Arial</vt:lpstr>
      <vt:lpstr>Neue Haas Grotesk Text Pro</vt:lpstr>
      <vt:lpstr>Times New Roman</vt:lpstr>
      <vt:lpstr>DylanVTI</vt:lpstr>
      <vt:lpstr>Εγκέφαλος και Συμπεριφορά</vt:lpstr>
      <vt:lpstr>PowerPoint Presentation</vt:lpstr>
      <vt:lpstr>Potato battery: chemical energy is converted into electrical energy</vt:lpstr>
      <vt:lpstr>Brain is the organ of the mind</vt:lpstr>
      <vt:lpstr>PowerPoint Presentation</vt:lpstr>
      <vt:lpstr>Localization of cognitive abilities</vt:lpstr>
      <vt:lpstr>Neurons and Neuronal Communication: The Structure of a Neuron</vt:lpstr>
      <vt:lpstr>Structure</vt:lpstr>
      <vt:lpstr>Types of Neurons</vt:lpstr>
      <vt:lpstr>Neurons form networks </vt:lpstr>
      <vt:lpstr>PowerPoint Presentation</vt:lpstr>
      <vt:lpstr>The neural impulse</vt:lpstr>
      <vt:lpstr>The neural impulse</vt:lpstr>
      <vt:lpstr>PowerPoint Presentation</vt:lpstr>
      <vt:lpstr>Synaptic Transmission</vt:lpstr>
      <vt:lpstr>PowerPoint Presentation</vt:lpstr>
      <vt:lpstr>Some Well-Known Neurotransmitters</vt:lpstr>
      <vt:lpstr>Some Well-Known Neurotransmitters</vt:lpstr>
      <vt:lpstr>Neurodegenerative disorders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Vasileios</dc:creator>
  <cp:lastModifiedBy>Vasileios</cp:lastModifiedBy>
  <cp:revision>3</cp:revision>
  <dcterms:created xsi:type="dcterms:W3CDTF">2024-11-29T07:47:01Z</dcterms:created>
  <dcterms:modified xsi:type="dcterms:W3CDTF">2024-12-06T06:55:19Z</dcterms:modified>
</cp:coreProperties>
</file>