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1c7b0d9ee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b1c7b0d9ee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1c7b0d9ee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1c7b0d9ee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1c7b0d9ee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1c7b0d9ee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1c7b0d9ee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1c7b0d9ee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1c7b0d9ee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1c7b0d9ee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b1c7b0d9ee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b1c7b0d9ee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b1c7b0d9ee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b1c7b0d9ee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1c7b0d9ee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b1c7b0d9ee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1c7b0d9ee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1c7b0d9ee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1c7b0d9ee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1c7b0d9ee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1c7b0d9e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1c7b0d9ee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1c7b0d9ee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1c7b0d9ee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1c7b0d9ee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1c7b0d9ee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1c7b0d9ee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1c7b0d9ee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1c7b0d9ee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1c7b0d9ee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1c7b0d9ee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1c7b0d9ee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1c7b0d9ee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b1c7b0d9ee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11700" y="675325"/>
            <a:ext cx="8520600" cy="295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EFEFEF"/>
                </a:solidFill>
              </a:rPr>
              <a:t>ΕΝΟΤΗΤΑ 18</a:t>
            </a:r>
            <a:endParaRPr sz="3500">
              <a:solidFill>
                <a:srgbClr val="EFEFE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EFEFEF"/>
                </a:solidFill>
              </a:rPr>
              <a:t>ΑΠΟ ΤΗΝ ΑΦΙΞΗ ΤΟΥ ΟΘΩΝΑ (1833) ΕΩΣ ΤΗΝ 3</a:t>
            </a:r>
            <a:r>
              <a:rPr lang="en" sz="3500" baseline="30000">
                <a:solidFill>
                  <a:srgbClr val="EFEFEF"/>
                </a:solidFill>
              </a:rPr>
              <a:t>Η</a:t>
            </a:r>
            <a:r>
              <a:rPr lang="en" sz="3500">
                <a:solidFill>
                  <a:srgbClr val="EFEFEF"/>
                </a:solidFill>
              </a:rPr>
              <a:t> ΣΕΠΤΕΜΒΡΙΟΥ 1843</a:t>
            </a:r>
            <a:endParaRPr sz="3500">
              <a:solidFill>
                <a:srgbClr val="EFEFE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body" idx="1"/>
          </p:nvPr>
        </p:nvSpPr>
        <p:spPr>
          <a:xfrm>
            <a:off x="311700" y="314650"/>
            <a:ext cx="8520600" cy="425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FFFFFF"/>
                </a:solidFill>
              </a:rPr>
              <a:t> </a:t>
            </a:r>
            <a:r>
              <a:rPr lang="en" sz="2700" u="sng">
                <a:solidFill>
                  <a:srgbClr val="FFFFFF"/>
                </a:solidFill>
              </a:rPr>
              <a:t>Αποτίμηση: </a:t>
            </a:r>
            <a:r>
              <a:rPr lang="en" sz="2700">
                <a:solidFill>
                  <a:srgbClr val="FFFFFF"/>
                </a:solidFill>
              </a:rPr>
              <a:t>→ μεταφύτευση εκπαιδευτικού συστήματος από τη Γερμανία με δυσκολίες  προσαρμογής στο νεοσύστατο ελληνικό κράτος</a:t>
            </a:r>
            <a:endParaRPr sz="27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FFFFFF"/>
                </a:solidFill>
              </a:rPr>
              <a:t>                 	→ αναμόρφωση</a:t>
            </a:r>
            <a:endParaRPr sz="27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FFFFFF"/>
                </a:solidFill>
              </a:rPr>
              <a:t>                 	→ παραμελήθηκε η εκπαίδευση των κοριτσιών</a:t>
            </a:r>
            <a:endParaRPr sz="27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>
            <a:spLocks noGrp="1"/>
          </p:cNvSpPr>
          <p:nvPr>
            <p:ph type="body" idx="1"/>
          </p:nvPr>
        </p:nvSpPr>
        <p:spPr>
          <a:xfrm>
            <a:off x="311700" y="534200"/>
            <a:ext cx="8520600" cy="40347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 b="1" u="sng">
                <a:solidFill>
                  <a:srgbClr val="000000"/>
                </a:solidFill>
              </a:rPr>
              <a:t>Εκκλησία </a:t>
            </a:r>
            <a:r>
              <a:rPr lang="en" sz="2300">
                <a:solidFill>
                  <a:srgbClr val="000000"/>
                </a:solidFill>
              </a:rPr>
              <a:t>→ ορίστηκε αυτοκέφαλη, δηλαδή χωρίστηκε από το Οικουμενικό Πατριαρχείο της Κων/πολης</a:t>
            </a:r>
            <a:endParaRPr sz="2300"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000000"/>
                </a:solidFill>
              </a:rPr>
              <a:t>                    	→ διατάχτηκε το κλείσιμο μοναστηριών με μικρό αριθμό μοναχών</a:t>
            </a:r>
            <a:endParaRPr sz="2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rgbClr val="FFFFFF"/>
                </a:solidFill>
              </a:rPr>
              <a:t>Η στάση των Ελλήνων έναντι της Αντιβασιλείας </a:t>
            </a:r>
            <a:endParaRPr sz="2200" b="1" i="1" u="sng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·</a:t>
            </a:r>
            <a:r>
              <a:rPr lang="en"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100">
                <a:solidFill>
                  <a:srgbClr val="000000"/>
                </a:solidFill>
              </a:rPr>
              <a:t>Δύσπιστοι απέναντι στις προθέσεις της</a:t>
            </a:r>
            <a:endParaRPr sz="2100">
              <a:solidFill>
                <a:srgbClr val="000000"/>
              </a:solidFill>
            </a:endParaRPr>
          </a:p>
          <a:p>
            <a:pPr marL="6858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·</a:t>
            </a:r>
            <a:r>
              <a:rPr lang="en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100">
                <a:solidFill>
                  <a:srgbClr val="000000"/>
                </a:solidFill>
              </a:rPr>
              <a:t>Εχθρικοί</a:t>
            </a:r>
            <a:endParaRPr sz="2100">
              <a:solidFill>
                <a:srgbClr val="000000"/>
              </a:solidFill>
            </a:endParaRPr>
          </a:p>
          <a:p>
            <a:pPr marL="6858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·</a:t>
            </a:r>
            <a:r>
              <a:rPr lang="en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100">
                <a:solidFill>
                  <a:srgbClr val="000000"/>
                </a:solidFill>
              </a:rPr>
              <a:t>Ανάπτυξη συνωμοτικών κινήσεων και ανοιχτών εξεγέρσεων (Μεσσηνία 1834)</a:t>
            </a:r>
            <a:endParaRPr sz="2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 i="1" u="sng">
                <a:solidFill>
                  <a:srgbClr val="FFFFFF"/>
                </a:solidFill>
              </a:rPr>
              <a:t>Η περίοδος της απόλυτης μοναρχίας του Όθωνα (1835-1843)</a:t>
            </a:r>
            <a:endParaRPr sz="2100" b="1" i="1" u="sng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·</a:t>
            </a:r>
            <a:r>
              <a:rPr lang="en"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200">
                <a:solidFill>
                  <a:srgbClr val="FFFFFF"/>
                </a:solidFill>
              </a:rPr>
              <a:t>Η  κατάσταση δεν άλλαξε</a:t>
            </a:r>
            <a:endParaRPr sz="2200">
              <a:solidFill>
                <a:srgbClr val="FFFFFF"/>
              </a:solidFill>
            </a:endParaRPr>
          </a:p>
          <a:p>
            <a:pPr marL="6858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·</a:t>
            </a: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200">
                <a:solidFill>
                  <a:srgbClr val="FFFFFF"/>
                </a:solidFill>
              </a:rPr>
              <a:t>Προσπάθεια να περιορίσει την επιρροή των κομμάτων ενισχύοντας ένα από αυτά κατά περιόδους</a:t>
            </a:r>
            <a:endParaRPr sz="2200">
              <a:solidFill>
                <a:srgbClr val="FFFFFF"/>
              </a:solidFill>
            </a:endParaRPr>
          </a:p>
          <a:p>
            <a:pPr marL="6858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·</a:t>
            </a: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200">
                <a:solidFill>
                  <a:srgbClr val="FFFFFF"/>
                </a:solidFill>
              </a:rPr>
              <a:t>Προκάλεσε αντιδράσεις → αρχικά εξεγέρσεις τοπικού χαρακτήρα</a:t>
            </a:r>
            <a:endParaRPr sz="2200"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                                             (Ύδρα, Μεσσηνία )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9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>
            <a:spLocks noGrp="1"/>
          </p:cNvSpPr>
          <p:nvPr>
            <p:ph type="title"/>
          </p:nvPr>
        </p:nvSpPr>
        <p:spPr>
          <a:xfrm>
            <a:off x="468525" y="425850"/>
            <a:ext cx="8520600" cy="42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b="1" i="1" u="sng">
                <a:solidFill>
                  <a:srgbClr val="FFFFFF"/>
                </a:solidFill>
              </a:rPr>
              <a:t>Η 3</a:t>
            </a:r>
            <a:r>
              <a:rPr lang="en" sz="2300" b="1" i="1" u="sng" baseline="30000">
                <a:solidFill>
                  <a:srgbClr val="FFFFFF"/>
                </a:solidFill>
              </a:rPr>
              <a:t>η</a:t>
            </a:r>
            <a:r>
              <a:rPr lang="en" sz="2300" b="1" i="1" u="sng">
                <a:solidFill>
                  <a:srgbClr val="FFFFFF"/>
                </a:solidFill>
              </a:rPr>
              <a:t> Σεπτεμβρίου 1843       </a:t>
            </a:r>
            <a:r>
              <a:rPr lang="en" sz="2400" b="1" i="1" u="sng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Αιτίες της επανάστασης:</a:t>
            </a:r>
            <a:endParaRPr sz="2400" b="1" i="1" u="sng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η επιδείνωση της οικονομικής κατάστασης των αγροτών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                     	→ η ανάπτυξη της ληστείας στην ύπαιθρο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                     	→ η αδυναμία εξόφλησης των δανείων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                                                  ↓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επιβολή </a:t>
            </a:r>
            <a:r>
              <a:rPr lang="en" sz="2200" i="1">
                <a:solidFill>
                  <a:srgbClr val="FFFFFF"/>
                </a:solidFill>
              </a:rPr>
              <a:t>οικονομικού ελέγχου από Μ.Δ.</a:t>
            </a:r>
            <a:r>
              <a:rPr lang="en" sz="2200">
                <a:solidFill>
                  <a:srgbClr val="FFFFFF"/>
                </a:solidFill>
              </a:rPr>
              <a:t> και περικοπή κρατικών δαπανών 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400" b="1" i="1" u="sng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7"/>
          <p:cNvSpPr txBox="1">
            <a:spLocks noGrp="1"/>
          </p:cNvSpPr>
          <p:nvPr>
            <p:ph type="body" idx="1"/>
          </p:nvPr>
        </p:nvSpPr>
        <p:spPr>
          <a:xfrm>
            <a:off x="311700" y="565550"/>
            <a:ext cx="8520600" cy="40032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Γενική αναταραχή → πολιτική κινητοποίηση με </a:t>
            </a:r>
            <a:r>
              <a:rPr lang="en" sz="2000" b="1" i="1" u="sng">
                <a:solidFill>
                  <a:srgbClr val="000000"/>
                </a:solidFill>
              </a:rPr>
              <a:t>πρωτεργάτες</a:t>
            </a:r>
            <a:r>
              <a:rPr lang="en" sz="2000">
                <a:solidFill>
                  <a:srgbClr val="000000"/>
                </a:solidFill>
              </a:rPr>
              <a:t> 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                                                                                      → Α. Λόντος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                                                                          → Α. Μαυροκορδάτος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	                                    	                                   →  Ι. Κωλέττης</a:t>
            </a:r>
            <a:endParaRPr sz="2000">
              <a:solidFill>
                <a:srgbClr val="000000"/>
              </a:solidFill>
            </a:endParaRPr>
          </a:p>
          <a:p>
            <a:pPr marL="12954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·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000">
                <a:solidFill>
                  <a:srgbClr val="000000"/>
                </a:solidFill>
              </a:rPr>
              <a:t>                                                                  →  Α. Μεταξάς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i="1" u="sng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διεκδικήσεις</a:t>
            </a:r>
            <a:r>
              <a:rPr lang="en"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5000">
              <a:solidFill>
                <a:srgbClr val="FFFFFF"/>
              </a:solidFill>
            </a:endParaRPr>
          </a:p>
        </p:txBody>
      </p:sp>
      <p:sp>
        <p:nvSpPr>
          <p:cNvPr id="137" name="Google Shape;137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954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·</a:t>
            </a:r>
            <a:r>
              <a:rPr lang="en"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900">
                <a:solidFill>
                  <a:srgbClr val="000000"/>
                </a:solidFill>
              </a:rPr>
              <a:t>παραχώρηση συντάγματος                       </a:t>
            </a:r>
            <a:endParaRPr sz="2900">
              <a:solidFill>
                <a:srgbClr val="000000"/>
              </a:solidFill>
            </a:endParaRPr>
          </a:p>
          <a:p>
            <a:pPr marL="12954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000000"/>
                </a:solidFill>
              </a:rPr>
              <a:t>·</a:t>
            </a:r>
            <a:r>
              <a:rPr lang="en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900">
                <a:solidFill>
                  <a:srgbClr val="000000"/>
                </a:solidFill>
              </a:rPr>
              <a:t>απαλλαγή χώρας από τους Βαυαρούς</a:t>
            </a:r>
            <a:endParaRPr sz="2900">
              <a:solidFill>
                <a:srgbClr val="000000"/>
              </a:solidFill>
            </a:endParaRPr>
          </a:p>
          <a:p>
            <a:pPr marL="12954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000000"/>
                </a:solidFill>
              </a:rPr>
              <a:t>·</a:t>
            </a:r>
            <a:r>
              <a:rPr lang="en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" sz="2900">
                <a:solidFill>
                  <a:srgbClr val="000000"/>
                </a:solidFill>
              </a:rPr>
              <a:t>ανακούφιση από την οικονομική – κοινωνική κρίση</a:t>
            </a:r>
            <a:endParaRPr sz="29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 </a:t>
            </a:r>
            <a:endParaRPr sz="1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rgbClr val="FFFFFF"/>
                </a:solidFill>
              </a:rPr>
              <a:t>Τα γεγονότα της 3</a:t>
            </a:r>
            <a:r>
              <a:rPr lang="en" sz="2200" b="1" i="1" u="sng" baseline="30000">
                <a:solidFill>
                  <a:srgbClr val="FFFFFF"/>
                </a:solidFill>
              </a:rPr>
              <a:t>ης</a:t>
            </a:r>
            <a:r>
              <a:rPr lang="en" sz="2200" b="1" i="1" u="sng">
                <a:solidFill>
                  <a:srgbClr val="FFFFFF"/>
                </a:solidFill>
              </a:rPr>
              <a:t> Σεπτεμβρίου 1843</a:t>
            </a:r>
            <a:endParaRPr sz="2200" b="1" i="1" u="sng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Δυνάμεις της φρουράς της Αθήνας και πολλοί πολίτες με </a:t>
            </a:r>
            <a:r>
              <a:rPr lang="en" b="1" i="1">
                <a:solidFill>
                  <a:srgbClr val="000000"/>
                </a:solidFill>
              </a:rPr>
              <a:t>επικεφαλής</a:t>
            </a:r>
            <a:endParaRPr b="1" i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→ το συνταγματάρχη Δ. Καλλέργη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→ τον αγωνιστή του 1821 Μακρυγιάννη 	συγκεντρώθηκαν έξω από τα ανάκτορα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                απαίτησαν την παραχώρηση συντάγματος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000000"/>
                </a:solidFill>
              </a:rPr>
              <a:t>Αρχικά</a:t>
            </a:r>
            <a:r>
              <a:rPr lang="en">
                <a:solidFill>
                  <a:srgbClr val="000000"/>
                </a:solidFill>
              </a:rPr>
              <a:t> άρνηση βασιλιά → </a:t>
            </a:r>
            <a:r>
              <a:rPr lang="en" u="sng">
                <a:solidFill>
                  <a:srgbClr val="000000"/>
                </a:solidFill>
              </a:rPr>
              <a:t>τελικά </a:t>
            </a:r>
            <a:r>
              <a:rPr lang="en">
                <a:solidFill>
                  <a:srgbClr val="000000"/>
                </a:solidFill>
              </a:rPr>
              <a:t>προκήρυξε εκλογές  για </a:t>
            </a:r>
            <a:r>
              <a:rPr lang="en" i="1">
                <a:solidFill>
                  <a:srgbClr val="000000"/>
                </a:solidFill>
              </a:rPr>
              <a:t>Εθνοσυνέλευση</a:t>
            </a:r>
            <a:endParaRPr i="1"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                                                               ↓</a:t>
            </a:r>
            <a:endParaRPr>
              <a:solidFill>
                <a:srgbClr val="000000"/>
              </a:solidFill>
            </a:endParaRPr>
          </a:p>
          <a:p>
            <a:pPr marL="2286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                                                ψήφιση συντάγματος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"/>
          <p:cNvSpPr txBox="1">
            <a:spLocks noGrp="1"/>
          </p:cNvSpPr>
          <p:nvPr>
            <p:ph type="body" idx="1"/>
          </p:nvPr>
        </p:nvSpPr>
        <p:spPr>
          <a:xfrm>
            <a:off x="311700" y="738050"/>
            <a:ext cx="8520600" cy="38307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 b="1" i="1" u="sng">
                <a:solidFill>
                  <a:srgbClr val="000000"/>
                </a:solidFill>
              </a:rPr>
              <a:t>Σύνταγμα 1844</a:t>
            </a:r>
            <a:r>
              <a:rPr lang="en" sz="2500">
                <a:solidFill>
                  <a:srgbClr val="000000"/>
                </a:solidFill>
              </a:rPr>
              <a:t>→ θεσπίστηκε η </a:t>
            </a:r>
            <a:r>
              <a:rPr lang="en" sz="2500" b="1" i="1">
                <a:solidFill>
                  <a:srgbClr val="000000"/>
                </a:solidFill>
              </a:rPr>
              <a:t>συνταγματική μοναρχία</a:t>
            </a:r>
            <a:endParaRPr sz="2500" b="1" i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 b="1" i="1">
                <a:solidFill>
                  <a:srgbClr val="000000"/>
                </a:solidFill>
              </a:rPr>
              <a:t>                                                                 </a:t>
            </a:r>
            <a:r>
              <a:rPr lang="en" sz="2500">
                <a:solidFill>
                  <a:srgbClr val="000000"/>
                </a:solidFill>
              </a:rPr>
              <a:t>↓</a:t>
            </a:r>
            <a:r>
              <a:rPr lang="en" sz="2500" b="1" i="1">
                <a:solidFill>
                  <a:srgbClr val="000000"/>
                </a:solidFill>
              </a:rPr>
              <a:t>                                        </a:t>
            </a:r>
            <a:endParaRPr sz="2500" b="1" i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 b="1" i="1">
                <a:solidFill>
                  <a:srgbClr val="000000"/>
                </a:solidFill>
              </a:rPr>
              <a:t>                            	</a:t>
            </a:r>
            <a:r>
              <a:rPr lang="en" sz="2500" i="1">
                <a:solidFill>
                  <a:srgbClr val="000000"/>
                </a:solidFill>
              </a:rPr>
              <a:t>Τέλος απόλυτης μοναρχίας του Όθωνα</a:t>
            </a:r>
            <a:endParaRPr sz="2500"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 b="1" i="1" u="sng">
                <a:solidFill>
                  <a:srgbClr val="FFFFFF"/>
                </a:solidFill>
              </a:rPr>
              <a:t>Η εκλογή και η άφιξη του Όθωνα στην Ελλάδα</a:t>
            </a:r>
            <a:endParaRPr sz="2600" b="1" i="1" u="sng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</a:rPr>
              <a:t>Δολοφονία του Καποδίστρια → εμφύλιο πόλεμο → επέμβαση των Μεγάλων Δυνάμεων (Αγγλία-Γαλλία-Ρωσία) με σκοπό την αποτροπή δημιουργίας εστίας αναταραχής στη ΝΑ Μεσόγειο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</a:rPr>
              <a:t>→ υπογραφή με τη Βαυαρία της </a:t>
            </a:r>
            <a:r>
              <a:rPr lang="en" sz="2500" b="1" i="1">
                <a:solidFill>
                  <a:srgbClr val="000000"/>
                </a:solidFill>
              </a:rPr>
              <a:t>Συνθήκης του Λονδίνου (1832)</a:t>
            </a:r>
            <a:endParaRPr sz="2500" b="1" i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3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 b="1" i="1">
                <a:solidFill>
                  <a:srgbClr val="FFFFFF"/>
                </a:solidFill>
              </a:rPr>
              <a:t>Όροι:</a:t>
            </a:r>
            <a:endParaRPr sz="2600" b="1" i="1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600">
                <a:solidFill>
                  <a:srgbClr val="000000"/>
                </a:solidFill>
              </a:rPr>
              <a:t>Αναγόρευση του Όθωνα (17χρονου γιου του βασιλιά Βαυαρίας  Λουδοβίκου Α΄) βασιλιά της Ελλάδας</a:t>
            </a:r>
            <a:endParaRPr sz="2600">
              <a:solidFill>
                <a:srgbClr val="000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600">
                <a:solidFill>
                  <a:srgbClr val="000000"/>
                </a:solidFill>
              </a:rPr>
              <a:t>Ορίστηκε ως πολίτευμα η απόλυτη μοναρχία</a:t>
            </a:r>
            <a:endParaRPr sz="2600">
              <a:solidFill>
                <a:srgbClr val="000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600">
                <a:solidFill>
                  <a:srgbClr val="000000"/>
                </a:solidFill>
              </a:rPr>
              <a:t>Χορηγήθηκε δάνειο στο ελληνικό κράτος </a:t>
            </a:r>
            <a:endParaRPr sz="2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 i="1" u="sng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Η περίοδος της Αντιβασιλείας </a:t>
            </a:r>
            <a:endParaRPr sz="4700">
              <a:solidFill>
                <a:srgbClr val="FFFFFF"/>
              </a:solidFill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Αντιβασιλεία</a:t>
            </a:r>
            <a:r>
              <a:rPr lang="en">
                <a:solidFill>
                  <a:srgbClr val="000000"/>
                </a:solidFill>
              </a:rPr>
              <a:t> → άσκηση της εξουσίας μέχρι την ενηλικίωση του Όθωνα(1835)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→ μια επιτροπή από Βαυαρούς αξιωματούχους διορισμένους από τoν βασιλιά Βαυαρίας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	    → μέλη: 1) Άρμανσμπεργκ : πρωθυπουργός κ΄υπουργός εξωτερικών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	2) Μάουρερ : αρμόδιος για εκπαίδευση- δικαιοσύνη-εκκλησία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	3) Χάιντεκ : υπεύθυνος για ένοπλες δυνάμεις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rgbClr val="FFFFFF"/>
                </a:solidFill>
              </a:rPr>
              <a:t>Οι στόχοι της Αντιβασιλείας</a:t>
            </a:r>
            <a:endParaRPr sz="2200" b="1" i="1" u="sng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Η οικοδόμηση ενός σύγχρονου, κατά τα δυτικά πρότυπα, εθνικού κράτους</a:t>
            </a:r>
            <a:endParaRPr sz="2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Βασικές επιδιώξεις : → α) η εθνική ανεξαρτησία</a:t>
            </a:r>
            <a:endParaRPr sz="2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                              	→ β) η βασιλική απολυταρχία</a:t>
            </a:r>
            <a:endParaRPr sz="2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                              	→ γ) ένα συγκεντρωτικό σύστημα διακυβέρνησης</a:t>
            </a:r>
            <a:endParaRPr sz="2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rgbClr val="FFFFFF"/>
                </a:solidFill>
              </a:rPr>
              <a:t>Η πολιτική της Αντιβασιλείας</a:t>
            </a:r>
            <a:endParaRPr sz="2200" b="1" i="1" u="sng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 b="1" u="sng">
                <a:solidFill>
                  <a:srgbClr val="000000"/>
                </a:solidFill>
              </a:rPr>
              <a:t>Διοίκηση </a:t>
            </a:r>
            <a:r>
              <a:rPr lang="en" sz="2000">
                <a:solidFill>
                  <a:srgbClr val="000000"/>
                </a:solidFill>
              </a:rPr>
              <a:t> → συγκεντρωτική</a:t>
            </a:r>
            <a:endParaRPr sz="2000"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            	→ διαίρεση της Ελλάδας σε 10 νομούς</a:t>
            </a:r>
            <a:endParaRPr sz="2000"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            	→ μεταφορά της πρωτεύουσας στην Αθήνα (συμβολική ενέργεια)</a:t>
            </a:r>
            <a:endParaRPr sz="2000"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            	→ 8/2/1833: καθιέρωση της </a:t>
            </a:r>
            <a:r>
              <a:rPr lang="en" sz="2000" b="1" i="1">
                <a:solidFill>
                  <a:srgbClr val="000000"/>
                </a:solidFill>
              </a:rPr>
              <a:t>δραχμής </a:t>
            </a:r>
            <a:r>
              <a:rPr lang="en" sz="2000">
                <a:solidFill>
                  <a:srgbClr val="000000"/>
                </a:solidFill>
              </a:rPr>
              <a:t>ως νομισματικής μονάδας</a:t>
            </a:r>
            <a:endParaRPr sz="2000"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                         	Νεοσύστατου ελληνικού κράτους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619300"/>
            <a:ext cx="8520600" cy="39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Char char="●"/>
            </a:pPr>
            <a:r>
              <a:rPr lang="en" sz="2200" b="1" u="sng">
                <a:solidFill>
                  <a:srgbClr val="FFFFFF"/>
                </a:solidFill>
              </a:rPr>
              <a:t>Στρατός  </a:t>
            </a:r>
            <a:r>
              <a:rPr lang="en" sz="2200">
                <a:solidFill>
                  <a:srgbClr val="FFFFFF"/>
                </a:solidFill>
              </a:rPr>
              <a:t>→βασίστηκε σε 3500 Βαυαρούς στρατιώτες που είχαν έρθει μαζί με τον Όθωνα</a:t>
            </a:r>
            <a:endParaRPr sz="22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	→ Έλληνες αγωνιστές δεν έγιναν  δεκτοί στις Ένοπλες  Δυνάμεις           → έμειναν χωρίς πόρους</a:t>
            </a:r>
            <a:endParaRPr sz="22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                     	→ έντονη δυσαρέσκεια</a:t>
            </a:r>
            <a:endParaRPr sz="22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                                       	→ κατέφυγαν στη ληστεία</a:t>
            </a:r>
            <a:endParaRPr sz="22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body" idx="1"/>
          </p:nvPr>
        </p:nvSpPr>
        <p:spPr>
          <a:xfrm>
            <a:off x="311700" y="440100"/>
            <a:ext cx="8520600" cy="41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●"/>
            </a:pPr>
            <a:r>
              <a:rPr lang="en" sz="3200" b="1" u="sng">
                <a:solidFill>
                  <a:srgbClr val="FFFFFF"/>
                </a:solidFill>
              </a:rPr>
              <a:t>Δικαιοσύνη </a:t>
            </a:r>
            <a:r>
              <a:rPr lang="en" sz="3200">
                <a:solidFill>
                  <a:srgbClr val="FFFFFF"/>
                </a:solidFill>
              </a:rPr>
              <a:t>→ αναδιοργάνωση</a:t>
            </a:r>
            <a:endParaRPr sz="32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FFFFFF"/>
                </a:solidFill>
              </a:rPr>
              <a:t>                       	→ ίδρυση δικαστηρίων</a:t>
            </a:r>
            <a:endParaRPr sz="3200">
              <a:solidFill>
                <a:srgbClr val="FFFFFF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FFFFFF"/>
                </a:solidFill>
              </a:rPr>
              <a:t>                       	→ σύνταξη νέων νόμων</a:t>
            </a:r>
            <a:endParaRPr sz="32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body" idx="1"/>
          </p:nvPr>
        </p:nvSpPr>
        <p:spPr>
          <a:xfrm>
            <a:off x="311700" y="471475"/>
            <a:ext cx="8520600" cy="40974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b="1" u="sng">
                <a:solidFill>
                  <a:srgbClr val="000000"/>
                </a:solidFill>
              </a:rPr>
              <a:t>Εκπαίδευση</a:t>
            </a:r>
            <a:endParaRPr b="1" u="sng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	</a:t>
            </a:r>
            <a:r>
              <a:rPr lang="en" i="1">
                <a:solidFill>
                  <a:srgbClr val="000000"/>
                </a:solidFill>
              </a:rPr>
              <a:t>Πρωτοβάθμια εκπαίδευση</a:t>
            </a:r>
            <a:r>
              <a:rPr lang="en">
                <a:solidFill>
                  <a:srgbClr val="000000"/>
                </a:solidFill>
              </a:rPr>
              <a:t>: Δημοτικά σχολεία, 7ετής φοίτηση, αλληλοδιδακτικά</a:t>
            </a:r>
            <a:endParaRPr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	</a:t>
            </a:r>
            <a:r>
              <a:rPr lang="en" i="1">
                <a:solidFill>
                  <a:srgbClr val="000000"/>
                </a:solidFill>
              </a:rPr>
              <a:t>Δευτεροβάθμια εκπαίδευση</a:t>
            </a:r>
            <a:r>
              <a:rPr lang="en">
                <a:solidFill>
                  <a:srgbClr val="000000"/>
                </a:solidFill>
              </a:rPr>
              <a:t>: 3τάξια Ελληνικά σχολεία→πρωτεύουσες επαρχιών</a:t>
            </a:r>
            <a:endParaRPr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	                               4τάξια Γυμνάσια→πρωτεύουσες νομών</a:t>
            </a:r>
            <a:endParaRPr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	</a:t>
            </a:r>
            <a:r>
              <a:rPr lang="en" i="1">
                <a:solidFill>
                  <a:srgbClr val="000000"/>
                </a:solidFill>
              </a:rPr>
              <a:t>Τριτοβάθμια εκπαίδευση</a:t>
            </a:r>
            <a:r>
              <a:rPr lang="en">
                <a:solidFill>
                  <a:srgbClr val="000000"/>
                </a:solidFill>
              </a:rPr>
              <a:t>:  </a:t>
            </a:r>
            <a:r>
              <a:rPr lang="en" u="sng">
                <a:solidFill>
                  <a:srgbClr val="000000"/>
                </a:solidFill>
              </a:rPr>
              <a:t>1) πρώτο ελληνικό Πανεπιστήμιο</a:t>
            </a:r>
            <a:endParaRPr u="sng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                   → ίδρυση Αθήνα 1837, λειτουργία 1838</a:t>
            </a:r>
            <a:endParaRPr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                   → Φιλοσοφική, Νομική, Θεολογική, Ιατρική σχολή</a:t>
            </a:r>
            <a:endParaRPr>
              <a:solidFill>
                <a:srgbClr val="000000"/>
              </a:solidFill>
            </a:endParaRPr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                  	   </a:t>
            </a:r>
            <a:r>
              <a:rPr lang="en" u="sng">
                <a:solidFill>
                  <a:srgbClr val="000000"/>
                </a:solidFill>
              </a:rPr>
              <a:t>2) Πολυτεχνικό  σχολείο</a:t>
            </a:r>
            <a:r>
              <a:rPr lang="en">
                <a:solidFill>
                  <a:srgbClr val="000000"/>
                </a:solidFill>
              </a:rPr>
              <a:t> (1837)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PresentationFormat>Προβολή στην οθόνη (16:9)</PresentationFormat>
  <Paragraphs>82</Paragraphs>
  <Slides>18</Slides>
  <Notes>18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Simple Dark</vt:lpstr>
      <vt:lpstr>Διαφάνεια 1</vt:lpstr>
      <vt:lpstr>Η εκλογή και η άφιξη του Όθωνα στην Ελλάδα </vt:lpstr>
      <vt:lpstr>Όροι: </vt:lpstr>
      <vt:lpstr>Η περίοδος της Αντιβασιλείας </vt:lpstr>
      <vt:lpstr>Οι στόχοι της Αντιβασιλείας </vt:lpstr>
      <vt:lpstr>Η πολιτική της Αντιβασιλείας </vt:lpstr>
      <vt:lpstr>Διαφάνεια 7</vt:lpstr>
      <vt:lpstr>Διαφάνεια 8</vt:lpstr>
      <vt:lpstr>Διαφάνεια 9</vt:lpstr>
      <vt:lpstr>Διαφάνεια 10</vt:lpstr>
      <vt:lpstr>Διαφάνεια 11</vt:lpstr>
      <vt:lpstr>Η στάση των Ελλήνων έναντι της Αντιβασιλείας  </vt:lpstr>
      <vt:lpstr>Η περίοδος της απόλυτης μοναρχίας του Όθωνα (1835-1843) </vt:lpstr>
      <vt:lpstr>Η 3η Σεπτεμβρίου 1843       Αιτίες της επανάστασης: η επιδείνωση της οικονομικής κατάστασης των αγροτών                                         → η ανάπτυξη της ληστείας στην ύπαιθρο                                         → η αδυναμία εξόφλησης των δανείων                                                                     ↓                  επιβολή οικονομικού ελέγχου από Μ.Δ. και περικοπή κρατικών δαπανών  </vt:lpstr>
      <vt:lpstr>Διαφάνεια 15</vt:lpstr>
      <vt:lpstr>διεκδικήσεις  </vt:lpstr>
      <vt:lpstr>Τα γεγονότα της 3ης Σεπτεμβρίου 1843 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Teacher</dc:creator>
  <cp:lastModifiedBy>Teacher</cp:lastModifiedBy>
  <cp:revision>1</cp:revision>
  <dcterms:modified xsi:type="dcterms:W3CDTF">2020-12-16T20:17:54Z</dcterms:modified>
</cp:coreProperties>
</file>