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Nunito" charset="0"/>
      <p:regular r:id="rId18"/>
      <p:bold r:id="rId19"/>
      <p:italic r:id="rId20"/>
      <p:boldItalic r:id="rId21"/>
    </p:embeddedFon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b4e7fd3fa5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b4e7fd3fa5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b4e7fd3fa5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b4e7fd3fa5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b4e7fd3fa5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b4e7fd3fa5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b4e7fd3fa5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b4e7fd3fa5_1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b4e7fd3fa5_1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b4e7fd3fa5_1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b4e7fd3fa5_1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b4e7fd3fa5_1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4e7fd3fa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4e7fd3fa5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4e7fd3fa5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4e7fd3fa5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4e7fd3fa5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4e7fd3fa5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4e7fd3fa5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b4e7fd3fa5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4e7fd3fa5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b4e7fd3fa5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4e7fd3fa5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b4e7fd3fa5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b4e7fd3fa5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b4e7fd3fa5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4e7fd3fa5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b4e7fd3fa5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705925" y="1822825"/>
            <a:ext cx="7527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Ενότητα 19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ΑΠΟ ΤΗΝ 3</a:t>
            </a:r>
            <a:r>
              <a:rPr lang="en" sz="2600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</a:t>
            </a:r>
            <a: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ΣΕΠΤΕΜΒΡΙΟΥ 1843 ΕΩΣ ΤΗΝ ΕΞΩΣΗ ΤΟΥ ΟΘΩΝΑ 1862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Μεγάλη Ιδέα και Αλυτρωτισμός - Το ιδεολόγημα της Μεγάλης Ιδέας</a:t>
            </a:r>
            <a:endParaRPr sz="22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διατυπώθηκε το 1844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σήμαινε ότι για την  ανάπτυξη της Ελλάδας και την επίλυση των προβλημάτων ήταν αναγκαία η διεύρυνση των ελληνικών συνόρων και η ενσωμάτωση εδαφών από την Οθωμανική αυτοκρατορία, στα οποία ζούσαν ελληνικοί πληθυσμοί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κυκλοφορούσε από την ίδρυση του ελληνικού κράτους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>
            <a:spLocks noGrp="1"/>
          </p:cNvSpPr>
          <p:nvPr>
            <p:ph type="body" idx="1"/>
          </p:nvPr>
        </p:nvSpPr>
        <p:spPr>
          <a:xfrm>
            <a:off x="819150" y="722375"/>
            <a:ext cx="7505700" cy="3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πρώτος ο Κωλέττης χρησιμοποίησε τον όρο στη Εθνοσυνέλευση 1844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έγινε αποδεκτή από τον ελληνικό λαό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υιοθετήθηκε  ως επίσημη κρατική πολιτική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σφράγισε την ιδεολογία του ελληνισμού μέχρι τις πρωτες δεκαετίες του 20</a:t>
            </a:r>
            <a:r>
              <a:rPr lang="en" sz="2200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ου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αι.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>
            <a:spLocks noGrp="1"/>
          </p:cNvSpPr>
          <p:nvPr>
            <p:ph type="body" idx="1"/>
          </p:nvPr>
        </p:nvSpPr>
        <p:spPr>
          <a:xfrm>
            <a:off x="819150" y="691000"/>
            <a:ext cx="7505700" cy="37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Αλύτρωτοι</a:t>
            </a: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:οι Έλληνες που ζούσαν στην Οθωμανική αυτοκρατορία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Αλυτρωτισμός</a:t>
            </a: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η πολιτική που στόχευε στη απελευθέρωση τους από τον οθωμανικό ζυγό και την ένταξη , τη δική τους και των εδαφών τους στο ελληνικό κράτος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Άλλη άποψη &lt; Αλ. Μαυροκορδάτος ( αγγλικό κόμμα) → έπρεπε να προηγηθεί η οικονομική ανάπτυξη της Ελλάδας ώστε να είναι εφικτή και η εδαφική επέκταση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↓ 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λίγους υποστηρικτές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Κριμαϊκός πόλεμος (1854-1856) και ο Ελληνισμός</a:t>
            </a:r>
            <a:endParaRPr sz="23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body" idx="1"/>
          </p:nvPr>
        </p:nvSpPr>
        <p:spPr>
          <a:xfrm>
            <a:off x="819150" y="1302575"/>
            <a:ext cx="7505700" cy="2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( &lt; χερσόνησος της Κριμαίας όπου μεταφέρθηκε ο πόλεμος )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1854 → Ρωσοτουρκικός πόλεμος    Αγγλία-Γαλλία → τάχθηκαν στο πλευρό του σουλτάνου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Ελλάδα → πολλοί θεώρησαν τον πόλεμο μια ευκαιρία να αποσπάσει το ελληνικό κράτος εδάφη  από την Οθωμανική αυτοκρατορία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	→ αρχές 1854 εξεγέρσεις σε Θεσσαλία, Ήπειρο , Μακεδονία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	→ κατάληψη Πειραιά από αγγλικά-γαλλικά στρατεύματα → απαίτησαν από τον</a:t>
            </a:r>
            <a:endParaRPr sz="16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              	Όθωνα αυστηρή ουδετερότητα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>
            <a:spLocks noGrp="1"/>
          </p:cNvSpPr>
          <p:nvPr>
            <p:ph type="title"/>
          </p:nvPr>
        </p:nvSpPr>
        <p:spPr>
          <a:xfrm>
            <a:off x="819150" y="298975"/>
            <a:ext cx="7505700" cy="9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Αποτελέσματα Κριμαϊκού πολέμου</a:t>
            </a:r>
            <a:endParaRPr sz="23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body" idx="1"/>
          </p:nvPr>
        </p:nvSpPr>
        <p:spPr>
          <a:xfrm>
            <a:off x="678025" y="1042950"/>
            <a:ext cx="7505700" cy="30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έληξε με ήττα της Ρωσίας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 σουλτάνος, υπό τη πίεση των Δυνάμεων, προχώρησε στις  μεταρρυθμίσεις « Χάτι Χουμαγιούν » (1856) με στόχο τη διασφάλιση της ισότητας όλων των κατοίκων της Οθωμανικής αυτοκρατορίας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εγκαινιάστηκε μια νέα περίοδος ανάπτυξης του ελληνισμού στην Οθωμανική αυτοκρατορία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Ø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κοινή γνώμη δεν εμπιστεύεται τις Μεγάλες Δυνάμεις → κατάργηση παλαιών κομμάτων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>
            <a:spLocks noGrp="1"/>
          </p:cNvSpPr>
          <p:nvPr>
            <p:ph type="title"/>
          </p:nvPr>
        </p:nvSpPr>
        <p:spPr>
          <a:xfrm>
            <a:off x="819150" y="4535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έξωση του Όθωνα (1862)</a:t>
            </a:r>
            <a:endParaRPr sz="22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7"/>
          <p:cNvSpPr txBox="1">
            <a:spLocks noGrp="1"/>
          </p:cNvSpPr>
          <p:nvPr>
            <p:ph type="body" idx="1"/>
          </p:nvPr>
        </p:nvSpPr>
        <p:spPr>
          <a:xfrm>
            <a:off x="819150" y="1067375"/>
            <a:ext cx="7505700" cy="31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Η βαθμιαία αστικοποίηση έφερε στο προσκήνιο μια νέα γενιά πολιτικών με φιλελεύθερες ιδέες</a:t>
            </a:r>
            <a:endParaRPr sz="19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1859-1862 → ενίσχυση κοινωνικού ρεύματος εναντίον  του Όθωνα</a:t>
            </a:r>
            <a:endParaRPr sz="19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1/2/1862 → Ναυπλιακά = επανάσταση στο Ναύπλιο (κυριότερο αντιοθωνικό κέντρο)                 → δεν πέτυχε</a:t>
            </a:r>
            <a:endParaRPr sz="19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Οκτώβριος 1862 → στασίασε η φρουρά της Αθήνας</a:t>
            </a:r>
            <a:endParaRPr sz="1900"/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                        	→ ο Όθωνας κηρύχθηκε έκπτωτος και εγκατέλειψε τη χώρα, πήγε   στο Μόναχο → πέθανε το 1867</a:t>
            </a:r>
            <a:endParaRPr sz="19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καθιέρωση της συνταγματικής μοναρχίας</a:t>
            </a:r>
            <a:endParaRPr sz="24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200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Σεπτεμβρίου 1843 → πολιτική κινητοποίηση με απαίτηση να παραχωρηθεί σύνταγμα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	Προκήρυξη εκλογών για Εθνοσυνέλευση →  συγκλήθηκε  και ψήφισε σύνταγμα→1844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Νέο σύνταγμα</a:t>
            </a:r>
            <a:endParaRPr sz="23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819150" y="1490900"/>
            <a:ext cx="7821600" cy="29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Θέσπιση του πολιτεύματος της συνταγματικής μοναρχίας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Τη </a:t>
            </a:r>
            <a:r>
              <a:rPr lang="en" sz="17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νομοθετική εξουσία</a:t>
            </a: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ασκούν → ο βασιλιάς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→ η Γερουσία (ισόβια μέλη διορίζονταν&lt;το βασιλιά)    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	                               → η Βουλή (τα μέλη εκλέγονταν από τον λαό)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Την </a:t>
            </a:r>
            <a:r>
              <a:rPr lang="en" sz="17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εκετελεστική εξουσία</a:t>
            </a: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ασκεί → ο βασιλιάς μέσω των υπουργών που ο ίδιος  διό-  ριζε ή έπαυε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Τη </a:t>
            </a:r>
            <a:r>
              <a:rPr lang="en" sz="17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δικαστική εξουσία</a:t>
            </a: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ασκούν → οι δικαστές (διορίζονταν ή παύονταν από το βασιλιά)                                                        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Διέθετε και ορισμένα φιλελεύθερα στοιχεία (άρθρα για τις ατομικές ελευθερίες )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διαμάχη αυτοχθόνων – ετεροχθόνων στη διάρκεια της Εθνοσυνέλευσης</a:t>
            </a:r>
            <a:endParaRPr sz="21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/>
              <a:t>Έλληνες που γεννήθηκαν                	Έλληνες γεννημένοι σε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/>
              <a:t> σε περιοχές που εντάχθηκαν                   περιοχές έξω από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/>
              <a:t>          	                                                       τα σύνορα του ελληνι-                                                στο ελληνικό κράτος                       	        κού κράτους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>
            <a:spLocks noGrp="1"/>
          </p:cNvSpPr>
          <p:nvPr>
            <p:ph type="body" idx="1"/>
          </p:nvPr>
        </p:nvSpPr>
        <p:spPr>
          <a:xfrm>
            <a:off x="819150" y="518500"/>
            <a:ext cx="7505700" cy="392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Αιτία της διαμαρτυρίας των </a:t>
            </a:r>
            <a:r>
              <a:rPr lang="en" sz="2000" b="1"/>
              <a:t>αυτοχθόνων</a:t>
            </a:r>
            <a:r>
              <a:rPr lang="en" sz="2000"/>
              <a:t> → η κατάληψη πολλών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                                                                         θέσεων της δημόσιας διοί-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                                  	            </a:t>
            </a:r>
            <a:r>
              <a:rPr lang="en" sz="2000" b="1"/>
              <a:t>↓</a:t>
            </a:r>
            <a:r>
              <a:rPr lang="en" sz="2000"/>
              <a:t>             	 κησης από ετερόχθονες λόγω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                                                                          της μόρφωσής τους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                             	</a:t>
            </a:r>
            <a:r>
              <a:rPr lang="en" sz="2000" b="1"/>
              <a:t>Πλειοψηφία Εθνοσυνέλευσης</a:t>
            </a:r>
            <a:r>
              <a:rPr lang="en" sz="2000"/>
              <a:t> 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>
            <a:spLocks noGrp="1"/>
          </p:cNvSpPr>
          <p:nvPr>
            <p:ph type="body" idx="1"/>
          </p:nvPr>
        </p:nvSpPr>
        <p:spPr>
          <a:xfrm>
            <a:off x="819150" y="596925"/>
            <a:ext cx="7505700" cy="3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Απόφαση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οι ετερόχθονες διατηρώντας το δικαίωμα του Έλληνα πολίτη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192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να μην επιτρέπεται ο διορισμός τους σε θέσεις διοίκησης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192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δεν αποκλείονταν από την εκπαίδευση – στρατό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19200" lvl="0" indent="-22860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μπορούσαν να εκλεγούν βουλευτές μόνο σε οικισμούς ετεροχθόνων)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λειτουργία του πολιτεύματος</a:t>
            </a:r>
            <a:endParaRPr sz="23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α) θετικά στοιχεία : η καθιέρωση των κοινοβουλευτικών θεσμών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β) αρνητικά στοιχεία :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οι υπερεξουσίες του βασιλιά αλλοίωναν το δημοκρατικό χαρακτήρα του πολιτεύματος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μη θεσμική αναγνώριση των κομμάτων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>
            <a:spLocks noGrp="1"/>
          </p:cNvSpPr>
          <p:nvPr>
            <p:ph type="body" idx="1"/>
          </p:nvPr>
        </p:nvSpPr>
        <p:spPr>
          <a:xfrm>
            <a:off x="819150" y="816450"/>
            <a:ext cx="7505700" cy="362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953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αθέμιτα μέσα στις εκλογές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953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νοθεία κάλπης, εκβιασμοί, χρηματισμοί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	↓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Τέτοιες πρακτικές εφάρμοσε το γαλλικό κόμμα και ο αρχηγός του Ι. Κωλέττης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νικητής των εκλογών                αντιπολίτευση στον Καποδίστρια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Πρωθυπουργία Κωλέττη 1844-1847</a:t>
            </a:r>
            <a:endParaRPr sz="2300" b="1" i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1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400"/>
              <a:t>συνεργασία με τον Όθωνα</a:t>
            </a:r>
            <a:endParaRPr sz="24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400"/>
              <a:t>παραβίασε κατ’ επανάληψη το σύνταγμα</a:t>
            </a:r>
            <a:endParaRPr sz="24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400"/>
              <a:t>αγνόησε τη βουλή</a:t>
            </a:r>
            <a:endParaRPr sz="24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400"/>
              <a:t>χρησιμοποίησε κρατικούς πόρους για την εξυπηρέτηση των ψηφοφόρων του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PresentationFormat>Προβολή στην οθόνη (16:9)</PresentationFormat>
  <Paragraphs>77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Nunito</vt:lpstr>
      <vt:lpstr>Times New Roman</vt:lpstr>
      <vt:lpstr>Calibri</vt:lpstr>
      <vt:lpstr>Shift</vt:lpstr>
      <vt:lpstr>Ενότητα 19  ΑΠΟ ΤΗΝ 3Η ΣΕΠΤΕΜΒΡΙΟΥ 1843 ΕΩΣ ΤΗΝ ΕΞΩΣΗ ΤΟΥ ΟΘΩΝΑ 1862 </vt:lpstr>
      <vt:lpstr>Η καθιέρωση της συνταγματικής μοναρχίας </vt:lpstr>
      <vt:lpstr>Νέο σύνταγμα </vt:lpstr>
      <vt:lpstr>Η διαμάχη αυτοχθόνων – ετεροχθόνων στη διάρκεια της Εθνοσυνέλευσης </vt:lpstr>
      <vt:lpstr>Διαφάνεια 5</vt:lpstr>
      <vt:lpstr>Διαφάνεια 6</vt:lpstr>
      <vt:lpstr>Η λειτουργία του πολιτεύματος </vt:lpstr>
      <vt:lpstr>Διαφάνεια 8</vt:lpstr>
      <vt:lpstr>Πρωθυπουργία Κωλέττη 1844-1847 </vt:lpstr>
      <vt:lpstr>Μεγάλη Ιδέα και Αλυτρωτισμός - Το ιδεολόγημα της Μεγάλης Ιδέας </vt:lpstr>
      <vt:lpstr>Διαφάνεια 11</vt:lpstr>
      <vt:lpstr>Διαφάνεια 12</vt:lpstr>
      <vt:lpstr>Ο Κριμαϊκός πόλεμος (1854-1856) και ο Ελληνισμός </vt:lpstr>
      <vt:lpstr>Αποτελέσματα Κριμαϊκού πολέμου </vt:lpstr>
      <vt:lpstr>Η έξωση του Όθωνα (1862)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19  ΑΠΟ ΤΗΝ 3Η ΣΕΠΤΕΜΒΡΙΟΥ 1843 ΕΩΣ ΤΗΝ ΕΞΩΣΗ ΤΟΥ ΟΘΩΝΑ 1862 </dc:title>
  <dc:creator>Teacher</dc:creator>
  <cp:lastModifiedBy>Teacher</cp:lastModifiedBy>
  <cp:revision>1</cp:revision>
  <dcterms:modified xsi:type="dcterms:W3CDTF">2021-01-10T18:38:28Z</dcterms:modified>
</cp:coreProperties>
</file>