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27658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4008511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C0DEEE4-16A2-428E-80FE-7B13ACD20031}"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3477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148235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C0DEEE4-16A2-428E-80FE-7B13ACD20031}"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6228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590624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244922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408955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729968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0CE5650F-0981-444A-AC9C-65A1E6F1C1A5}" type="datetimeFigureOut">
              <a:rPr lang="el-GR" smtClean="0"/>
              <a:t>28/2/2023</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196011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71241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0CE5650F-0981-444A-AC9C-65A1E6F1C1A5}" type="datetimeFigureOut">
              <a:rPr lang="el-GR" smtClean="0"/>
              <a:t>28/2/2023</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2957186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0CE5650F-0981-444A-AC9C-65A1E6F1C1A5}" type="datetimeFigureOut">
              <a:rPr lang="el-GR" smtClean="0"/>
              <a:t>28/2/2023</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3986982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E5650F-0981-444A-AC9C-65A1E6F1C1A5}" type="datetimeFigureOut">
              <a:rPr lang="el-GR" smtClean="0"/>
              <a:t>28/2/2023</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3034627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48396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0CE5650F-0981-444A-AC9C-65A1E6F1C1A5}" type="datetimeFigureOut">
              <a:rPr lang="el-GR" smtClean="0"/>
              <a:t>28/2/2023</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C0DEEE4-16A2-428E-80FE-7B13ACD20031}" type="slidenum">
              <a:rPr lang="el-GR" smtClean="0"/>
              <a:t>‹#›</a:t>
            </a:fld>
            <a:endParaRPr lang="el-GR"/>
          </a:p>
        </p:txBody>
      </p:sp>
    </p:spTree>
    <p:extLst>
      <p:ext uri="{BB962C8B-B14F-4D97-AF65-F5344CB8AC3E}">
        <p14:creationId xmlns:p14="http://schemas.microsoft.com/office/powerpoint/2010/main" val="1375280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CE5650F-0981-444A-AC9C-65A1E6F1C1A5}" type="datetimeFigureOut">
              <a:rPr lang="el-GR" smtClean="0"/>
              <a:t>28/2/2023</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C0DEEE4-16A2-428E-80FE-7B13ACD20031}" type="slidenum">
              <a:rPr lang="el-GR" smtClean="0"/>
              <a:t>‹#›</a:t>
            </a:fld>
            <a:endParaRPr lang="el-GR"/>
          </a:p>
        </p:txBody>
      </p:sp>
    </p:spTree>
    <p:extLst>
      <p:ext uri="{BB962C8B-B14F-4D97-AF65-F5344CB8AC3E}">
        <p14:creationId xmlns:p14="http://schemas.microsoft.com/office/powerpoint/2010/main" val="401843606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pdplab.it.uom.gr/project/algprog2002/Kefalaio6/arithm_telestes6.htm" TargetMode="External"/><Relationship Id="rId3" Type="http://schemas.openxmlformats.org/officeDocument/2006/relationships/hyperlink" Target="http://pdplab.it.uom.gr/project/algprog2002/Kefalaio6/synartiseis6.htm" TargetMode="External"/><Relationship Id="rId7" Type="http://schemas.openxmlformats.org/officeDocument/2006/relationships/hyperlink" Target="http://pdplab.it.uom.gr/project/algprog2002/Kefalaio6/entoles_inout6.htm" TargetMode="External"/><Relationship Id="rId2" Type="http://schemas.openxmlformats.org/officeDocument/2006/relationships/hyperlink" Target="http://pdplab.it.uom.gr/project/algprog2002/Kefalaio6/alfabito6.htm" TargetMode="External"/><Relationship Id="rId1" Type="http://schemas.openxmlformats.org/officeDocument/2006/relationships/slideLayout" Target="../slideLayouts/slideLayout2.xml"/><Relationship Id="rId6" Type="http://schemas.openxmlformats.org/officeDocument/2006/relationships/hyperlink" Target="http://pdplab.it.uom.gr/project/algprog2002/Kefalaio6/metablites6.htm" TargetMode="External"/><Relationship Id="rId5" Type="http://schemas.openxmlformats.org/officeDocument/2006/relationships/hyperlink" Target="http://pdplab.it.uom.gr/project/algprog2002/Kefalaio6/arithm_ekfraseis6.htm" TargetMode="External"/><Relationship Id="rId4" Type="http://schemas.openxmlformats.org/officeDocument/2006/relationships/hyperlink" Target="http://pdplab.it.uom.gr/project/algprog2002/Kefalaio6/statheres6.htm" TargetMode="External"/><Relationship Id="rId9" Type="http://schemas.openxmlformats.org/officeDocument/2006/relationships/hyperlink" Target="http://pdplab.it.uom.gr/project/algprog2002/Kefalaio6/structure6.ht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ΒΑΣΙΚΕΣ ΕΝΝΟΙΕΣ ΠΡΟΓΡΑΜΜΑΤΙΣΜΟΥ</a:t>
            </a:r>
            <a:endParaRPr lang="el-GR" dirty="0"/>
          </a:p>
        </p:txBody>
      </p:sp>
    </p:spTree>
    <p:extLst>
      <p:ext uri="{BB962C8B-B14F-4D97-AF65-F5344CB8AC3E}">
        <p14:creationId xmlns:p14="http://schemas.microsoft.com/office/powerpoint/2010/main" val="194323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b="1" i="1" dirty="0">
                <a:solidFill>
                  <a:schemeClr val="tx1"/>
                </a:solidFill>
                <a:latin typeface="+mn-lt"/>
                <a:cs typeface="Times New Roman" panose="02020603050405020304" pitchFamily="18" charset="0"/>
              </a:rPr>
              <a:t>Δομή προγράμματος</a:t>
            </a:r>
            <a:r>
              <a:rPr lang="el-GR" altLang="el-GR" dirty="0">
                <a:solidFill>
                  <a:schemeClr val="tx1"/>
                </a:solidFill>
                <a:latin typeface="+mn-lt"/>
              </a:rPr>
              <a:t/>
            </a:r>
            <a:br>
              <a:rPr lang="el-GR" altLang="el-GR" dirty="0">
                <a:solidFill>
                  <a:schemeClr val="tx1"/>
                </a:solidFill>
                <a:latin typeface="+mn-lt"/>
              </a:rPr>
            </a:br>
            <a:endParaRPr lang="el-GR" dirty="0">
              <a:solidFill>
                <a:schemeClr val="tx1"/>
              </a:solidFill>
              <a:latin typeface="+mn-lt"/>
            </a:endParaRPr>
          </a:p>
        </p:txBody>
      </p:sp>
      <p:sp>
        <p:nvSpPr>
          <p:cNvPr id="4" name="Rectangle 1"/>
          <p:cNvSpPr>
            <a:spLocks noGrp="1" noChangeArrowheads="1"/>
          </p:cNvSpPr>
          <p:nvPr>
            <p:ph idx="1"/>
          </p:nvPr>
        </p:nvSpPr>
        <p:spPr bwMode="auto">
          <a:xfrm>
            <a:off x="2716739" y="1905000"/>
            <a:ext cx="866405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Όπως κάθε εντολή ακολουθεί αυστηρούς συντακτικούς κανόνες, έτσι και ολόκληρο το πρόγραμμα έχει αυστηρούς κανόνες για τον τρόπο που δομείται. </a:t>
            </a: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Η πρώτη εντολή κάθε προγράμματος είναι υποχρεωτικά και η επικεφαλίδα του προγράμματος, η οποία είναι η λέξη </a:t>
            </a:r>
            <a:r>
              <a:rPr kumimoji="0" lang="el-GR" altLang="el-GR" sz="1200" b="1" i="1" u="none" strike="noStrike" cap="none" normalizeH="0" baseline="0" dirty="0" smtClean="0">
                <a:ln>
                  <a:noFill/>
                </a:ln>
                <a:effectLst/>
                <a:latin typeface="+mn-lt"/>
                <a:cs typeface="Times New Roman" panose="02020603050405020304" pitchFamily="18" charset="0"/>
              </a:rPr>
              <a:t>ΠΡΟΓΡΑΜΜΑ</a:t>
            </a:r>
            <a:r>
              <a:rPr kumimoji="0" lang="el-GR" altLang="el-GR" sz="1200" b="0" i="1" u="none" strike="noStrike" cap="none" normalizeH="0" baseline="0" dirty="0" smtClean="0">
                <a:ln>
                  <a:noFill/>
                </a:ln>
                <a:effectLst/>
                <a:latin typeface="+mn-lt"/>
                <a:cs typeface="Times New Roman" panose="02020603050405020304" pitchFamily="18" charset="0"/>
              </a:rPr>
              <a:t> ακολουθούμενη από το όνομα του προγράμματος. </a:t>
            </a:r>
            <a:endParaRPr kumimoji="0" lang="el-GR" altLang="el-GR" sz="1200" b="0" i="0" u="none" strike="noStrike" cap="none" normalizeH="0" baseline="0" dirty="0" smtClean="0">
              <a:ln>
                <a:noFill/>
              </a:ln>
              <a:effectLst/>
              <a:latin typeface="+mn-lt"/>
            </a:endParaRP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Στη συνέχεια ακολουθεί το τμήμα δήλωσης των σταθερών του προγράμματος, αν βέβαια το πρόγραμμα μας χρησιμοποιεί σταθερές.</a:t>
            </a:r>
            <a:endParaRPr kumimoji="0" lang="el-GR" altLang="el-GR" sz="1200" b="0" i="0" u="none" strike="noStrike" cap="none" normalizeH="0" baseline="0" dirty="0" smtClean="0">
              <a:ln>
                <a:noFill/>
              </a:ln>
              <a:effectLst/>
              <a:latin typeface="+mn-lt"/>
            </a:endParaRP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Αμέσως μετά είναι το τμήμα δήλωσης μεταβλητών όπου δηλώνονται υποχρεωτικά τα ονόματα όλων των μεταβλητών καθώς και ο τύπος τους.</a:t>
            </a:r>
            <a:endParaRPr kumimoji="0" lang="el-GR" altLang="el-GR" sz="1200" b="0" i="0" u="none" strike="noStrike" cap="none" normalizeH="0" baseline="0" dirty="0" smtClean="0">
              <a:ln>
                <a:noFill/>
              </a:ln>
              <a:effectLst/>
              <a:latin typeface="+mn-lt"/>
            </a:endParaRP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Ακολουθεί το κύριο μέρος του προγράμματος που περιλαμβάνει όλες τις εκτελέσιμες εντολές. Οι εντολές αυτές περιλαμβάνονται υποχρεωτικά ανάμεσα στις λέξεις </a:t>
            </a:r>
            <a:r>
              <a:rPr kumimoji="0" lang="el-GR" altLang="el-GR" sz="1200" b="1" i="1" u="none" strike="noStrike" cap="none" normalizeH="0" baseline="0" dirty="0" smtClean="0">
                <a:ln>
                  <a:noFill/>
                </a:ln>
                <a:effectLst/>
                <a:latin typeface="+mn-lt"/>
                <a:cs typeface="Times New Roman" panose="02020603050405020304" pitchFamily="18" charset="0"/>
              </a:rPr>
              <a:t>ΑΡΧΗ </a:t>
            </a:r>
            <a:r>
              <a:rPr kumimoji="0" lang="el-GR" altLang="el-GR" sz="1200" b="0" i="1" u="none" strike="noStrike" cap="none" normalizeH="0" baseline="0" dirty="0" smtClean="0">
                <a:ln>
                  <a:noFill/>
                </a:ln>
                <a:effectLst/>
                <a:latin typeface="+mn-lt"/>
                <a:cs typeface="Times New Roman" panose="02020603050405020304" pitchFamily="18" charset="0"/>
              </a:rPr>
              <a:t>και </a:t>
            </a:r>
            <a:r>
              <a:rPr kumimoji="0" lang="el-GR" altLang="el-GR" sz="1200" b="1" i="1" u="none" strike="noStrike" cap="none" normalizeH="0" baseline="0" dirty="0" smtClean="0">
                <a:ln>
                  <a:noFill/>
                </a:ln>
                <a:effectLst/>
                <a:latin typeface="+mn-lt"/>
                <a:cs typeface="Times New Roman" panose="02020603050405020304" pitchFamily="18" charset="0"/>
              </a:rPr>
              <a:t>ΤΕΛΟΣ_ΠΡΟΓΡΑΜΜΑΤΟΣ.   </a:t>
            </a:r>
            <a:endParaRPr kumimoji="0" lang="el-GR" altLang="el-GR" sz="1200" b="0" i="0" u="none" strike="noStrike" cap="none" normalizeH="0" baseline="0" dirty="0" smtClean="0">
              <a:ln>
                <a:noFill/>
              </a:ln>
              <a:effectLst/>
              <a:latin typeface="+mn-lt"/>
            </a:endParaRP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Κάθε εντολή γράφεται σε ξεχωριστή γραμμή. </a:t>
            </a: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Αν μία εντολή πρέπει να συνεχιστεί και στην επόμενη γραμμή, τότε ο πρώτος χαρακτήρας αυτής της γραμμής πρέπει να είναι ο &amp;. </a:t>
            </a:r>
          </a:p>
          <a:p>
            <a:pPr defTabSz="914400">
              <a:buClrTx/>
            </a:pPr>
            <a:r>
              <a:rPr kumimoji="0" lang="el-GR" altLang="el-GR" sz="1200" b="0" i="1" u="none" strike="noStrike" cap="none" normalizeH="0" baseline="0" dirty="0" smtClean="0">
                <a:ln>
                  <a:noFill/>
                </a:ln>
                <a:effectLst/>
                <a:latin typeface="+mn-lt"/>
                <a:cs typeface="Times New Roman" panose="02020603050405020304" pitchFamily="18" charset="0"/>
              </a:rPr>
              <a:t>Αν ο πρώτος χαρακτήρας είναι το θαυμαστικό (!), σημαίνει ότι αυτή η γραμμή περιέχει σχόλια και όχι εκτελέσιμες εντολές.</a:t>
            </a:r>
            <a:endParaRPr kumimoji="0" lang="el-GR" altLang="el-GR" sz="1200" b="0" i="0" u="none" strike="noStrike" cap="none" normalizeH="0" baseline="0" dirty="0" smtClean="0">
              <a:ln>
                <a:noFill/>
              </a:ln>
              <a:effectLst/>
              <a:latin typeface="+mn-lt"/>
            </a:endParaRPr>
          </a:p>
        </p:txBody>
      </p:sp>
    </p:spTree>
    <p:extLst>
      <p:ext uri="{BB962C8B-B14F-4D97-AF65-F5344CB8AC3E}">
        <p14:creationId xmlns:p14="http://schemas.microsoft.com/office/powerpoint/2010/main" val="185477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ΥΠΟΠΡΟΓΡΑΜΜΑ</a:t>
            </a:r>
            <a:endParaRPr lang="el-GR" dirty="0"/>
          </a:p>
        </p:txBody>
      </p:sp>
      <p:sp>
        <p:nvSpPr>
          <p:cNvPr id="3" name="Θέση περιεχομένου 2"/>
          <p:cNvSpPr>
            <a:spLocks noGrp="1"/>
          </p:cNvSpPr>
          <p:nvPr>
            <p:ph idx="1"/>
          </p:nvPr>
        </p:nvSpPr>
        <p:spPr/>
        <p:txBody>
          <a:bodyPr/>
          <a:lstStyle/>
          <a:p>
            <a:r>
              <a:rPr lang="el-GR" dirty="0"/>
              <a:t>Κάθε πρόβλημα διαιρείται σε μικρότερα επιμέρους προβλήματα και κάθε ένα από αυτά τα προγράμματα διαιρείται σε ακόμα απλούστερα και μικρότερα. Στο τέλος τα επί μέρους </a:t>
            </a:r>
            <a:r>
              <a:rPr lang="el-GR" dirty="0" err="1"/>
              <a:t>υποπροβλήματα</a:t>
            </a:r>
            <a:r>
              <a:rPr lang="el-GR" dirty="0"/>
              <a:t> είναι αρκετά απλά, ώστε οι αντίστοιχοι αλγόριθμοι και τα αντίστοιχα τμήματα προγράμματος να μπορούν να σχεδιασθούν και να γραφούν εύκολα. Ο τελικός αλγόριθμος του προβλήματος ανάγεται σε πολλούς απλούστερους επί μέρους αλγόριθμους και το τελικό πρόγραμμα σε πολλά απλούστερα τμήματα </a:t>
            </a:r>
            <a:r>
              <a:rPr lang="el-GR" dirty="0" smtClean="0"/>
              <a:t>προγράμματος.</a:t>
            </a:r>
          </a:p>
          <a:p>
            <a:r>
              <a:rPr lang="el-GR" dirty="0"/>
              <a:t>Ο χωρισμός ενός προγράμματος σε </a:t>
            </a:r>
            <a:r>
              <a:rPr lang="el-GR" dirty="0" err="1"/>
              <a:t>υποπρογράμματα</a:t>
            </a:r>
            <a:r>
              <a:rPr lang="el-GR" dirty="0"/>
              <a:t> προϋποθέτει την ανάλυση του αρχικού προβλήματος σε μικρότερα </a:t>
            </a:r>
            <a:r>
              <a:rPr lang="el-GR" dirty="0" err="1"/>
              <a:t>υποπροβλήματα</a:t>
            </a:r>
            <a:r>
              <a:rPr lang="el-GR" dirty="0"/>
              <a:t>, τα οποία να μπορούν να αντιμετωπισθούν ανεξάρτητα το ένα από το άλλο.</a:t>
            </a:r>
          </a:p>
        </p:txBody>
      </p:sp>
    </p:spTree>
    <p:extLst>
      <p:ext uri="{BB962C8B-B14F-4D97-AF65-F5344CB8AC3E}">
        <p14:creationId xmlns:p14="http://schemas.microsoft.com/office/powerpoint/2010/main" val="831589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ΕΙΔΗ ΥΠΟΠΡΟΓΡΑΜΜΑΤΩΝ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dirty="0"/>
              <a:t>Υπάρχουν δύο ειδών </a:t>
            </a:r>
            <a:r>
              <a:rPr lang="el-GR" dirty="0" err="1"/>
              <a:t>υποπρογράμματα</a:t>
            </a:r>
            <a:r>
              <a:rPr lang="el-GR" dirty="0"/>
              <a:t>, οι </a:t>
            </a:r>
            <a:r>
              <a:rPr lang="el-GR" b="1" dirty="0"/>
              <a:t>διαδικασίες</a:t>
            </a:r>
            <a:r>
              <a:rPr lang="el-GR" dirty="0"/>
              <a:t> και οι </a:t>
            </a:r>
            <a:r>
              <a:rPr lang="el-GR" b="1" dirty="0"/>
              <a:t>συναρτήσεις</a:t>
            </a:r>
            <a:r>
              <a:rPr lang="el-GR" dirty="0"/>
              <a:t>. Το είδος κάθε </a:t>
            </a:r>
            <a:r>
              <a:rPr lang="el-GR" dirty="0" err="1"/>
              <a:t>υποπρογράμματος</a:t>
            </a:r>
            <a:r>
              <a:rPr lang="el-GR" dirty="0"/>
              <a:t> καθορίζεται από το είδος της λειτουργίας που καλείται να επιτελέσει.</a:t>
            </a:r>
          </a:p>
          <a:p>
            <a:endParaRPr lang="el-GR" dirty="0"/>
          </a:p>
          <a:p>
            <a:r>
              <a:rPr lang="el-GR" dirty="0"/>
              <a:t>Οι </a:t>
            </a:r>
            <a:r>
              <a:rPr lang="el-GR" b="1" dirty="0"/>
              <a:t>διαδικασίες</a:t>
            </a:r>
            <a:r>
              <a:rPr lang="el-GR" dirty="0"/>
              <a:t> μπορούν να εκτελέσουν οποιαδήποτε λειτουργία από αυτές που μπορεί να εκτελέσει ένα πρόγραμμα. Να εισάγουν δεδομένα, να εκτελέσουν υπολογισμούς, να μεταβάλλουν τις τιμές των μεταβλητών και να τυπώσουν αποτελέσματα. Με τη χρήση των παραμέτρων αυτές τις τιμές μπορούν να τις μεταφέρουν και στα άλλα </a:t>
            </a:r>
            <a:r>
              <a:rPr lang="el-GR" dirty="0" err="1"/>
              <a:t>υποπρογράμματα</a:t>
            </a:r>
            <a:r>
              <a:rPr lang="el-GR" dirty="0"/>
              <a:t>.</a:t>
            </a:r>
          </a:p>
          <a:p>
            <a:endParaRPr lang="el-GR" dirty="0"/>
          </a:p>
          <a:p>
            <a:r>
              <a:rPr lang="el-GR" dirty="0"/>
              <a:t>Αντίθετα η λειτουργία των </a:t>
            </a:r>
            <a:r>
              <a:rPr lang="el-GR" b="1" dirty="0"/>
              <a:t>συναρτήσεων</a:t>
            </a:r>
            <a:r>
              <a:rPr lang="el-GR" dirty="0"/>
              <a:t> είναι πιο περιορισμένη. Οι συναρτήσεις υπολογίζουν μόνο μία τιμή, αριθμητική, χαρακτήρα ή λογική και μόνο αυτήν επιστρέφουν στο </a:t>
            </a:r>
            <a:r>
              <a:rPr lang="el-GR" dirty="0" err="1"/>
              <a:t>υποπρόγραμμα</a:t>
            </a:r>
            <a:r>
              <a:rPr lang="el-GR" dirty="0"/>
              <a:t> που την κάλεσε. Οι συναρτήσεις μοιάζουν με τις συναρτήσεις των μαθηματικών και η χρήση τους είναι όμοια με τη χρήση των ενσωματωμένων συναρτήσεων που υποστηρίζει η γλώσσα προγραμματισμού.</a:t>
            </a:r>
          </a:p>
        </p:txBody>
      </p:sp>
    </p:spTree>
    <p:extLst>
      <p:ext uri="{BB962C8B-B14F-4D97-AF65-F5344CB8AC3E}">
        <p14:creationId xmlns:p14="http://schemas.microsoft.com/office/powerpoint/2010/main" val="1009782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793185084"/>
              </p:ext>
            </p:extLst>
          </p:nvPr>
        </p:nvGraphicFramePr>
        <p:xfrm>
          <a:off x="2219497" y="3981794"/>
          <a:ext cx="8835044" cy="1848300"/>
        </p:xfrm>
        <a:graphic>
          <a:graphicData uri="http://schemas.openxmlformats.org/drawingml/2006/table">
            <a:tbl>
              <a:tblPr/>
              <a:tblGrid>
                <a:gridCol w="4417522">
                  <a:extLst>
                    <a:ext uri="{9D8B030D-6E8A-4147-A177-3AD203B41FA5}">
                      <a16:colId xmlns:a16="http://schemas.microsoft.com/office/drawing/2014/main" val="2985780345"/>
                    </a:ext>
                  </a:extLst>
                </a:gridCol>
                <a:gridCol w="4417522">
                  <a:extLst>
                    <a:ext uri="{9D8B030D-6E8A-4147-A177-3AD203B41FA5}">
                      <a16:colId xmlns:a16="http://schemas.microsoft.com/office/drawing/2014/main" val="195820532"/>
                    </a:ext>
                  </a:extLst>
                </a:gridCol>
              </a:tblGrid>
              <a:tr h="462075">
                <a:tc>
                  <a:txBody>
                    <a:bodyPr/>
                    <a:lstStyle/>
                    <a:p>
                      <a:r>
                        <a:rPr lang="el-GR" b="1" i="1" dirty="0">
                          <a:latin typeface="Georgia" panose="02040502050405020303" pitchFamily="18" charset="0"/>
                        </a:rPr>
                        <a:t>1.</a:t>
                      </a:r>
                      <a:r>
                        <a:rPr lang="el-GR" b="1" i="1" dirty="0">
                          <a:latin typeface="Georgia" panose="02040502050405020303" pitchFamily="18" charset="0"/>
                          <a:hlinkClick r:id="rId2"/>
                        </a:rPr>
                        <a:t>Το αλφάβητο μιας γλώσσας</a:t>
                      </a:r>
                      <a:endParaRPr lang="el-GR" dirty="0"/>
                    </a:p>
                  </a:txBody>
                  <a:tcPr anchor="ctr">
                    <a:lnL>
                      <a:noFill/>
                    </a:lnL>
                    <a:lnR>
                      <a:noFill/>
                    </a:lnR>
                    <a:lnT>
                      <a:noFill/>
                    </a:lnT>
                    <a:lnB>
                      <a:noFill/>
                    </a:lnB>
                  </a:tcPr>
                </a:tc>
                <a:tc>
                  <a:txBody>
                    <a:bodyPr/>
                    <a:lstStyle/>
                    <a:p>
                      <a:r>
                        <a:rPr lang="el-GR" b="1" i="1">
                          <a:latin typeface="Georgia" panose="02040502050405020303" pitchFamily="18" charset="0"/>
                        </a:rPr>
                        <a:t>5.</a:t>
                      </a:r>
                      <a:r>
                        <a:rPr lang="el-GR" b="1" i="1">
                          <a:latin typeface="Georgia" panose="02040502050405020303" pitchFamily="18" charset="0"/>
                          <a:hlinkClick r:id="rId3"/>
                        </a:rPr>
                        <a:t>Συναρτήσεις</a:t>
                      </a:r>
                      <a:endParaRPr lang="el-GR"/>
                    </a:p>
                  </a:txBody>
                  <a:tcPr anchor="ctr">
                    <a:lnL>
                      <a:noFill/>
                    </a:lnL>
                    <a:lnR>
                      <a:noFill/>
                    </a:lnR>
                    <a:lnT>
                      <a:noFill/>
                    </a:lnT>
                    <a:lnB>
                      <a:noFill/>
                    </a:lnB>
                  </a:tcPr>
                </a:tc>
                <a:extLst>
                  <a:ext uri="{0D108BD9-81ED-4DB2-BD59-A6C34878D82A}">
                    <a16:rowId xmlns:a16="http://schemas.microsoft.com/office/drawing/2014/main" val="3804922471"/>
                  </a:ext>
                </a:extLst>
              </a:tr>
              <a:tr h="462075">
                <a:tc>
                  <a:txBody>
                    <a:bodyPr/>
                    <a:lstStyle/>
                    <a:p>
                      <a:r>
                        <a:rPr lang="el-GR" b="1" i="1" dirty="0">
                          <a:latin typeface="Georgia" panose="02040502050405020303" pitchFamily="18" charset="0"/>
                        </a:rPr>
                        <a:t>2.</a:t>
                      </a:r>
                      <a:r>
                        <a:rPr lang="el-GR" b="1" i="1" dirty="0">
                          <a:latin typeface="Georgia" panose="02040502050405020303" pitchFamily="18" charset="0"/>
                          <a:hlinkClick r:id="rId4"/>
                        </a:rPr>
                        <a:t>Σταθερές</a:t>
                      </a:r>
                      <a:endParaRPr lang="el-GR" dirty="0"/>
                    </a:p>
                  </a:txBody>
                  <a:tcPr anchor="ctr">
                    <a:lnL>
                      <a:noFill/>
                    </a:lnL>
                    <a:lnR>
                      <a:noFill/>
                    </a:lnR>
                    <a:lnT>
                      <a:noFill/>
                    </a:lnT>
                    <a:lnB>
                      <a:noFill/>
                    </a:lnB>
                  </a:tcPr>
                </a:tc>
                <a:tc>
                  <a:txBody>
                    <a:bodyPr/>
                    <a:lstStyle/>
                    <a:p>
                      <a:r>
                        <a:rPr lang="el-GR" b="1" i="1">
                          <a:latin typeface="Georgia" panose="02040502050405020303" pitchFamily="18" charset="0"/>
                        </a:rPr>
                        <a:t>6.</a:t>
                      </a:r>
                      <a:r>
                        <a:rPr lang="el-GR" b="1" i="1">
                          <a:latin typeface="Georgia" panose="02040502050405020303" pitchFamily="18" charset="0"/>
                          <a:hlinkClick r:id="rId5"/>
                        </a:rPr>
                        <a:t>Αριθμητικές εκφράσεις</a:t>
                      </a:r>
                      <a:endParaRPr lang="el-GR"/>
                    </a:p>
                  </a:txBody>
                  <a:tcPr anchor="ctr">
                    <a:lnL>
                      <a:noFill/>
                    </a:lnL>
                    <a:lnR>
                      <a:noFill/>
                    </a:lnR>
                    <a:lnT>
                      <a:noFill/>
                    </a:lnT>
                    <a:lnB>
                      <a:noFill/>
                    </a:lnB>
                  </a:tcPr>
                </a:tc>
                <a:extLst>
                  <a:ext uri="{0D108BD9-81ED-4DB2-BD59-A6C34878D82A}">
                    <a16:rowId xmlns:a16="http://schemas.microsoft.com/office/drawing/2014/main" val="3525086556"/>
                  </a:ext>
                </a:extLst>
              </a:tr>
              <a:tr h="462075">
                <a:tc>
                  <a:txBody>
                    <a:bodyPr/>
                    <a:lstStyle/>
                    <a:p>
                      <a:r>
                        <a:rPr lang="el-GR" b="1" i="1">
                          <a:latin typeface="Georgia" panose="02040502050405020303" pitchFamily="18" charset="0"/>
                        </a:rPr>
                        <a:t>3.</a:t>
                      </a:r>
                      <a:r>
                        <a:rPr lang="el-GR" b="1" i="1">
                          <a:latin typeface="Georgia" panose="02040502050405020303" pitchFamily="18" charset="0"/>
                          <a:hlinkClick r:id="rId6"/>
                        </a:rPr>
                        <a:t>Μεταβλητές</a:t>
                      </a:r>
                      <a:endParaRPr lang="el-GR"/>
                    </a:p>
                  </a:txBody>
                  <a:tcPr anchor="ctr">
                    <a:lnL>
                      <a:noFill/>
                    </a:lnL>
                    <a:lnR>
                      <a:noFill/>
                    </a:lnR>
                    <a:lnT>
                      <a:noFill/>
                    </a:lnT>
                    <a:lnB>
                      <a:noFill/>
                    </a:lnB>
                  </a:tcPr>
                </a:tc>
                <a:tc>
                  <a:txBody>
                    <a:bodyPr/>
                    <a:lstStyle/>
                    <a:p>
                      <a:r>
                        <a:rPr lang="el-GR" b="1" i="1">
                          <a:latin typeface="Georgia" panose="02040502050405020303" pitchFamily="18" charset="0"/>
                        </a:rPr>
                        <a:t>7.</a:t>
                      </a:r>
                      <a:r>
                        <a:rPr lang="el-GR" b="1" i="1">
                          <a:latin typeface="Georgia" panose="02040502050405020303" pitchFamily="18" charset="0"/>
                          <a:hlinkClick r:id="rId7"/>
                        </a:rPr>
                        <a:t>Εντολές εισόδου/εξόδου</a:t>
                      </a:r>
                      <a:endParaRPr lang="el-GR"/>
                    </a:p>
                  </a:txBody>
                  <a:tcPr anchor="ctr">
                    <a:lnL>
                      <a:noFill/>
                    </a:lnL>
                    <a:lnR>
                      <a:noFill/>
                    </a:lnR>
                    <a:lnT>
                      <a:noFill/>
                    </a:lnT>
                    <a:lnB>
                      <a:noFill/>
                    </a:lnB>
                  </a:tcPr>
                </a:tc>
                <a:extLst>
                  <a:ext uri="{0D108BD9-81ED-4DB2-BD59-A6C34878D82A}">
                    <a16:rowId xmlns:a16="http://schemas.microsoft.com/office/drawing/2014/main" val="2031174772"/>
                  </a:ext>
                </a:extLst>
              </a:tr>
              <a:tr h="462075">
                <a:tc>
                  <a:txBody>
                    <a:bodyPr/>
                    <a:lstStyle/>
                    <a:p>
                      <a:r>
                        <a:rPr lang="el-GR" b="1" i="1" dirty="0">
                          <a:latin typeface="Georgia" panose="02040502050405020303" pitchFamily="18" charset="0"/>
                        </a:rPr>
                        <a:t>4.</a:t>
                      </a:r>
                      <a:r>
                        <a:rPr lang="el-GR" b="1" i="1" dirty="0">
                          <a:latin typeface="Georgia" panose="02040502050405020303" pitchFamily="18" charset="0"/>
                          <a:hlinkClick r:id="rId8"/>
                        </a:rPr>
                        <a:t>Αριθμητικοί τελεστές</a:t>
                      </a:r>
                      <a:endParaRPr lang="el-GR" dirty="0"/>
                    </a:p>
                  </a:txBody>
                  <a:tcPr anchor="ctr">
                    <a:lnL>
                      <a:noFill/>
                    </a:lnL>
                    <a:lnR>
                      <a:noFill/>
                    </a:lnR>
                    <a:lnT>
                      <a:noFill/>
                    </a:lnT>
                    <a:lnB>
                      <a:noFill/>
                    </a:lnB>
                  </a:tcPr>
                </a:tc>
                <a:tc>
                  <a:txBody>
                    <a:bodyPr/>
                    <a:lstStyle/>
                    <a:p>
                      <a:r>
                        <a:rPr lang="el-GR" b="1" i="1" dirty="0">
                          <a:latin typeface="Georgia" panose="02040502050405020303" pitchFamily="18" charset="0"/>
                        </a:rPr>
                        <a:t>8.</a:t>
                      </a:r>
                      <a:r>
                        <a:rPr lang="el-GR" b="1" i="1" dirty="0">
                          <a:latin typeface="Georgia" panose="02040502050405020303" pitchFamily="18" charset="0"/>
                          <a:hlinkClick r:id="rId9"/>
                        </a:rPr>
                        <a:t>Δομή προγράμματος</a:t>
                      </a:r>
                      <a:endParaRPr lang="el-GR" dirty="0"/>
                    </a:p>
                  </a:txBody>
                  <a:tcPr anchor="ctr">
                    <a:lnL>
                      <a:noFill/>
                    </a:lnL>
                    <a:lnR>
                      <a:noFill/>
                    </a:lnR>
                    <a:lnT>
                      <a:noFill/>
                    </a:lnT>
                    <a:lnB>
                      <a:noFill/>
                    </a:lnB>
                  </a:tcPr>
                </a:tc>
                <a:extLst>
                  <a:ext uri="{0D108BD9-81ED-4DB2-BD59-A6C34878D82A}">
                    <a16:rowId xmlns:a16="http://schemas.microsoft.com/office/drawing/2014/main" val="388919214"/>
                  </a:ext>
                </a:extLst>
              </a:tr>
            </a:tbl>
          </a:graphicData>
        </a:graphic>
      </p:graphicFrame>
      <p:sp>
        <p:nvSpPr>
          <p:cNvPr id="5" name="Rectangle 1"/>
          <p:cNvSpPr>
            <a:spLocks noChangeArrowheads="1"/>
          </p:cNvSpPr>
          <p:nvPr/>
        </p:nvSpPr>
        <p:spPr bwMode="auto">
          <a:xfrm>
            <a:off x="1629295" y="247797"/>
            <a:ext cx="10414538"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Η επίλυση ενός προβλήματος με υπολογιστή απαιτεί την ανάπτυξη προγράμματος. Για την ανάπτυξη ενός προγράμματος μπορεί να χρησιμοποιηθεί οποιαδήποτε γλώσσα προγραμματισμού.</a:t>
            </a:r>
            <a:endParaRPr kumimoji="0" lang="el-GR" altLang="el-GR" sz="1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Όμως θα πρέπει να έχουμε υπόψη μας ότι:</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400" b="0" i="0" u="none" strike="noStrike" cap="none" normalizeH="0" baseline="0" dirty="0" smtClean="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Κάθε γλώσσα προγραμματισμού σχεδιάζεται για συγκεκριμένο σκοπό, δίνοντας ιδιαίτερη έμφαση σε ορισμένα χαρακτηριστικά σε βάρος βέβαια κάποιων άλλων. Δεν υπάρχει καλύτερη γλώσσα προγραμματισμού, απλά υπάρχει </a:t>
            </a:r>
            <a:r>
              <a:rPr kumimoji="0" lang="el-GR" altLang="el-GR" sz="1400" b="1" i="1" u="none" strike="noStrike" cap="none" normalizeH="0" baseline="0" dirty="0" smtClean="0">
                <a:ln>
                  <a:noFill/>
                </a:ln>
                <a:solidFill>
                  <a:srgbClr val="000000"/>
                </a:solidFill>
                <a:effectLst/>
                <a:latin typeface="+mn-lt"/>
                <a:cs typeface="Times New Roman" panose="02020603050405020304" pitchFamily="18" charset="0"/>
              </a:rPr>
              <a:t>γλώσσα καταλληλότερη </a:t>
            </a: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για την ανάπτυξη συγκεκριμένου τύπου εφαρμογών.</a:t>
            </a:r>
          </a:p>
          <a:p>
            <a:pPr marL="0" marR="0" lvl="0" indent="0" algn="l" defTabSz="914400" rtl="0" eaLnBrk="0" fontAlgn="base" latinLnBrk="0" hangingPunct="0">
              <a:lnSpc>
                <a:spcPct val="100000"/>
              </a:lnSpc>
              <a:spcBef>
                <a:spcPct val="0"/>
              </a:spcBef>
              <a:spcAft>
                <a:spcPct val="0"/>
              </a:spcAft>
              <a:buClrTx/>
              <a:buSzTx/>
              <a:tabLst/>
            </a:pPr>
            <a:endPar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0" u="none" strike="noStrike" cap="none" normalizeH="0" baseline="0" dirty="0" smtClean="0">
                <a:ln>
                  <a:noFill/>
                </a:ln>
                <a:solidFill>
                  <a:srgbClr val="000000"/>
                </a:solidFill>
                <a:effectLst/>
                <a:latin typeface="+mn-lt"/>
                <a:cs typeface="Times New Roman" panose="02020603050405020304" pitchFamily="18" charset="0"/>
              </a:rPr>
              <a:t> </a:t>
            </a: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Οι γλώσσες προγραμματισμού περιέχουν πολλές πληροφορίες που σχετίζονται με τεχνικά θέματα. Αυτά τα χαρακτηριστικά αλλάζουν αρκετά συχνά, όπως η γλώσσα εξελίσσεται και εξαρτώνται σε μεγάλο βαθμό από τον εξοπλισμό και το λειτουργικό σύστημα. Οι </a:t>
            </a:r>
            <a:r>
              <a:rPr kumimoji="0" lang="el-GR" altLang="el-GR" sz="1400" b="0" i="1" u="none" strike="noStrike" cap="none" normalizeH="0" baseline="0" dirty="0" err="1" smtClean="0">
                <a:ln>
                  <a:noFill/>
                </a:ln>
                <a:solidFill>
                  <a:srgbClr val="000000"/>
                </a:solidFill>
                <a:effectLst/>
                <a:latin typeface="+mn-lt"/>
                <a:cs typeface="Times New Roman" panose="02020603050405020304" pitchFamily="18" charset="0"/>
              </a:rPr>
              <a:t>νεώτερες</a:t>
            </a: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 εκδόσεις των γλωσσών συνήθως διαθέτουν πλουσιότερο ρεπερτόριο εντολών και άλλων δυνατοτήτων.</a:t>
            </a:r>
          </a:p>
          <a:p>
            <a:pPr marL="0" marR="0" lvl="0" indent="0" algn="l" defTabSz="914400" rtl="0" eaLnBrk="0" fontAlgn="base" latinLnBrk="0" hangingPunct="0">
              <a:lnSpc>
                <a:spcPct val="100000"/>
              </a:lnSpc>
              <a:spcBef>
                <a:spcPct val="0"/>
              </a:spcBef>
              <a:spcAft>
                <a:spcPct val="0"/>
              </a:spcAft>
              <a:buClrTx/>
              <a:buSzTx/>
              <a:tabLst/>
            </a:pPr>
            <a:endParaRPr kumimoji="0" lang="el-GR" altLang="el-GR" sz="1400" b="0" i="0" u="none" strike="noStrike" cap="none" normalizeH="0" baseline="0" dirty="0" smtClean="0">
              <a:ln>
                <a:noFill/>
              </a:ln>
              <a:solidFill>
                <a:srgbClr val="000000"/>
              </a:solidFill>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400" b="0" i="1" u="none" strike="noStrike" cap="none" normalizeH="0" baseline="0" dirty="0" smtClean="0">
                <a:ln>
                  <a:noFill/>
                </a:ln>
                <a:solidFill>
                  <a:srgbClr val="000000"/>
                </a:solidFill>
                <a:effectLst/>
                <a:latin typeface="+mn-lt"/>
                <a:cs typeface="Times New Roman" panose="02020603050405020304" pitchFamily="18" charset="0"/>
              </a:rPr>
              <a:t>Σχεδόν όλες οι γλώσσες προγραμματισμού έχουν κοινά χαρακτηριστικά επεξεργάζονται κατά κανόνα τους ίδιους τύπους δεδομένων, υποστηρίζουν τις ίδιες βασικές δομές και έχουν παρόμοιες εντολές.</a:t>
            </a:r>
            <a:endParaRPr kumimoji="0" lang="el-GR" altLang="el-GR" sz="1400" b="0" i="0" u="none" strike="noStrike" cap="none" normalizeH="0" baseline="0" dirty="0" smtClean="0">
              <a:ln>
                <a:noFill/>
              </a:ln>
              <a:solidFill>
                <a:srgbClr val="000000"/>
              </a:solidFill>
              <a:effectLst/>
              <a:latin typeface="+mn-lt"/>
              <a:cs typeface="Times New Roman" panose="02020603050405020304" pitchFamily="18" charset="0"/>
            </a:endParaRPr>
          </a:p>
        </p:txBody>
      </p:sp>
    </p:spTree>
    <p:extLst>
      <p:ext uri="{BB962C8B-B14F-4D97-AF65-F5344CB8AC3E}">
        <p14:creationId xmlns:p14="http://schemas.microsoft.com/office/powerpoint/2010/main" val="3832404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1587730" y="245244"/>
            <a:ext cx="1041584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j-lt"/>
                <a:cs typeface="Times New Roman" panose="02020603050405020304" pitchFamily="18" charset="0"/>
              </a:rPr>
              <a:t>Το αλφάβητο μιας γλώσσας</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j-lt"/>
                <a:cs typeface="Times New Roman" panose="02020603050405020304" pitchFamily="18" charset="0"/>
              </a:rPr>
              <a:t>Το αλφάβητο μιας γλώσσας προγραμματισμού αποτελείται από τα γράμματα του ελληνικού και του λατινικού αλφαβήτου, τα ψηφία, καθώς και από ειδικά σύμβολα που χρησιμοποιούνται για προκαθορισμένες ενέργειες.</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l-GR" sz="1200" b="1" i="1" u="none" strike="noStrike" cap="none" normalizeH="0" baseline="0" dirty="0" smtClean="0">
                <a:ln>
                  <a:noFill/>
                </a:ln>
                <a:effectLst/>
                <a:latin typeface="+mj-lt"/>
                <a:cs typeface="Times New Roman" panose="02020603050405020304" pitchFamily="18" charset="0"/>
              </a:rPr>
              <a:t> </a:t>
            </a:r>
            <a:r>
              <a:rPr kumimoji="0" lang="el-GR" altLang="el-GR" sz="1200" b="1" i="1" u="none" strike="noStrike" cap="none" normalizeH="0" baseline="0" dirty="0" smtClean="0">
                <a:ln>
                  <a:noFill/>
                </a:ln>
                <a:effectLst/>
                <a:latin typeface="+mj-lt"/>
                <a:cs typeface="Times New Roman" panose="02020603050405020304" pitchFamily="18" charset="0"/>
              </a:rPr>
              <a:t/>
            </a:r>
            <a:br>
              <a:rPr kumimoji="0" lang="el-GR" altLang="el-GR" sz="1200" b="1" i="1" u="none" strike="noStrike" cap="none" normalizeH="0" baseline="0" dirty="0" smtClean="0">
                <a:ln>
                  <a:noFill/>
                </a:ln>
                <a:effectLst/>
                <a:latin typeface="+mj-lt"/>
                <a:cs typeface="Times New Roman" panose="02020603050405020304" pitchFamily="18" charset="0"/>
              </a:rPr>
            </a:br>
            <a:r>
              <a:rPr kumimoji="0" lang="el-GR" altLang="el-GR" sz="1200" b="1" i="1" u="none" strike="noStrike" cap="none" normalizeH="0" baseline="0" dirty="0" smtClean="0">
                <a:ln>
                  <a:noFill/>
                </a:ln>
                <a:effectLst/>
                <a:latin typeface="+mj-lt"/>
                <a:cs typeface="Times New Roman" panose="02020603050405020304" pitchFamily="18" charset="0"/>
              </a:rPr>
              <a:t>Τύποι δεδομένων</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j-lt"/>
                <a:cs typeface="Times New Roman" panose="02020603050405020304" pitchFamily="18" charset="0"/>
              </a:rPr>
              <a:t>Οι τύποι δεδομένων χωρίζονται σε:</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j-lt"/>
              </a:rPr>
              <a:t>Αριθμητικοί</a:t>
            </a:r>
            <a:endParaRPr kumimoji="0" lang="el-GR" altLang="el-GR" sz="1200" b="1"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200" b="0" i="0" u="none" strike="noStrike" cap="none" normalizeH="0" baseline="0" dirty="0" smtClean="0">
                <a:ln>
                  <a:noFill/>
                </a:ln>
                <a:effectLst/>
                <a:latin typeface="+mj-lt"/>
              </a:rPr>
              <a:t> </a:t>
            </a:r>
            <a:r>
              <a:rPr kumimoji="0" lang="el-GR" altLang="el-GR" sz="1200" b="0" i="1" u="none" strike="noStrike" cap="none" normalizeH="0" baseline="0" dirty="0" smtClean="0">
                <a:ln>
                  <a:noFill/>
                </a:ln>
                <a:effectLst/>
                <a:latin typeface="+mj-lt"/>
              </a:rPr>
              <a:t>Ακέραιος τύπος. Ο τύπος που περιλαμβάνει τους ακέραιους που είναι γνωστοί από τα μαθηματικά. Οι ακέραιοι μπορούν να είναι θετικοί, αρνητικοί ή μηδέν. Παραδείγματα ακεραίων είναι οι αριθμοί 1, 3409, o, -980.</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200" b="0" i="1" u="none" strike="noStrike" cap="none" normalizeH="0" baseline="0" dirty="0" smtClean="0">
                <a:ln>
                  <a:noFill/>
                </a:ln>
                <a:effectLst/>
                <a:latin typeface="+mj-lt"/>
              </a:rPr>
              <a:t>Πραγματικός τύπος. Ο τύπος αυτός περιλαμβάνει τους πραγματικούς αριθμούς που γνωρίζουμε από τα μαθηματικά. Οι αριθμοί 3.14159, 2.71828, -112.45, 0.45 είναι πραγματικοί αριθμοί. Και οι πραγματικοί αριθμοί μπορούν να είναι θετικοί, αρνητικοί ή μηδέν.</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j-lt"/>
              </a:rPr>
              <a:t>Χαρακτήρας</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j-lt"/>
              </a:rPr>
              <a:t> Ο τύπος αυτός αναφέρεται τόσο σε ένα χαρακτήρα όσο και μία σειρά χαρακτήρων. Τα δεδομένα αυτού του τύπου μπορούν να περιέχουν οποιοδήποτε χαρακτήρα παράγεται από το πληκτρολόγιο. Παραδείγματα χαρακτήρων είναι το 'κ', 'Κώστας' κ.τ.λ. Οι χαρακτήρες πρέπει υποχρεωτικά να βρίσκονται μέσα σε απλά εισαγωγικά ' '. Τα δεδομένα αυτού του τύπου ονομάζονται αλφαριθμητικά επειδή περιέχουν τόσο αριθμητικούς χαρακτήρες όσο και αλφαβητικούς.</a:t>
            </a:r>
            <a:endParaRPr kumimoji="0" lang="el-GR" altLang="el-GR" sz="1200" b="0"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j-lt"/>
              </a:rPr>
              <a:t>Λογικός</a:t>
            </a:r>
            <a:endParaRPr kumimoji="0" lang="el-GR" altLang="el-GR" sz="1200" b="1" i="0" u="none" strike="noStrike" cap="none" normalizeH="0" baseline="0" dirty="0" smtClean="0">
              <a:ln>
                <a:noFill/>
              </a:ln>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j-lt"/>
              </a:rPr>
              <a:t>Αυτός ο τύπος δέχεται μόνο δύο τιμές ΑΛΗΘΗΣ και ΨΕΥΔΗΣ. Οι τιμές αντιπροσωπεύουν αληθείς ή ψευδείς συνθήκες.</a:t>
            </a:r>
            <a:endParaRPr kumimoji="0" lang="el-GR" altLang="el-GR" sz="1200" b="0" i="0" u="none" strike="noStrike" cap="none" normalizeH="0" baseline="0" dirty="0" smtClean="0">
              <a:ln>
                <a:noFill/>
              </a:ln>
              <a:effectLst/>
              <a:latin typeface="+mj-lt"/>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087566262"/>
              </p:ext>
            </p:extLst>
          </p:nvPr>
        </p:nvGraphicFramePr>
        <p:xfrm>
          <a:off x="3710932" y="3764074"/>
          <a:ext cx="4327476" cy="2834640"/>
        </p:xfrm>
        <a:graphic>
          <a:graphicData uri="http://schemas.openxmlformats.org/drawingml/2006/table">
            <a:tbl>
              <a:tblPr/>
              <a:tblGrid>
                <a:gridCol w="2509936">
                  <a:extLst>
                    <a:ext uri="{9D8B030D-6E8A-4147-A177-3AD203B41FA5}">
                      <a16:colId xmlns:a16="http://schemas.microsoft.com/office/drawing/2014/main" val="3567901256"/>
                    </a:ext>
                  </a:extLst>
                </a:gridCol>
                <a:gridCol w="1817540">
                  <a:extLst>
                    <a:ext uri="{9D8B030D-6E8A-4147-A177-3AD203B41FA5}">
                      <a16:colId xmlns:a16="http://schemas.microsoft.com/office/drawing/2014/main" val="1178885425"/>
                    </a:ext>
                  </a:extLst>
                </a:gridCol>
              </a:tblGrid>
              <a:tr h="909550">
                <a:tc rowSpan="2">
                  <a:txBody>
                    <a:bodyPr/>
                    <a:lstStyle/>
                    <a:p>
                      <a:pPr algn="just"/>
                      <a:r>
                        <a:rPr lang="el-GR" b="1" i="1" dirty="0">
                          <a:effectLst/>
                          <a:latin typeface="+mn-lt"/>
                        </a:rPr>
                        <a:t>  Γράμματα</a:t>
                      </a:r>
                      <a:endParaRPr lang="el-GR" dirty="0">
                        <a:effectLst/>
                        <a:latin typeface="+mn-lt"/>
                      </a:endParaRPr>
                    </a:p>
                    <a:p>
                      <a:pPr algn="just"/>
                      <a:r>
                        <a:rPr lang="el-GR" i="1" dirty="0">
                          <a:effectLst/>
                          <a:latin typeface="+mn-lt"/>
                        </a:rPr>
                        <a:t>Κεφαλαία ελληνικού αλφαβήτου (Α-Ω)</a:t>
                      </a:r>
                      <a:endParaRPr lang="el-GR" dirty="0">
                        <a:effectLst/>
                        <a:latin typeface="+mn-lt"/>
                      </a:endParaRPr>
                    </a:p>
                    <a:p>
                      <a:pPr algn="just"/>
                      <a:r>
                        <a:rPr lang="el-GR" i="1" dirty="0">
                          <a:effectLst/>
                          <a:latin typeface="+mn-lt"/>
                        </a:rPr>
                        <a:t>Πεζά ελληνικού αλφαβήτου (α-ω)</a:t>
                      </a:r>
                      <a:endParaRPr lang="el-GR" dirty="0">
                        <a:effectLst/>
                        <a:latin typeface="+mn-lt"/>
                      </a:endParaRPr>
                    </a:p>
                    <a:p>
                      <a:pPr algn="just"/>
                      <a:r>
                        <a:rPr lang="el-GR" i="1" dirty="0">
                          <a:effectLst/>
                          <a:latin typeface="+mn-lt"/>
                        </a:rPr>
                        <a:t>Κεφαλαία λατινικού αλφαβήτου (A-Z)</a:t>
                      </a:r>
                      <a:endParaRPr lang="el-GR" dirty="0">
                        <a:effectLst/>
                        <a:latin typeface="+mn-lt"/>
                      </a:endParaRPr>
                    </a:p>
                    <a:p>
                      <a:pPr algn="just"/>
                      <a:r>
                        <a:rPr lang="el-GR" i="1" dirty="0">
                          <a:effectLst/>
                          <a:latin typeface="+mn-lt"/>
                        </a:rPr>
                        <a:t>Πεζά λατινικού αλφαβήτου (a-z)</a:t>
                      </a:r>
                      <a:endParaRPr lang="el-GR" dirty="0">
                        <a:effectLst/>
                        <a:latin typeface="+mn-lt"/>
                      </a:endParaRPr>
                    </a:p>
                    <a:p>
                      <a:r>
                        <a:rPr lang="el-GR" i="1" dirty="0">
                          <a:latin typeface="+mn-lt"/>
                        </a:rPr>
                        <a:t> </a:t>
                      </a:r>
                      <a:endParaRPr lang="el-GR" dirty="0">
                        <a:latin typeface="+mn-lt"/>
                      </a:endParaRPr>
                    </a:p>
                  </a:txBody>
                  <a:tcPr anchor="ctr">
                    <a:lnL>
                      <a:noFill/>
                    </a:lnL>
                    <a:lnR>
                      <a:noFill/>
                    </a:lnR>
                    <a:lnT>
                      <a:noFill/>
                    </a:lnT>
                    <a:lnB>
                      <a:noFill/>
                    </a:lnB>
                  </a:tcPr>
                </a:tc>
                <a:tc>
                  <a:txBody>
                    <a:bodyPr/>
                    <a:lstStyle/>
                    <a:p>
                      <a:pPr algn="just"/>
                      <a:r>
                        <a:rPr lang="el-GR" b="1" i="1">
                          <a:effectLst/>
                          <a:latin typeface="+mn-lt"/>
                        </a:rPr>
                        <a:t>Ψηφία</a:t>
                      </a:r>
                      <a:endParaRPr lang="el-GR">
                        <a:effectLst/>
                        <a:latin typeface="+mn-lt"/>
                      </a:endParaRPr>
                    </a:p>
                    <a:p>
                      <a:pPr algn="just"/>
                      <a:r>
                        <a:rPr lang="el-GR" i="1">
                          <a:effectLst/>
                          <a:latin typeface="+mn-lt"/>
                        </a:rPr>
                        <a:t>0-9</a:t>
                      </a:r>
                      <a:endParaRPr lang="el-GR">
                        <a:effectLst/>
                        <a:latin typeface="+mn-lt"/>
                      </a:endParaRPr>
                    </a:p>
                    <a:p>
                      <a:r>
                        <a:rPr lang="el-GR" i="1">
                          <a:latin typeface="+mn-lt"/>
                        </a:rPr>
                        <a:t> </a:t>
                      </a:r>
                      <a:endParaRPr lang="el-GR">
                        <a:latin typeface="+mn-lt"/>
                      </a:endParaRPr>
                    </a:p>
                  </a:txBody>
                  <a:tcPr anchor="ctr">
                    <a:lnL>
                      <a:noFill/>
                    </a:lnL>
                    <a:lnR>
                      <a:noFill/>
                    </a:lnR>
                    <a:lnT>
                      <a:noFill/>
                    </a:lnT>
                    <a:lnB>
                      <a:noFill/>
                    </a:lnB>
                  </a:tcPr>
                </a:tc>
                <a:extLst>
                  <a:ext uri="{0D108BD9-81ED-4DB2-BD59-A6C34878D82A}">
                    <a16:rowId xmlns:a16="http://schemas.microsoft.com/office/drawing/2014/main" val="2396040378"/>
                  </a:ext>
                </a:extLst>
              </a:tr>
              <a:tr h="1910056">
                <a:tc vMerge="1">
                  <a:txBody>
                    <a:bodyPr/>
                    <a:lstStyle/>
                    <a:p>
                      <a:endParaRPr lang="el-GR"/>
                    </a:p>
                  </a:txBody>
                  <a:tcPr/>
                </a:tc>
                <a:tc>
                  <a:txBody>
                    <a:bodyPr/>
                    <a:lstStyle/>
                    <a:p>
                      <a:pPr algn="just"/>
                      <a:r>
                        <a:rPr lang="el-GR" b="1" i="1" dirty="0">
                          <a:effectLst/>
                          <a:latin typeface="+mn-lt"/>
                        </a:rPr>
                        <a:t>Ειδικοί χαρακτήρες</a:t>
                      </a:r>
                      <a:endParaRPr lang="el-GR" dirty="0">
                        <a:effectLst/>
                        <a:latin typeface="+mn-lt"/>
                      </a:endParaRPr>
                    </a:p>
                    <a:p>
                      <a:pPr algn="just"/>
                      <a:r>
                        <a:rPr lang="el-GR" i="1" dirty="0">
                          <a:effectLst/>
                          <a:latin typeface="+mn-lt"/>
                        </a:rPr>
                        <a:t>+  -  *  /  ‘ , ! &amp; κενός χαρακτήρας</a:t>
                      </a:r>
                      <a:endParaRPr lang="el-GR" dirty="0">
                        <a:effectLst/>
                        <a:latin typeface="+mn-lt"/>
                      </a:endParaRPr>
                    </a:p>
                    <a:p>
                      <a:r>
                        <a:rPr lang="el-GR" i="1" dirty="0">
                          <a:latin typeface="+mn-lt"/>
                        </a:rPr>
                        <a:t> </a:t>
                      </a:r>
                      <a:endParaRPr lang="el-GR" dirty="0">
                        <a:latin typeface="+mn-lt"/>
                      </a:endParaRPr>
                    </a:p>
                  </a:txBody>
                  <a:tcPr anchor="ctr">
                    <a:lnL>
                      <a:noFill/>
                    </a:lnL>
                    <a:lnR>
                      <a:noFill/>
                    </a:lnR>
                    <a:lnT>
                      <a:noFill/>
                    </a:lnT>
                    <a:lnB>
                      <a:noFill/>
                    </a:lnB>
                  </a:tcPr>
                </a:tc>
                <a:extLst>
                  <a:ext uri="{0D108BD9-81ED-4DB2-BD59-A6C34878D82A}">
                    <a16:rowId xmlns:a16="http://schemas.microsoft.com/office/drawing/2014/main" val="2975384762"/>
                  </a:ext>
                </a:extLst>
              </a:tr>
            </a:tbl>
          </a:graphicData>
        </a:graphic>
      </p:graphicFrame>
    </p:spTree>
    <p:extLst>
      <p:ext uri="{BB962C8B-B14F-4D97-AF65-F5344CB8AC3E}">
        <p14:creationId xmlns:p14="http://schemas.microsoft.com/office/powerpoint/2010/main" val="322795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829592" y="603856"/>
            <a:ext cx="9626138" cy="1372990"/>
          </a:xfrm>
        </p:spPr>
        <p:txBody>
          <a:bodyPr>
            <a:normAutofit fontScale="90000"/>
          </a:bodyPr>
          <a:lstStyle/>
          <a:p>
            <a:r>
              <a:rPr lang="el-GR" sz="1800" b="1" i="1" dirty="0"/>
              <a:t>Σταθερές</a:t>
            </a:r>
            <a:r>
              <a:rPr lang="el-GR" sz="1800" dirty="0"/>
              <a:t/>
            </a:r>
            <a:br>
              <a:rPr lang="el-GR" sz="1800" dirty="0"/>
            </a:br>
            <a:r>
              <a:rPr lang="el-GR" sz="1800" i="1" dirty="0"/>
              <a:t>Οι σταθερές (</a:t>
            </a:r>
            <a:r>
              <a:rPr lang="el-GR" sz="1800" i="1" dirty="0" err="1"/>
              <a:t>constants</a:t>
            </a:r>
            <a:r>
              <a:rPr lang="el-GR" sz="1800" i="1" dirty="0"/>
              <a:t>) είναι προκαθορισμένες τιμές που </a:t>
            </a:r>
            <a:r>
              <a:rPr lang="el-GR" sz="1800" b="1" i="1" dirty="0"/>
              <a:t>δεν</a:t>
            </a:r>
            <a:r>
              <a:rPr lang="el-GR" sz="1800" i="1" dirty="0"/>
              <a:t> μεταβάλλονται κατά τη διάρκεια εκτέλεσης του προγράμματος. Οι σταθερές είναι αντίστοιχου τύπου δεδομένων, δηλαδή ακέραιες, πραγματικές, αλφαριθμητικές ή λογικές. </a:t>
            </a:r>
            <a:r>
              <a:rPr lang="el-GR" sz="1800" dirty="0"/>
              <a:t/>
            </a:r>
            <a:br>
              <a:rPr lang="el-GR" sz="1800" dirty="0"/>
            </a:br>
            <a:endParaRPr lang="el-GR" sz="1800" dirty="0"/>
          </a:p>
        </p:txBody>
      </p:sp>
      <p:pic>
        <p:nvPicPr>
          <p:cNvPr id="3074" name="Picture 2" descr="http://pdplab.it.uom.gr/project/algprog2002/Kefalaio6/const.gif"/>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003800" y="2208212"/>
            <a:ext cx="4086225" cy="3629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44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596043" y="224445"/>
            <a:ext cx="9543012" cy="3084020"/>
          </a:xfrm>
        </p:spPr>
        <p:txBody>
          <a:bodyPr>
            <a:noAutofit/>
          </a:bodyPr>
          <a:lstStyle/>
          <a:p>
            <a:r>
              <a:rPr lang="el-GR" sz="1400" b="1" i="1" dirty="0" smtClean="0"/>
              <a:t>Μεταβλητές</a:t>
            </a:r>
            <a:br>
              <a:rPr lang="el-GR" sz="1400" b="1" i="1" dirty="0" smtClean="0"/>
            </a:br>
            <a:r>
              <a:rPr lang="el-GR" sz="1400" dirty="0" smtClean="0"/>
              <a:t/>
            </a:r>
            <a:br>
              <a:rPr lang="el-GR" sz="1400" dirty="0" smtClean="0"/>
            </a:br>
            <a:r>
              <a:rPr lang="el-GR" sz="1400" i="1" dirty="0" smtClean="0"/>
              <a:t>Μια </a:t>
            </a:r>
            <a:r>
              <a:rPr lang="el-GR" sz="1400" i="1" dirty="0"/>
              <a:t>μεταβλητή παριστάνει μία ποσότητα που η τιμή της </a:t>
            </a:r>
            <a:r>
              <a:rPr lang="el-GR" sz="1400" b="1" i="1" dirty="0"/>
              <a:t>μπορεί να </a:t>
            </a:r>
            <a:r>
              <a:rPr lang="el-GR" sz="1400" b="1" i="1" dirty="0" smtClean="0"/>
              <a:t>μεταβάλλεται</a:t>
            </a:r>
            <a:r>
              <a:rPr lang="el-GR" sz="1400" i="1" dirty="0" smtClean="0"/>
              <a:t>.</a:t>
            </a:r>
            <a:br>
              <a:rPr lang="el-GR" sz="1400" i="1" dirty="0" smtClean="0"/>
            </a:br>
            <a:r>
              <a:rPr lang="el-GR" sz="1400" i="1" dirty="0" smtClean="0"/>
              <a:t>Οι </a:t>
            </a:r>
            <a:r>
              <a:rPr lang="el-GR" sz="1400" i="1" dirty="0"/>
              <a:t>μεταβλητές που χρησιμοποιούνται σε ένα πρόγραμμα αντιστοιχούνται από τον μεταγλωττιστή σε συγκεκριμένες θέσεις μνήμης και μπορεί να μεταβάλλονται κατά τη διάρκεια της εκτέλεσης του προγράμματος. </a:t>
            </a:r>
            <a:r>
              <a:rPr lang="el-GR" sz="1400" i="1" dirty="0" smtClean="0"/>
              <a:t/>
            </a:r>
            <a:br>
              <a:rPr lang="el-GR" sz="1400" i="1" dirty="0" smtClean="0"/>
            </a:br>
            <a:r>
              <a:rPr lang="el-GR" sz="1400" i="1" dirty="0" smtClean="0"/>
              <a:t>Η </a:t>
            </a:r>
            <a:r>
              <a:rPr lang="el-GR" sz="1400" i="1" dirty="0"/>
              <a:t>τιμή της μεταβλητής μπορεί να αλλάζει κατά την εκτέλεση του προγράμματος, αυτό που μένει υποχρεωτικά αναλλοίωτο είναι ο τύπος της μεταβλητής. </a:t>
            </a:r>
            <a:r>
              <a:rPr lang="el-GR" sz="1400" i="1" dirty="0" smtClean="0"/>
              <a:t/>
            </a:r>
            <a:br>
              <a:rPr lang="el-GR" sz="1400" i="1" dirty="0" smtClean="0"/>
            </a:br>
            <a:r>
              <a:rPr lang="el-GR" sz="1400" i="1" dirty="0" smtClean="0"/>
              <a:t>Οι </a:t>
            </a:r>
            <a:r>
              <a:rPr lang="el-GR" sz="1400" i="1" dirty="0"/>
              <a:t>μεταβλητές μπορεί να είναι μεταξύ των τεσσάρων τύπων που αναφέρθηκαν των πραγματικών, ακεραίων, λογικών και χαρακτήρων και η δήλωση τους γίνεται υποχρεωτικά στο τμήμα δήλωσης μεταβλητών.  </a:t>
            </a:r>
            <a:r>
              <a:rPr lang="el-GR" sz="1400" i="1" dirty="0" smtClean="0"/>
              <a:t/>
            </a:r>
            <a:br>
              <a:rPr lang="el-GR" sz="1400" i="1" dirty="0" smtClean="0"/>
            </a:br>
            <a:r>
              <a:rPr lang="el-GR" sz="1400" i="1" dirty="0" smtClean="0"/>
              <a:t>Το </a:t>
            </a:r>
            <a:r>
              <a:rPr lang="el-GR" sz="1400" i="1" dirty="0"/>
              <a:t>όνομα κάθε μεταβλητής αποτελείται από γράμματα, ψηφία  καθώς και τον χαρακτήρα _, ενώ το όνομα κάθε μεταβλητής είναι μοναδικό για κάθε πρόγραμμα.</a:t>
            </a:r>
            <a:r>
              <a:rPr lang="el-GR" sz="1400" dirty="0"/>
              <a:t/>
            </a:r>
            <a:br>
              <a:rPr lang="el-GR" sz="1400" dirty="0"/>
            </a:br>
            <a:endParaRPr lang="el-GR" sz="1400" dirty="0"/>
          </a:p>
        </p:txBody>
      </p:sp>
      <p:pic>
        <p:nvPicPr>
          <p:cNvPr id="4098" name="Picture 2" descr="http://pdplab.it.uom.gr/project/algprog2002/Kefalaio6/var1_7.gif"/>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96675" y="2824096"/>
            <a:ext cx="3759051" cy="3270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999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287062632"/>
              </p:ext>
            </p:extLst>
          </p:nvPr>
        </p:nvGraphicFramePr>
        <p:xfrm>
          <a:off x="3390265" y="2766854"/>
          <a:ext cx="5411470" cy="2468880"/>
        </p:xfrm>
        <a:graphic>
          <a:graphicData uri="http://schemas.openxmlformats.org/drawingml/2006/table">
            <a:tbl>
              <a:tblPr/>
              <a:tblGrid>
                <a:gridCol w="2705735">
                  <a:extLst>
                    <a:ext uri="{9D8B030D-6E8A-4147-A177-3AD203B41FA5}">
                      <a16:colId xmlns:a16="http://schemas.microsoft.com/office/drawing/2014/main" val="444045659"/>
                    </a:ext>
                  </a:extLst>
                </a:gridCol>
                <a:gridCol w="2705735">
                  <a:extLst>
                    <a:ext uri="{9D8B030D-6E8A-4147-A177-3AD203B41FA5}">
                      <a16:colId xmlns:a16="http://schemas.microsoft.com/office/drawing/2014/main" val="536167811"/>
                    </a:ext>
                  </a:extLst>
                </a:gridCol>
              </a:tblGrid>
              <a:tr h="0">
                <a:tc>
                  <a:txBody>
                    <a:bodyPr/>
                    <a:lstStyle/>
                    <a:p>
                      <a:pPr algn="ctr"/>
                      <a:r>
                        <a:rPr lang="el-GR" i="1">
                          <a:solidFill>
                            <a:srgbClr val="FFFFFF"/>
                          </a:solidFill>
                          <a:effectLst/>
                          <a:latin typeface="+mn-lt"/>
                        </a:rPr>
                        <a:t>Αριθμητικός τελεστής</a:t>
                      </a:r>
                      <a:endParaRPr lang="el-GR">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333399"/>
                    </a:solidFill>
                  </a:tcPr>
                </a:tc>
                <a:tc>
                  <a:txBody>
                    <a:bodyPr/>
                    <a:lstStyle/>
                    <a:p>
                      <a:pPr algn="ctr"/>
                      <a:r>
                        <a:rPr lang="el-GR" i="1">
                          <a:solidFill>
                            <a:srgbClr val="FFFFFF"/>
                          </a:solidFill>
                          <a:effectLst/>
                          <a:latin typeface="+mn-lt"/>
                        </a:rPr>
                        <a:t>Πράξη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333399"/>
                    </a:solidFill>
                  </a:tcPr>
                </a:tc>
                <a:extLst>
                  <a:ext uri="{0D108BD9-81ED-4DB2-BD59-A6C34878D82A}">
                    <a16:rowId xmlns:a16="http://schemas.microsoft.com/office/drawing/2014/main" val="1143517521"/>
                  </a:ext>
                </a:extLst>
              </a:tr>
              <a:tr h="0">
                <a:tc>
                  <a:txBody>
                    <a:bodyPr/>
                    <a:lstStyle/>
                    <a:p>
                      <a:pPr algn="ctr"/>
                      <a:r>
                        <a:rPr lang="el-GR" i="1">
                          <a:solidFill>
                            <a:srgbClr val="FFFFFF"/>
                          </a:solidFill>
                          <a:effectLst/>
                          <a:latin typeface="+mn-lt"/>
                        </a:rPr>
                        <a:t>+</a:t>
                      </a:r>
                      <a:endParaRPr lang="el-GR">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Πρόσθεση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781681"/>
                  </a:ext>
                </a:extLst>
              </a:tr>
              <a:tr h="0">
                <a:tc>
                  <a:txBody>
                    <a:bodyPr/>
                    <a:lstStyle/>
                    <a:p>
                      <a:pPr algn="ctr"/>
                      <a:r>
                        <a:rPr lang="el-GR" i="1" dirty="0">
                          <a:solidFill>
                            <a:srgbClr val="FFFFFF"/>
                          </a:solidFill>
                          <a:effectLst/>
                          <a:latin typeface="+mn-lt"/>
                        </a:rPr>
                        <a:t>-</a:t>
                      </a:r>
                      <a:endParaRPr lang="el-GR" dirty="0">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Αφαίρεση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111933"/>
                  </a:ext>
                </a:extLst>
              </a:tr>
              <a:tr h="0">
                <a:tc>
                  <a:txBody>
                    <a:bodyPr/>
                    <a:lstStyle/>
                    <a:p>
                      <a:pPr algn="ctr"/>
                      <a:r>
                        <a:rPr lang="el-GR" i="1">
                          <a:solidFill>
                            <a:srgbClr val="FFFFFF"/>
                          </a:solidFill>
                          <a:effectLst/>
                          <a:latin typeface="+mn-lt"/>
                        </a:rPr>
                        <a:t>*</a:t>
                      </a:r>
                      <a:endParaRPr lang="el-GR">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Πολλαπλασιασμός</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3408222"/>
                  </a:ext>
                </a:extLst>
              </a:tr>
              <a:tr h="0">
                <a:tc>
                  <a:txBody>
                    <a:bodyPr/>
                    <a:lstStyle/>
                    <a:p>
                      <a:pPr algn="ctr"/>
                      <a:r>
                        <a:rPr lang="el-GR" i="1">
                          <a:solidFill>
                            <a:srgbClr val="FFFFFF"/>
                          </a:solidFill>
                          <a:effectLst/>
                          <a:latin typeface="+mn-lt"/>
                        </a:rPr>
                        <a:t>/</a:t>
                      </a:r>
                      <a:endParaRPr lang="el-GR">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Διαίρεση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715931"/>
                  </a:ext>
                </a:extLst>
              </a:tr>
              <a:tr h="0">
                <a:tc>
                  <a:txBody>
                    <a:bodyPr/>
                    <a:lstStyle/>
                    <a:p>
                      <a:pPr algn="ctr"/>
                      <a:r>
                        <a:rPr lang="el-GR" i="1">
                          <a:solidFill>
                            <a:srgbClr val="FFFFFF"/>
                          </a:solidFill>
                          <a:effectLst/>
                          <a:latin typeface="+mn-lt"/>
                        </a:rPr>
                        <a:t>^</a:t>
                      </a:r>
                      <a:endParaRPr lang="el-GR">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Ύψωση σε δύναμη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0268610"/>
                  </a:ext>
                </a:extLst>
              </a:tr>
              <a:tr h="0">
                <a:tc>
                  <a:txBody>
                    <a:bodyPr/>
                    <a:lstStyle/>
                    <a:p>
                      <a:pPr algn="ctr"/>
                      <a:r>
                        <a:rPr lang="en-US" i="1" dirty="0">
                          <a:solidFill>
                            <a:srgbClr val="FFFFFF"/>
                          </a:solidFill>
                          <a:effectLst/>
                          <a:latin typeface="+mn-lt"/>
                        </a:rPr>
                        <a:t>DIV</a:t>
                      </a:r>
                      <a:endParaRPr lang="en-US" dirty="0">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66699"/>
                    </a:solidFill>
                  </a:tcPr>
                </a:tc>
                <a:tc>
                  <a:txBody>
                    <a:bodyPr/>
                    <a:lstStyle/>
                    <a:p>
                      <a:pPr algn="ctr"/>
                      <a:r>
                        <a:rPr lang="el-GR" i="1">
                          <a:effectLst/>
                          <a:latin typeface="+mn-lt"/>
                        </a:rPr>
                        <a:t>Ακέραια διαίρεση</a:t>
                      </a:r>
                      <a:endParaRPr lang="el-GR">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9180943"/>
                  </a:ext>
                </a:extLst>
              </a:tr>
              <a:tr h="0">
                <a:tc>
                  <a:txBody>
                    <a:bodyPr/>
                    <a:lstStyle/>
                    <a:p>
                      <a:pPr algn="ctr"/>
                      <a:r>
                        <a:rPr lang="en-US" i="1" dirty="0">
                          <a:solidFill>
                            <a:srgbClr val="FFFFFF"/>
                          </a:solidFill>
                          <a:effectLst/>
                          <a:latin typeface="+mn-lt"/>
                        </a:rPr>
                        <a:t>MOD</a:t>
                      </a:r>
                      <a:endParaRPr lang="en-US" dirty="0">
                        <a:effectLst/>
                        <a:latin typeface="+mn-lt"/>
                      </a:endParaRPr>
                    </a:p>
                  </a:txBody>
                  <a:tcPr marL="68580" marR="68580" marT="0" marB="0" anchor="ctr">
                    <a:lnL w="2857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666699"/>
                    </a:solidFill>
                  </a:tcPr>
                </a:tc>
                <a:tc>
                  <a:txBody>
                    <a:bodyPr/>
                    <a:lstStyle/>
                    <a:p>
                      <a:pPr algn="ctr"/>
                      <a:r>
                        <a:rPr lang="el-GR" i="1" dirty="0">
                          <a:effectLst/>
                          <a:latin typeface="+mn-lt"/>
                        </a:rPr>
                        <a:t>Υπόλοιπο ακέραιας διαίρεσης</a:t>
                      </a:r>
                      <a:endParaRPr lang="el-GR" dirty="0">
                        <a:effectLst/>
                        <a:latin typeface="+mn-lt"/>
                      </a:endParaRPr>
                    </a:p>
                  </a:txBody>
                  <a:tcPr marL="68580" marR="68580" marT="0" marB="0" anchor="ctr">
                    <a:lnL w="952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812805"/>
                  </a:ext>
                </a:extLst>
              </a:tr>
            </a:tbl>
          </a:graphicData>
        </a:graphic>
      </p:graphicFrame>
      <p:sp>
        <p:nvSpPr>
          <p:cNvPr id="5" name="Rectangle 1"/>
          <p:cNvSpPr>
            <a:spLocks noChangeArrowheads="1"/>
          </p:cNvSpPr>
          <p:nvPr/>
        </p:nvSpPr>
        <p:spPr bwMode="auto">
          <a:xfrm>
            <a:off x="1828799" y="434757"/>
            <a:ext cx="10133215"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1" i="1" u="none" strike="noStrike" cap="none" normalizeH="0" baseline="0" dirty="0" smtClean="0">
                <a:ln>
                  <a:noFill/>
                </a:ln>
                <a:effectLst/>
                <a:latin typeface="+mn-lt"/>
                <a:cs typeface="Times New Roman" panose="02020603050405020304" pitchFamily="18" charset="0"/>
              </a:rPr>
              <a:t>Αριθμητικοί τελεστές</a:t>
            </a:r>
            <a:endParaRPr kumimoji="0" lang="el-GR" altLang="el-GR"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1" u="none" strike="noStrike" cap="none" normalizeH="0" baseline="0" dirty="0" smtClean="0">
                <a:ln>
                  <a:noFill/>
                </a:ln>
                <a:effectLst/>
                <a:latin typeface="+mn-lt"/>
                <a:cs typeface="Times New Roman" panose="02020603050405020304" pitchFamily="18" charset="0"/>
              </a:rPr>
              <a:t>Οι αριθμητικοί τελεστές καλύπτουν τις βασικές </a:t>
            </a:r>
            <a:r>
              <a:rPr kumimoji="0" lang="el-GR" altLang="el-GR" b="1" i="1" u="none" strike="noStrike" cap="none" normalizeH="0" baseline="0" dirty="0" smtClean="0">
                <a:ln>
                  <a:noFill/>
                </a:ln>
                <a:effectLst/>
                <a:latin typeface="+mn-lt"/>
                <a:cs typeface="Times New Roman" panose="02020603050405020304" pitchFamily="18" charset="0"/>
              </a:rPr>
              <a:t>πράξεις</a:t>
            </a:r>
            <a:r>
              <a:rPr kumimoji="0" lang="el-GR" altLang="el-GR" b="0" i="1" u="none" strike="noStrike" cap="none" normalizeH="0" baseline="0" dirty="0" smtClean="0">
                <a:ln>
                  <a:noFill/>
                </a:ln>
                <a:effectLst/>
                <a:latin typeface="+mn-lt"/>
                <a:cs typeface="Times New Roman" panose="02020603050405020304" pitchFamily="18" charset="0"/>
              </a:rPr>
              <a:t>: πρόσθεση, αφαίρεση, πολλαπλασιασμό, διαίρεση ενώ υποστηρίζεται η ύψωση σε δύναμη, η ακέραια διαίρεση και το υπόλοιπο της ακέραιας διαίρεσης.</a:t>
            </a:r>
            <a:endParaRPr kumimoji="0" lang="el-GR" altLang="el-GR"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b="0" i="0" u="none" strike="noStrike" cap="none" normalizeH="0" baseline="0" dirty="0" smtClean="0">
                <a:ln>
                  <a:noFill/>
                </a:ln>
                <a:effectLst/>
                <a:latin typeface="+mn-lt"/>
              </a:rPr>
              <a:t/>
            </a:r>
            <a:br>
              <a:rPr kumimoji="0" lang="el-GR" altLang="el-GR" b="0" i="0" u="none" strike="noStrike" cap="none" normalizeH="0" baseline="0" dirty="0" smtClean="0">
                <a:ln>
                  <a:noFill/>
                </a:ln>
                <a:effectLst/>
                <a:latin typeface="+mn-lt"/>
              </a:rPr>
            </a:br>
            <a:endParaRPr kumimoji="0" lang="el-GR" altLang="el-GR" b="0" i="0" u="none" strike="noStrike" cap="none" normalizeH="0" baseline="0" dirty="0" smtClean="0">
              <a:ln>
                <a:noFill/>
              </a:ln>
              <a:effectLst/>
              <a:latin typeface="+mn-lt"/>
            </a:endParaRPr>
          </a:p>
        </p:txBody>
      </p:sp>
    </p:spTree>
    <p:extLst>
      <p:ext uri="{BB962C8B-B14F-4D97-AF65-F5344CB8AC3E}">
        <p14:creationId xmlns:p14="http://schemas.microsoft.com/office/powerpoint/2010/main" val="3666660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smtClean="0"/>
              <a:t>Συναρτήσεις</a:t>
            </a:r>
            <a:r>
              <a:rPr lang="el-GR" dirty="0" smtClean="0"/>
              <a:t/>
            </a:r>
            <a:br>
              <a:rPr lang="el-GR" dirty="0" smtClean="0"/>
            </a:br>
            <a:endParaRPr lang="el-GR" dirty="0"/>
          </a:p>
        </p:txBody>
      </p:sp>
      <p:sp>
        <p:nvSpPr>
          <p:cNvPr id="3" name="Θέση περιεχομένου 2"/>
          <p:cNvSpPr>
            <a:spLocks noGrp="1"/>
          </p:cNvSpPr>
          <p:nvPr>
            <p:ph idx="1"/>
          </p:nvPr>
        </p:nvSpPr>
        <p:spPr/>
        <p:txBody>
          <a:bodyPr/>
          <a:lstStyle/>
          <a:p>
            <a:r>
              <a:rPr lang="el-GR" i="1" dirty="0" smtClean="0"/>
              <a:t>Πολλές </a:t>
            </a:r>
            <a:r>
              <a:rPr lang="el-GR" i="1" dirty="0"/>
              <a:t>συναρτήσεις από τα μαθηματικά χρησιμοποιούνται συχνά και περιέχονται στις γλώσσες προγραμματισμού</a:t>
            </a:r>
            <a:endParaRPr lang="el-GR" dirty="0"/>
          </a:p>
          <a:p>
            <a:endParaRPr lang="el-GR" dirty="0"/>
          </a:p>
        </p:txBody>
      </p:sp>
    </p:spTree>
    <p:extLst>
      <p:ext uri="{BB962C8B-B14F-4D97-AF65-F5344CB8AC3E}">
        <p14:creationId xmlns:p14="http://schemas.microsoft.com/office/powerpoint/2010/main" val="1173800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604357" y="209249"/>
            <a:ext cx="1046926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n-lt"/>
                <a:cs typeface="Times New Roman" panose="02020603050405020304" pitchFamily="18" charset="0"/>
              </a:rPr>
              <a:t>Αριθμητικές εκφράσεις</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Όταν μία τιμή προκύπτει από υπολογισμό, τότε αναφερόμαστε σε </a:t>
            </a:r>
            <a:r>
              <a:rPr kumimoji="0" lang="el-GR" altLang="el-GR" sz="1200" b="1" i="1" u="none" strike="noStrike" cap="none" normalizeH="0" baseline="0" dirty="0" smtClean="0">
                <a:ln>
                  <a:noFill/>
                </a:ln>
                <a:effectLst/>
                <a:latin typeface="+mn-lt"/>
                <a:cs typeface="Times New Roman" panose="02020603050405020304" pitchFamily="18" charset="0"/>
              </a:rPr>
              <a:t>εκφράσεις </a:t>
            </a:r>
            <a:r>
              <a:rPr kumimoji="0" lang="el-GR" altLang="el-GR" sz="1200" b="0" i="1" u="none" strike="noStrike" cap="none" normalizeH="0" baseline="0" dirty="0" smtClean="0">
                <a:ln>
                  <a:noFill/>
                </a:ln>
                <a:effectLst/>
                <a:latin typeface="+mn-lt"/>
                <a:cs typeface="Times New Roman" panose="02020603050405020304" pitchFamily="18" charset="0"/>
              </a:rPr>
              <a:t>(</a:t>
            </a:r>
            <a:r>
              <a:rPr kumimoji="0" lang="en-US" altLang="el-GR" sz="1200" b="0" i="1" u="none" strike="noStrike" cap="none" normalizeH="0" baseline="0" dirty="0" smtClean="0">
                <a:ln>
                  <a:noFill/>
                </a:ln>
                <a:effectLst/>
                <a:latin typeface="+mn-lt"/>
                <a:cs typeface="Times New Roman" panose="02020603050405020304" pitchFamily="18" charset="0"/>
              </a:rPr>
              <a:t>expressions</a:t>
            </a:r>
            <a:r>
              <a:rPr kumimoji="0" lang="el-GR" altLang="el-GR" sz="1200" b="0" i="1" u="none" strike="noStrike" cap="none" normalizeH="0" baseline="0" dirty="0" smtClean="0">
                <a:ln>
                  <a:noFill/>
                </a:ln>
                <a:effectLst/>
                <a:latin typeface="+mn-lt"/>
                <a:cs typeface="Times New Roman" panose="02020603050405020304" pitchFamily="18" charset="0"/>
              </a:rPr>
              <a:t>). Για τη σύνταξης μιας αριθμητικής έκφρασης χρησιμοποιούνται αριθμητικές σταθερές, μεταβλητές, συναρτήσεις, αριθμητικοί τελεστές και παρενθέσεις. Οι αριθμητικές εκφράσεις υλοποιούν απλές ή σύνθετες μαθηματικές πράξεις. Κάθε έκφραση παριστάνει μια συγκεκριμένη αριθμητική τιμή, η οποία βρίσκεται μετά την εκτέλεση των πράξεων. Γι’ αυτό είναι απαραίτητο όλες οι μεταβλητές που εμφανίζονται σε μια έκφραση να έχουν οριστεί προηγούμενα, δηλαδή να έχουν κάποια τιμή.</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  </a:t>
            </a:r>
            <a:r>
              <a:rPr kumimoji="0" lang="el-GR" altLang="el-GR" sz="1200" b="1" i="1" u="none" strike="noStrike" cap="none" normalizeH="0" baseline="0" dirty="0" smtClean="0">
                <a:ln>
                  <a:noFill/>
                </a:ln>
                <a:effectLst/>
                <a:latin typeface="+mn-lt"/>
                <a:cs typeface="Times New Roman" panose="02020603050405020304" pitchFamily="18" charset="0"/>
              </a:rPr>
              <a:t>Ιεραρχία</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Οι πράξεις που παρουσιάζονται σε μια έκφραση εκτελούνται σύμφωνα με την επόμενη ιεραρχία:</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1. Ύψωση σε δύναμη</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2. Πολλαπλασιασμός και διαίρεση</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3. Πρόσθεση και αφαίρεση</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n-lt"/>
                <a:cs typeface="Times New Roman" panose="02020603050405020304" pitchFamily="18" charset="0"/>
              </a:rPr>
              <a:t>  Παραδείγματα</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Όταν μια ιεραρχία είναι η ίδια τότε οι πράξεις εκτελούνται από τα αριστερά προς τα δεξιά. Σε πολλές όμως περιπτώσεις είναι απαραίτητο να προηγηθεί μια πράξη χαμηλότερης ιεραρχίας. Αυτό επιτυγχάνεται με την εισαγωγή των παρενθέσεων. Η πράξη που πρέπει περικλείεται σε ένα ζεύγος παρενθέσεων. </a:t>
            </a:r>
            <a:r>
              <a:rPr kumimoji="0" lang="el-GR" altLang="el-GR" sz="1200" b="0" i="1" u="none" strike="noStrike" cap="none" normalizeH="0" baseline="0" dirty="0" err="1" smtClean="0">
                <a:ln>
                  <a:noFill/>
                </a:ln>
                <a:effectLst/>
                <a:latin typeface="+mn-lt"/>
                <a:cs typeface="Times New Roman" panose="02020603050405020304" pitchFamily="18" charset="0"/>
              </a:rPr>
              <a:t>Π.χ</a:t>
            </a:r>
            <a:r>
              <a:rPr kumimoji="0" lang="el-GR" altLang="el-GR" sz="1200" b="0" i="1" u="none" strike="noStrike" cap="none" normalizeH="0" baseline="0" dirty="0" smtClean="0">
                <a:ln>
                  <a:noFill/>
                </a:ln>
                <a:effectLst/>
                <a:latin typeface="+mn-lt"/>
                <a:cs typeface="Times New Roman" panose="02020603050405020304" pitchFamily="18" charset="0"/>
              </a:rPr>
              <a:t> η έκφραση  2+3*4 δίδει αποτέλεσμα 14, ενώ η (2+3)*4 δίδει 20, διότι εκτελείται πρώτα η πρόσθεση και μετά ο πολλαπλασιασμός.</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l-GR" sz="1200" b="1" i="1" u="none" strike="noStrike" cap="none" normalizeH="0" baseline="0" dirty="0" smtClean="0">
              <a:ln>
                <a:noFill/>
              </a:ln>
              <a:effectLst/>
              <a:latin typeface="+mn-lt"/>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n-lt"/>
                <a:cs typeface="Times New Roman" panose="02020603050405020304" pitchFamily="18" charset="0"/>
              </a:rPr>
              <a:t>  Εντολή εκχώρησης</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Η εντολή εκχώρησης χρησιμοποιείται για την απόδοση τιμών στις μεταβλητές κατά τη διάρκεια εκτέλεσης του προγράμματος. </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   </a:t>
            </a:r>
            <a:endParaRPr kumimoji="0" lang="el-GR" altLang="el-GR" sz="1200" b="0" i="0" u="none" strike="noStrike" cap="none" normalizeH="0" baseline="0" dirty="0" smtClean="0">
              <a:ln>
                <a:noFill/>
              </a:ln>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1" u="none" strike="noStrike" cap="none" normalizeH="0" baseline="0" dirty="0" smtClean="0">
                <a:ln>
                  <a:noFill/>
                </a:ln>
                <a:effectLst/>
                <a:latin typeface="+mn-lt"/>
                <a:cs typeface="Times New Roman" panose="02020603050405020304" pitchFamily="18" charset="0"/>
              </a:rPr>
              <a:t>Μια εντολή εκχώρησης σε καμία περίπτωση δεν πρέπει να εκλαμβάνεται ως εξίσωση. Στην εξίσωση το αριστερό μέλος ισούται με το δεξιό, ενώ στην εντολή εκχώρησης η τιμή του δεξιού μέλους εκχωρείται, μεταβιβάζεται, αποδίδεται στη μεταβλητή του αριστερού μέλους. Για το λόγο αυτό ως τελεστής εκχώρησης χρησιμοποιείται το σύμβολο &lt;- προκειμένου να διαφοροποιείται από το </a:t>
            </a:r>
            <a:r>
              <a:rPr kumimoji="0" lang="el-GR" altLang="el-GR" sz="1200" b="0" i="1" u="none" strike="noStrike" cap="none" normalizeH="0" baseline="0" dirty="0" err="1" smtClean="0">
                <a:ln>
                  <a:noFill/>
                </a:ln>
                <a:effectLst/>
                <a:latin typeface="+mn-lt"/>
                <a:cs typeface="Times New Roman" panose="02020603050405020304" pitchFamily="18" charset="0"/>
              </a:rPr>
              <a:t>ίσον</a:t>
            </a:r>
            <a:r>
              <a:rPr kumimoji="0" lang="el-GR" altLang="el-GR" sz="1200" b="0" i="1" u="none" strike="noStrike" cap="none" normalizeH="0" baseline="0" dirty="0" smtClean="0">
                <a:ln>
                  <a:noFill/>
                </a:ln>
                <a:effectLst/>
                <a:latin typeface="+mn-lt"/>
                <a:cs typeface="Times New Roman" panose="02020603050405020304" pitchFamily="18" charset="0"/>
              </a:rPr>
              <a:t> (=). Ωστόσο ας σημειωθεί, ότι οι διάφορες γλώσσες προγραμματισμού χρησιμοποιούν διαφορετικά σύμβολα γι’ αυτή την εντολ</a:t>
            </a:r>
            <a:r>
              <a:rPr lang="el-GR" altLang="el-GR" sz="1200" i="1" dirty="0" smtClean="0">
                <a:latin typeface="+mn-lt"/>
                <a:cs typeface="Times New Roman" panose="02020603050405020304" pitchFamily="18" charset="0"/>
              </a:rPr>
              <a:t>ή.</a:t>
            </a:r>
            <a:endParaRPr kumimoji="0" lang="el-GR" altLang="el-GR" sz="1200" b="0" i="1" u="none" strike="noStrike" cap="none" normalizeH="0" baseline="0" dirty="0" smtClean="0">
              <a:ln>
                <a:noFill/>
              </a:ln>
              <a:effectLst/>
              <a:latin typeface="+mn-lt"/>
              <a:cs typeface="Times New Roman" panose="02020603050405020304" pitchFamily="18" charset="0"/>
            </a:endParaRPr>
          </a:p>
        </p:txBody>
      </p:sp>
      <p:pic>
        <p:nvPicPr>
          <p:cNvPr id="6146" name="Picture 2" descr="http://pdplab.it.uom.gr/project/algprog2002/Kefalaio6/ar_ekfr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3981" y="4662166"/>
            <a:ext cx="3473654" cy="2032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700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1749234" y="443901"/>
            <a:ext cx="10249594"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l-GR" sz="1200" b="1" i="1" u="none" strike="noStrike" cap="none" normalizeH="0" baseline="0" dirty="0" smtClean="0">
                <a:ln>
                  <a:noFill/>
                </a:ln>
                <a:effectLst/>
                <a:latin typeface="+mn-lt"/>
                <a:cs typeface="Times New Roman" panose="02020603050405020304" pitchFamily="18" charset="0"/>
              </a:rPr>
              <a:t>Εντολές εισόδου / εξόδου</a:t>
            </a:r>
            <a:endParaRPr kumimoji="0" lang="el-GR" altLang="el-GR" sz="1200" b="0" i="0" u="none" strike="noStrike" cap="none" normalizeH="0" baseline="0" dirty="0" smtClean="0">
              <a:ln>
                <a:noFill/>
              </a:ln>
              <a:effectLst/>
              <a:latin typeface="+mn-lt"/>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l-GR" altLang="el-GR" sz="1200" b="0" i="1" u="none" strike="noStrike" cap="none" normalizeH="0" baseline="0" dirty="0" smtClean="0">
                <a:ln>
                  <a:noFill/>
                </a:ln>
                <a:effectLst/>
                <a:latin typeface="+mn-lt"/>
                <a:cs typeface="Times New Roman" panose="02020603050405020304" pitchFamily="18" charset="0"/>
              </a:rPr>
              <a:t>Όλα τα προγράμματα του υπολογιστή δέχονται κάποια δεδομένα, τα επεξεργάζονται, υπολογίζουν τα αποτελέσματα και τέλος τα εμφανίζουν.</a:t>
            </a:r>
            <a:endParaRPr kumimoji="0" lang="el-GR" altLang="el-GR" sz="1200" b="0" i="0" u="none" strike="noStrike" cap="none" normalizeH="0" baseline="0" dirty="0" smtClean="0">
              <a:ln>
                <a:noFill/>
              </a:ln>
              <a:effectLst/>
              <a:latin typeface="+mn-lt"/>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l-GR" altLang="el-GR" sz="1200" b="0" i="1" u="none" strike="noStrike" cap="none" normalizeH="0" baseline="0" dirty="0" smtClean="0">
                <a:ln>
                  <a:noFill/>
                </a:ln>
                <a:effectLst/>
                <a:latin typeface="+mn-lt"/>
                <a:cs typeface="Times New Roman" panose="02020603050405020304" pitchFamily="18" charset="0"/>
              </a:rPr>
              <a:t>Τα δεδομένα εισάγονται κατά τη διάρκεια της εκτέλεσης του προγράμματος από μία μονάδα εισόδου, για παράδειγμα το πληκτρολόγιο και τα αποτελέσματα γράφονται σε μία μονάδα εξόδου, για παράδειγμα στη οθόνη.</a:t>
            </a:r>
            <a:endParaRPr kumimoji="0" lang="el-GR" altLang="el-GR" sz="1200" b="0" i="0" u="none" strike="noStrike" cap="none" normalizeH="0" baseline="0" dirty="0" smtClean="0">
              <a:ln>
                <a:noFill/>
              </a:ln>
              <a:effectLst/>
              <a:latin typeface="+mn-lt"/>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l-GR" altLang="el-GR" sz="1200" b="0" i="1" u="none" strike="noStrike" cap="none" normalizeH="0" baseline="0" dirty="0" smtClean="0">
                <a:ln>
                  <a:noFill/>
                </a:ln>
                <a:effectLst/>
                <a:latin typeface="+mn-lt"/>
                <a:cs typeface="Times New Roman" panose="02020603050405020304" pitchFamily="18" charset="0"/>
              </a:rPr>
              <a:t>Η εντολή για την εισαγωγή δεδομένων είναι η </a:t>
            </a:r>
            <a:r>
              <a:rPr kumimoji="0" lang="el-GR" altLang="el-GR" sz="1200" b="1" i="1" u="none" strike="noStrike" cap="none" normalizeH="0" baseline="0" dirty="0" smtClean="0">
                <a:ln>
                  <a:noFill/>
                </a:ln>
                <a:effectLst/>
                <a:latin typeface="+mn-lt"/>
                <a:cs typeface="Times New Roman" panose="02020603050405020304" pitchFamily="18" charset="0"/>
              </a:rPr>
              <a:t>ΔΙΑΒΑΣΕ</a:t>
            </a:r>
            <a:r>
              <a:rPr kumimoji="0" lang="el-GR" altLang="el-GR" sz="1200" b="0" i="1" u="none" strike="noStrike" cap="none" normalizeH="0" baseline="0" dirty="0" smtClean="0">
                <a:ln>
                  <a:noFill/>
                </a:ln>
                <a:effectLst/>
                <a:latin typeface="+mn-lt"/>
                <a:cs typeface="Times New Roman" panose="02020603050405020304" pitchFamily="18" charset="0"/>
              </a:rPr>
              <a:t> και για την εμφάνιση των αποτελεσμάτων η </a:t>
            </a:r>
            <a:r>
              <a:rPr kumimoji="0" lang="el-GR" altLang="el-GR" sz="1200" b="1" i="1" u="none" strike="noStrike" cap="none" normalizeH="0" baseline="0" dirty="0" smtClean="0">
                <a:ln>
                  <a:noFill/>
                </a:ln>
                <a:effectLst/>
                <a:latin typeface="+mn-lt"/>
                <a:cs typeface="Times New Roman" panose="02020603050405020304" pitchFamily="18" charset="0"/>
              </a:rPr>
              <a:t>ΓΡΑΨΕ</a:t>
            </a:r>
            <a:endParaRPr kumimoji="0" lang="el-GR" altLang="el-GR" sz="1200" b="0" i="0" u="none" strike="noStrike" cap="none" normalizeH="0" baseline="0" dirty="0" smtClean="0">
              <a:ln>
                <a:noFill/>
              </a:ln>
              <a:effectLst/>
              <a:latin typeface="+mn-lt"/>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l-GR" altLang="el-GR" sz="1200" b="0" i="1" u="none" strike="noStrike" cap="none" normalizeH="0" baseline="0" dirty="0" smtClean="0">
                <a:ln>
                  <a:noFill/>
                </a:ln>
                <a:effectLst/>
                <a:latin typeface="+mn-lt"/>
                <a:cs typeface="Times New Roman" panose="02020603050405020304" pitchFamily="18" charset="0"/>
              </a:rPr>
              <a:t>Η εντολή </a:t>
            </a:r>
            <a:r>
              <a:rPr kumimoji="0" lang="el-GR" altLang="el-GR" sz="1200" b="1" i="1" u="none" strike="noStrike" cap="none" normalizeH="0" baseline="0" dirty="0" smtClean="0">
                <a:ln>
                  <a:noFill/>
                </a:ln>
                <a:effectLst/>
                <a:latin typeface="+mn-lt"/>
                <a:cs typeface="Times New Roman" panose="02020603050405020304" pitchFamily="18" charset="0"/>
              </a:rPr>
              <a:t>ΔΙΑΒΑΣΕ</a:t>
            </a:r>
            <a:r>
              <a:rPr kumimoji="0" lang="el-GR" altLang="el-GR" sz="1200" b="0" i="1" u="none" strike="noStrike" cap="none" normalizeH="0" baseline="0" dirty="0" smtClean="0">
                <a:ln>
                  <a:noFill/>
                </a:ln>
                <a:effectLst/>
                <a:latin typeface="+mn-lt"/>
                <a:cs typeface="Times New Roman" panose="02020603050405020304" pitchFamily="18" charset="0"/>
              </a:rPr>
              <a:t> ακολουθείται πάντα από ένα ή περισσότερα ονόματα μεταβλητών. Αν υπάρχουν περισσότερες από μία μεταβλητές τότε αυτές χωρίζονται με κόμμα ( , ). Κατά την εκτέλεση του προγράμματος η εντολή </a:t>
            </a:r>
            <a:r>
              <a:rPr kumimoji="0" lang="el-GR" altLang="el-GR" sz="1200" b="1" i="1" u="none" strike="noStrike" cap="none" normalizeH="0" baseline="0" dirty="0" smtClean="0">
                <a:ln>
                  <a:noFill/>
                </a:ln>
                <a:effectLst/>
                <a:latin typeface="+mn-lt"/>
                <a:cs typeface="Times New Roman" panose="02020603050405020304" pitchFamily="18" charset="0"/>
              </a:rPr>
              <a:t>ΔΙΑΒΑΣΕ</a:t>
            </a:r>
            <a:r>
              <a:rPr kumimoji="0" lang="el-GR" altLang="el-GR" sz="1200" b="0" i="1" u="none" strike="noStrike" cap="none" normalizeH="0" baseline="0" dirty="0" smtClean="0">
                <a:ln>
                  <a:noFill/>
                </a:ln>
                <a:effectLst/>
                <a:latin typeface="+mn-lt"/>
                <a:cs typeface="Times New Roman" panose="02020603050405020304" pitchFamily="18" charset="0"/>
              </a:rPr>
              <a:t> διακόπτει την εκτέλεση του και το πρόγραμμα περιμένει την εισαγωγή τιμών από το πληκτρολόγιο, που θα εκχωρηθούν στις μεταβλητές. Μετά την ολοκλήρωση της εντολής η εκτέλεση του προγράμματος συνεχίζεται με την επόμενη εντολή.</a:t>
            </a:r>
            <a:endParaRPr kumimoji="0" lang="el-GR" altLang="el-GR" sz="1200" b="0" i="0" u="none" strike="noStrike" cap="none" normalizeH="0" baseline="0" dirty="0" smtClean="0">
              <a:ln>
                <a:noFill/>
              </a:ln>
              <a:effectLst/>
              <a:latin typeface="+mn-lt"/>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l-GR" altLang="el-GR" sz="1200" b="0" i="0" u="none" strike="noStrike" cap="none" normalizeH="0" baseline="0" dirty="0" smtClean="0">
                <a:ln>
                  <a:noFill/>
                </a:ln>
                <a:effectLst/>
                <a:latin typeface="+mn-lt"/>
                <a:cs typeface="Times New Roman" panose="02020603050405020304" pitchFamily="18" charset="0"/>
              </a:rPr>
              <a:t> </a:t>
            </a:r>
            <a:r>
              <a:rPr kumimoji="0" lang="el-GR" altLang="el-GR" sz="1200" b="0" i="1" u="none" strike="noStrike" cap="none" normalizeH="0" baseline="0" dirty="0" smtClean="0">
                <a:ln>
                  <a:noFill/>
                </a:ln>
                <a:effectLst/>
                <a:latin typeface="+mn-lt"/>
                <a:cs typeface="Times New Roman" panose="02020603050405020304" pitchFamily="18" charset="0"/>
              </a:rPr>
              <a:t>Η εντολή </a:t>
            </a:r>
            <a:r>
              <a:rPr kumimoji="0" lang="el-GR" altLang="el-GR" sz="1200" b="1" i="1" u="none" strike="noStrike" cap="none" normalizeH="0" baseline="0" dirty="0" smtClean="0">
                <a:ln>
                  <a:noFill/>
                </a:ln>
                <a:effectLst/>
                <a:latin typeface="+mn-lt"/>
                <a:cs typeface="Times New Roman" panose="02020603050405020304" pitchFamily="18" charset="0"/>
              </a:rPr>
              <a:t>ΓΡΑΨΕ</a:t>
            </a:r>
            <a:r>
              <a:rPr kumimoji="0" lang="el-GR" altLang="el-GR" sz="1200" b="0" i="1" u="none" strike="noStrike" cap="none" normalizeH="0" baseline="0" dirty="0" smtClean="0">
                <a:ln>
                  <a:noFill/>
                </a:ln>
                <a:effectLst/>
                <a:latin typeface="+mn-lt"/>
                <a:cs typeface="Times New Roman" panose="02020603050405020304" pitchFamily="18" charset="0"/>
              </a:rPr>
              <a:t> έχει ως αποτέλεσμα την εμφάνιση τιμών στη μονάδα εξόδου. Συσκευή εξόδου μπορεί να είναι η οθόνη του υπολογιστή, ο εκτυπωτής, η βοηθητική μνήμη  ή γενικά οποιαδήποτε συσκευή εξόδου έχει οριστεί στο πρόγραμμα. Η λίστα στοιχείων που αναφέρεται πιο πάνω περιέχει σταθερές τιμές και ονόματα μεταβλητών. Η χρήση της εντολής </a:t>
            </a:r>
            <a:r>
              <a:rPr kumimoji="0" lang="el-GR" altLang="el-GR" sz="1200" b="1" i="1" u="none" strike="noStrike" cap="none" normalizeH="0" baseline="0" dirty="0" smtClean="0">
                <a:ln>
                  <a:noFill/>
                </a:ln>
                <a:effectLst/>
                <a:latin typeface="+mn-lt"/>
                <a:cs typeface="Times New Roman" panose="02020603050405020304" pitchFamily="18" charset="0"/>
              </a:rPr>
              <a:t>ΓΡΑΨΕ</a:t>
            </a:r>
            <a:r>
              <a:rPr kumimoji="0" lang="el-GR" altLang="el-GR" sz="1200" b="0" i="1" u="none" strike="noStrike" cap="none" normalizeH="0" baseline="0" dirty="0" smtClean="0">
                <a:ln>
                  <a:noFill/>
                </a:ln>
                <a:effectLst/>
                <a:latin typeface="+mn-lt"/>
                <a:cs typeface="Times New Roman" panose="02020603050405020304" pitchFamily="18" charset="0"/>
              </a:rPr>
              <a:t> είναι κυρίως η εμφάνιση μηνυμάτων από τον υπολογιστή, καθώς και </a:t>
            </a:r>
            <a:r>
              <a:rPr kumimoji="0" lang="el-GR" altLang="el-GR" sz="1200" b="0" i="1" u="none" strike="noStrike" cap="none" normalizeH="0" baseline="0" dirty="0" smtClean="0">
                <a:ln>
                  <a:noFill/>
                </a:ln>
                <a:solidFill>
                  <a:srgbClr val="000000"/>
                </a:solidFill>
                <a:effectLst/>
                <a:latin typeface="+mn-lt"/>
                <a:cs typeface="Times New Roman" panose="02020603050405020304" pitchFamily="18" charset="0"/>
              </a:rPr>
              <a:t>αποτελεσμάτων που περιέχονται στις μεταβλητές.</a:t>
            </a:r>
            <a:endParaRPr kumimoji="0" lang="el-GR" altLang="el-GR" sz="1200" b="0" i="0" u="none" strike="noStrike" cap="none" normalizeH="0" baseline="0" dirty="0" smtClean="0">
              <a:ln>
                <a:noFill/>
              </a:ln>
              <a:solidFill>
                <a:srgbClr val="000000"/>
              </a:solidFill>
              <a:effectLst/>
              <a:latin typeface="+mn-lt"/>
              <a:cs typeface="Times New Roman" panose="02020603050405020304" pitchFamily="18" charset="0"/>
            </a:endParaRPr>
          </a:p>
        </p:txBody>
      </p:sp>
      <p:pic>
        <p:nvPicPr>
          <p:cNvPr id="7170" name="Picture 2" descr="http://pdplab.it.uom.gr/project/algprog2002/Kefalaio6/entole1_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5822" y="3967307"/>
            <a:ext cx="3629025" cy="2486025"/>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http://pdplab.it.uom.gr/project/algprog2002/Kefalaio6/entole2_6.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2748" y="3632142"/>
            <a:ext cx="3971925" cy="2486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795910"/>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31</TotalTime>
  <Words>486</Words>
  <Application>Microsoft Office PowerPoint</Application>
  <PresentationFormat>Ευρεία οθόνη</PresentationFormat>
  <Paragraphs>101</Paragraphs>
  <Slides>12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Century Gothic</vt:lpstr>
      <vt:lpstr>Georgia</vt:lpstr>
      <vt:lpstr>Times New Roman</vt:lpstr>
      <vt:lpstr>Wingdings</vt:lpstr>
      <vt:lpstr>Wingdings 3</vt:lpstr>
      <vt:lpstr>Θρόισμα</vt:lpstr>
      <vt:lpstr>ΒΑΣΙΚΕΣ ΕΝΝΟΙΕΣ ΠΡΟΓΡΑΜΜΑΤΙΣΜΟΥ</vt:lpstr>
      <vt:lpstr>Παρουσίαση του PowerPoint</vt:lpstr>
      <vt:lpstr>Το αλφάβητο μιας γλώσσας Το αλφάβητο μιας γλώσσας προγραμματισμού αποτελείται από τα γράμματα του ελληνικού και του λατινικού αλφαβήτου, τα ψηφία, καθώς και από ειδικά σύμβολα που χρησιμοποιούνται για προκαθορισμένες ενέργειες.   Τύποι δεδομένων Οι τύποι δεδομένων χωρίζονται σε: Αριθμητικοί  Ακέραιος τύπος. Ο τύπος που περιλαμβάνει τους ακέραιους που είναι γνωστοί από τα μαθηματικά. Οι ακέραιοι μπορούν να είναι θετικοί, αρνητικοί ή μηδέν. Παραδείγματα ακεραίων είναι οι αριθμοί 1, 3409, o, -980. Πραγματικός τύπος. Ο τύπος αυτός περιλαμβάνει τους πραγματικούς αριθμούς που γνωρίζουμε από τα μαθηματικά. Οι αριθμοί 3.14159, 2.71828, -112.45, 0.45 είναι πραγματικοί αριθμοί. Και οι πραγματικοί αριθμοί μπορούν να είναι θετικοί, αρνητικοί ή μηδέν. Χαρακτήρας  Ο τύπος αυτός αναφέρεται τόσο σε ένα χαρακτήρα όσο και μία σειρά χαρακτήρων. Τα δεδομένα αυτού του τύπου μπορούν να περιέχουν οποιοδήποτε χαρακτήρα παράγεται από το πληκτρολόγιο. Παραδείγματα χαρακτήρων είναι το 'κ', 'Κώστας' κ.τ.λ. Οι χαρακτήρες πρέπει υποχρεωτικά να βρίσκονται μέσα σε απλά εισαγωγικά ' '. Τα δεδομένα αυτού του τύπου ονομάζονται αλφαριθμητικά επειδή περιέχουν τόσο αριθμητικούς χαρακτήρες όσο και αλφαβητικούς. Λογικός Αυτός ο τύπος δέχεται μόνο δύο τιμές ΑΛΗΘΗΣ και ΨΕΥΔΗΣ. Οι τιμές αντιπροσωπεύουν αληθείς ή ψευδείς συνθήκες.</vt:lpstr>
      <vt:lpstr>Σταθερές Οι σταθερές (constants) είναι προκαθορισμένες τιμές που δεν μεταβάλλονται κατά τη διάρκεια εκτέλεσης του προγράμματος. Οι σταθερές είναι αντίστοιχου τύπου δεδομένων, δηλαδή ακέραιες, πραγματικές, αλφαριθμητικές ή λογικές.  </vt:lpstr>
      <vt:lpstr>Μεταβλητές  Μια μεταβλητή παριστάνει μία ποσότητα που η τιμή της μπορεί να μεταβάλλεται. Οι μεταβλητές που χρησιμοποιούνται σε ένα πρόγραμμα αντιστοιχούνται από τον μεταγλωττιστή σε συγκεκριμένες θέσεις μνήμης και μπορεί να μεταβάλλονται κατά τη διάρκεια της εκτέλεσης του προγράμματος.  Η τιμή της μεταβλητής μπορεί να αλλάζει κατά την εκτέλεση του προγράμματος, αυτό που μένει υποχρεωτικά αναλλοίωτο είναι ο τύπος της μεταβλητής.  Οι μεταβλητές μπορεί να είναι μεταξύ των τεσσάρων τύπων που αναφέρθηκαν των πραγματικών, ακεραίων, λογικών και χαρακτήρων και η δήλωση τους γίνεται υποχρεωτικά στο τμήμα δήλωσης μεταβλητών.   Το όνομα κάθε μεταβλητής αποτελείται από γράμματα, ψηφία  καθώς και τον χαρακτήρα _, ενώ το όνομα κάθε μεταβλητής είναι μοναδικό για κάθε πρόγραμμα. </vt:lpstr>
      <vt:lpstr>Παρουσίαση του PowerPoint</vt:lpstr>
      <vt:lpstr>Συναρτήσεις </vt:lpstr>
      <vt:lpstr>Παρουσίαση του PowerPoint</vt:lpstr>
      <vt:lpstr>Παρουσίαση του PowerPoint</vt:lpstr>
      <vt:lpstr>Δομή προγράμματος </vt:lpstr>
      <vt:lpstr>ΥΠΟΠΡΟΓΡΑΜΜΑ</vt:lpstr>
      <vt:lpstr>ΕΙΔΗ ΥΠΟΠΡΟΓΡΑΜΜΑΤΩΝ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Fotini Konstantaki</dc:creator>
  <cp:lastModifiedBy>Fotini Konstantaki</cp:lastModifiedBy>
  <cp:revision>18</cp:revision>
  <dcterms:created xsi:type="dcterms:W3CDTF">2023-02-14T07:35:17Z</dcterms:created>
  <dcterms:modified xsi:type="dcterms:W3CDTF">2023-02-28T06:17:51Z</dcterms:modified>
</cp:coreProperties>
</file>