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5" r:id="rId10"/>
    <p:sldId id="264" r:id="rId11"/>
    <p:sldId id="266" r:id="rId12"/>
    <p:sldId id="272" r:id="rId13"/>
    <p:sldId id="267" r:id="rId14"/>
    <p:sldId id="268" r:id="rId15"/>
    <p:sldId id="270" r:id="rId16"/>
    <p:sldId id="269" r:id="rId17"/>
    <p:sldId id="274" r:id="rId18"/>
    <p:sldId id="276"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0" d="100"/>
          <a:sy n="110" d="100"/>
        </p:scale>
        <p:origin x="-558"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l-GR" smtClean="0"/>
              <a:t>Στυλ κύριου τίτλου</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GR" smtClean="0"/>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C506AA20-B44D-4071-A429-BB0861465809}" type="datetimeFigureOut">
              <a:rPr lang="en-US" smtClean="0"/>
              <a:t>12/18/2023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15318-9836-4EAE-A205-865D0650A60D}"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599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C506AA20-B44D-4071-A429-BB0861465809}" type="datetimeFigureOut">
              <a:rPr lang="en-US" smtClean="0"/>
              <a:t>12/18/2023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15318-9836-4EAE-A205-865D0650A60D}" type="slidenum">
              <a:rPr lang="en-US" smtClean="0"/>
              <a:t>‹#›</a:t>
            </a:fld>
            <a:endParaRPr lang="en-US"/>
          </a:p>
        </p:txBody>
      </p:sp>
    </p:spTree>
    <p:extLst>
      <p:ext uri="{BB962C8B-B14F-4D97-AF65-F5344CB8AC3E}">
        <p14:creationId xmlns:p14="http://schemas.microsoft.com/office/powerpoint/2010/main" val="7174619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C506AA20-B44D-4071-A429-BB0861465809}" type="datetimeFigureOut">
              <a:rPr lang="en-US" smtClean="0"/>
              <a:t>12/18/2023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15318-9836-4EAE-A205-865D0650A60D}" type="slidenum">
              <a:rPr lang="en-US" smtClean="0"/>
              <a:t>‹#›</a:t>
            </a:fld>
            <a:endParaRPr lang="en-US"/>
          </a:p>
        </p:txBody>
      </p:sp>
    </p:spTree>
    <p:extLst>
      <p:ext uri="{BB962C8B-B14F-4D97-AF65-F5344CB8AC3E}">
        <p14:creationId xmlns:p14="http://schemas.microsoft.com/office/powerpoint/2010/main" val="5813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C506AA20-B44D-4071-A429-BB0861465809}" type="datetimeFigureOut">
              <a:rPr lang="en-US" smtClean="0"/>
              <a:t>12/18/2023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15318-9836-4EAE-A205-865D0650A60D}" type="slidenum">
              <a:rPr lang="en-US" smtClean="0"/>
              <a:t>‹#›</a:t>
            </a:fld>
            <a:endParaRPr lang="en-US"/>
          </a:p>
        </p:txBody>
      </p:sp>
    </p:spTree>
    <p:extLst>
      <p:ext uri="{BB962C8B-B14F-4D97-AF65-F5344CB8AC3E}">
        <p14:creationId xmlns:p14="http://schemas.microsoft.com/office/powerpoint/2010/main" val="42103969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l-GR" smtClean="0"/>
              <a:t>Στυλ κύριου τίτλου</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C506AA20-B44D-4071-A429-BB0861465809}" type="datetimeFigureOut">
              <a:rPr lang="en-US" smtClean="0"/>
              <a:t>12/18/2023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15318-9836-4EAE-A205-865D0650A60D}"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8951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C506AA20-B44D-4071-A429-BB0861465809}" type="datetimeFigureOut">
              <a:rPr lang="en-US" smtClean="0"/>
              <a:t>12/18/2023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15318-9836-4EAE-A205-865D0650A60D}" type="slidenum">
              <a:rPr lang="en-US" smtClean="0"/>
              <a:t>‹#›</a:t>
            </a:fld>
            <a:endParaRPr lang="en-US"/>
          </a:p>
        </p:txBody>
      </p:sp>
    </p:spTree>
    <p:extLst>
      <p:ext uri="{BB962C8B-B14F-4D97-AF65-F5344CB8AC3E}">
        <p14:creationId xmlns:p14="http://schemas.microsoft.com/office/powerpoint/2010/main" val="13247217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l-GR" smtClean="0"/>
              <a:t>Στυλ κύριου τίτλου</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 name="Content Placeholder 3"/>
          <p:cNvSpPr>
            <a:spLocks noGrp="1"/>
          </p:cNvSpPr>
          <p:nvPr>
            <p:ph sz="half" idx="2"/>
          </p:nvPr>
        </p:nvSpPr>
        <p:spPr>
          <a:xfrm>
            <a:off x="1097280" y="2582334"/>
            <a:ext cx="4937760" cy="3378200"/>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6" name="Content Placeholder 5"/>
          <p:cNvSpPr>
            <a:spLocks noGrp="1"/>
          </p:cNvSpPr>
          <p:nvPr>
            <p:ph sz="quarter" idx="4"/>
          </p:nvPr>
        </p:nvSpPr>
        <p:spPr>
          <a:xfrm>
            <a:off x="6217920" y="2582334"/>
            <a:ext cx="4937760" cy="3378200"/>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C506AA20-B44D-4071-A429-BB0861465809}" type="datetimeFigureOut">
              <a:rPr lang="en-US" smtClean="0"/>
              <a:t>12/18/2023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F15318-9836-4EAE-A205-865D0650A60D}" type="slidenum">
              <a:rPr lang="en-US" smtClean="0"/>
              <a:t>‹#›</a:t>
            </a:fld>
            <a:endParaRPr lang="en-US"/>
          </a:p>
        </p:txBody>
      </p:sp>
    </p:spTree>
    <p:extLst>
      <p:ext uri="{BB962C8B-B14F-4D97-AF65-F5344CB8AC3E}">
        <p14:creationId xmlns:p14="http://schemas.microsoft.com/office/powerpoint/2010/main" val="2023470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C506AA20-B44D-4071-A429-BB0861465809}" type="datetimeFigureOut">
              <a:rPr lang="en-US" smtClean="0"/>
              <a:t>12/18/2023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F15318-9836-4EAE-A205-865D0650A60D}" type="slidenum">
              <a:rPr lang="en-US" smtClean="0"/>
              <a:t>‹#›</a:t>
            </a:fld>
            <a:endParaRPr lang="en-US"/>
          </a:p>
        </p:txBody>
      </p:sp>
    </p:spTree>
    <p:extLst>
      <p:ext uri="{BB962C8B-B14F-4D97-AF65-F5344CB8AC3E}">
        <p14:creationId xmlns:p14="http://schemas.microsoft.com/office/powerpoint/2010/main" val="2197268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ό">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506AA20-B44D-4071-A429-BB0861465809}" type="datetimeFigureOut">
              <a:rPr lang="en-US" smtClean="0"/>
              <a:t>12/18/2023</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46F15318-9836-4EAE-A205-865D0650A60D}" type="slidenum">
              <a:rPr lang="en-US" smtClean="0"/>
              <a:t>‹#›</a:t>
            </a:fld>
            <a:endParaRPr lang="en-US"/>
          </a:p>
        </p:txBody>
      </p:sp>
    </p:spTree>
    <p:extLst>
      <p:ext uri="{BB962C8B-B14F-4D97-AF65-F5344CB8AC3E}">
        <p14:creationId xmlns:p14="http://schemas.microsoft.com/office/powerpoint/2010/main" val="33175277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l-GR" smtClean="0"/>
              <a:t>Στυλ κύριου τίτλου</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C506AA20-B44D-4071-A429-BB0861465809}" type="datetimeFigureOut">
              <a:rPr lang="en-US" smtClean="0"/>
              <a:t>12/18/2023</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6F15318-9836-4EAE-A205-865D0650A60D}" type="slidenum">
              <a:rPr lang="en-US" smtClean="0"/>
              <a:t>‹#›</a:t>
            </a:fld>
            <a:endParaRPr lang="en-US"/>
          </a:p>
        </p:txBody>
      </p:sp>
    </p:spTree>
    <p:extLst>
      <p:ext uri="{BB962C8B-B14F-4D97-AF65-F5344CB8AC3E}">
        <p14:creationId xmlns:p14="http://schemas.microsoft.com/office/powerpoint/2010/main" val="16897328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C506AA20-B44D-4071-A429-BB0861465809}" type="datetimeFigureOut">
              <a:rPr lang="en-US" smtClean="0"/>
              <a:t>12/18/2023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15318-9836-4EAE-A205-865D0650A60D}" type="slidenum">
              <a:rPr lang="en-US" smtClean="0"/>
              <a:t>‹#›</a:t>
            </a:fld>
            <a:endParaRPr lang="en-US"/>
          </a:p>
        </p:txBody>
      </p:sp>
    </p:spTree>
    <p:extLst>
      <p:ext uri="{BB962C8B-B14F-4D97-AF65-F5344CB8AC3E}">
        <p14:creationId xmlns:p14="http://schemas.microsoft.com/office/powerpoint/2010/main" val="20169924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C506AA20-B44D-4071-A429-BB0861465809}" type="datetimeFigureOut">
              <a:rPr lang="en-US" smtClean="0"/>
              <a:t>12/18/2023</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6F15318-9836-4EAE-A205-865D0650A60D}"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273956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image" Target="../media/image7.jpeg"/><Relationship Id="rId7" Type="http://schemas.openxmlformats.org/officeDocument/2006/relationships/image" Target="../media/image11.jpeg"/><Relationship Id="rId2" Type="http://schemas.openxmlformats.org/officeDocument/2006/relationships/image" Target="../media/image6.jpeg"/><Relationship Id="rId1" Type="http://schemas.openxmlformats.org/officeDocument/2006/relationships/slideLayout" Target="../slideLayouts/slideLayout7.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8.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7.xml"/><Relationship Id="rId4" Type="http://schemas.openxmlformats.org/officeDocument/2006/relationships/image" Target="../media/image15.jpeg"/></Relationships>
</file>

<file path=ppt/slides/_rels/slide18.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g"/><Relationship Id="rId1" Type="http://schemas.openxmlformats.org/officeDocument/2006/relationships/slideLayout" Target="../slideLayouts/slideLayout2.xml"/><Relationship Id="rId5" Type="http://schemas.openxmlformats.org/officeDocument/2006/relationships/image" Target="../media/image19.jpeg"/><Relationship Id="rId4" Type="http://schemas.openxmlformats.org/officeDocument/2006/relationships/image" Target="../media/image18.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publicdelivery.org/tag/joan-miro/"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chor="ctr">
            <a:normAutofit/>
          </a:bodyPr>
          <a:lstStyle/>
          <a:p>
            <a:r>
              <a:rPr lang="en-US" sz="7200" b="1" dirty="0" smtClean="0"/>
              <a:t>Pablo Picasso</a:t>
            </a:r>
            <a:endParaRPr lang="en-US" sz="7200" b="1" dirty="0"/>
          </a:p>
        </p:txBody>
      </p:sp>
      <p:sp>
        <p:nvSpPr>
          <p:cNvPr id="3" name="Υπότιτλος 2"/>
          <p:cNvSpPr>
            <a:spLocks noGrp="1"/>
          </p:cNvSpPr>
          <p:nvPr>
            <p:ph type="subTitle" idx="1"/>
          </p:nvPr>
        </p:nvSpPr>
        <p:spPr/>
        <p:txBody>
          <a:bodyPr>
            <a:normAutofit/>
          </a:bodyPr>
          <a:lstStyle/>
          <a:p>
            <a:r>
              <a:rPr lang="en-US" sz="4400" b="1" dirty="0" smtClean="0"/>
              <a:t>Guernica</a:t>
            </a:r>
            <a:endParaRPr lang="en-US" sz="4400" b="1" dirty="0"/>
          </a:p>
        </p:txBody>
      </p:sp>
    </p:spTree>
    <p:extLst>
      <p:ext uri="{BB962C8B-B14F-4D97-AF65-F5344CB8AC3E}">
        <p14:creationId xmlns:p14="http://schemas.microsoft.com/office/powerpoint/2010/main" val="37084952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097280" y="758952"/>
            <a:ext cx="10058400" cy="4615936"/>
          </a:xfrm>
        </p:spPr>
        <p:txBody>
          <a:bodyPr>
            <a:normAutofit/>
          </a:bodyPr>
          <a:lstStyle/>
          <a:p>
            <a:r>
              <a:rPr lang="en-US" sz="3600" dirty="0"/>
              <a:t>It is practically impossible to talk about any of Pablo Picasso’s works without mentioning his role in</a:t>
            </a:r>
            <a:r>
              <a:rPr lang="en-US" sz="3600" dirty="0">
                <a:solidFill>
                  <a:srgbClr val="FF0000"/>
                </a:solidFill>
              </a:rPr>
              <a:t> Cubism</a:t>
            </a:r>
            <a:r>
              <a:rPr lang="en-US" sz="3600" dirty="0"/>
              <a:t>, </a:t>
            </a:r>
            <a:r>
              <a:rPr lang="en-US" sz="3600" dirty="0">
                <a:solidFill>
                  <a:srgbClr val="FF0000"/>
                </a:solidFill>
              </a:rPr>
              <a:t>Surrealism</a:t>
            </a:r>
            <a:r>
              <a:rPr lang="en-US" sz="3600" dirty="0"/>
              <a:t>, and </a:t>
            </a:r>
            <a:r>
              <a:rPr lang="en-US" sz="3600" dirty="0">
                <a:solidFill>
                  <a:srgbClr val="FF0000"/>
                </a:solidFill>
              </a:rPr>
              <a:t>Symbolism</a:t>
            </a:r>
            <a:r>
              <a:rPr lang="en-US" sz="3600" dirty="0"/>
              <a:t> and his </a:t>
            </a:r>
            <a:r>
              <a:rPr lang="en-US" sz="3600" dirty="0">
                <a:solidFill>
                  <a:srgbClr val="FF0000"/>
                </a:solidFill>
              </a:rPr>
              <a:t>invention of collage. </a:t>
            </a:r>
            <a:r>
              <a:rPr lang="en-US" sz="3600" dirty="0" smtClean="0"/>
              <a:t/>
            </a:r>
            <a:br>
              <a:rPr lang="en-US" sz="3600" dirty="0" smtClean="0"/>
            </a:br>
            <a:r>
              <a:rPr lang="en-US" sz="3600" dirty="0"/>
              <a:t/>
            </a:r>
            <a:br>
              <a:rPr lang="en-US" sz="3600" dirty="0"/>
            </a:br>
            <a:r>
              <a:rPr lang="en-US" sz="3600" dirty="0" smtClean="0"/>
              <a:t>Above </a:t>
            </a:r>
            <a:r>
              <a:rPr lang="en-US" sz="3600" dirty="0"/>
              <a:t>any other medium, Picasso considered himself a </a:t>
            </a:r>
            <a:r>
              <a:rPr lang="en-US" sz="3600" dirty="0">
                <a:solidFill>
                  <a:srgbClr val="FF0000"/>
                </a:solidFill>
              </a:rPr>
              <a:t>painter</a:t>
            </a:r>
            <a:r>
              <a:rPr lang="en-US" sz="3600" dirty="0"/>
              <a:t>, even though his </a:t>
            </a:r>
            <a:r>
              <a:rPr lang="en-US" sz="3600" dirty="0">
                <a:solidFill>
                  <a:srgbClr val="FF0000"/>
                </a:solidFill>
              </a:rPr>
              <a:t>sculptures</a:t>
            </a:r>
            <a:r>
              <a:rPr lang="en-US" sz="3600" dirty="0"/>
              <a:t> were massively influential and experimented in diverse areas like </a:t>
            </a:r>
            <a:r>
              <a:rPr lang="en-US" sz="3600" dirty="0">
                <a:solidFill>
                  <a:srgbClr val="FF0000"/>
                </a:solidFill>
              </a:rPr>
              <a:t>ceramics</a:t>
            </a:r>
            <a:r>
              <a:rPr lang="en-US" sz="3600" dirty="0"/>
              <a:t> and </a:t>
            </a:r>
            <a:r>
              <a:rPr lang="en-US" sz="3600" dirty="0">
                <a:solidFill>
                  <a:srgbClr val="FF0000"/>
                </a:solidFill>
              </a:rPr>
              <a:t>printmaking</a:t>
            </a:r>
            <a:r>
              <a:rPr lang="en-US" sz="3600" dirty="0"/>
              <a:t>.</a:t>
            </a:r>
          </a:p>
        </p:txBody>
      </p:sp>
      <p:sp>
        <p:nvSpPr>
          <p:cNvPr id="3" name="Υπότιτλος 2"/>
          <p:cNvSpPr>
            <a:spLocks noGrp="1"/>
          </p:cNvSpPr>
          <p:nvPr>
            <p:ph type="subTitle" idx="1"/>
          </p:nvPr>
        </p:nvSpPr>
        <p:spPr>
          <a:xfrm flipV="1">
            <a:off x="1100051" y="5598619"/>
            <a:ext cx="10058400" cy="45719"/>
          </a:xfrm>
        </p:spPr>
        <p:txBody>
          <a:bodyPr>
            <a:normAutofit fontScale="25000" lnSpcReduction="20000"/>
          </a:bodyPr>
          <a:lstStyle/>
          <a:p>
            <a:endParaRPr lang="en-US" dirty="0"/>
          </a:p>
        </p:txBody>
      </p:sp>
    </p:spTree>
    <p:extLst>
      <p:ext uri="{BB962C8B-B14F-4D97-AF65-F5344CB8AC3E}">
        <p14:creationId xmlns:p14="http://schemas.microsoft.com/office/powerpoint/2010/main" val="7775663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Painting techniques and materials</a:t>
            </a:r>
            <a:br>
              <a:rPr lang="en-US" dirty="0"/>
            </a:br>
            <a:endParaRPr lang="en-US" dirty="0"/>
          </a:p>
        </p:txBody>
      </p:sp>
      <p:sp>
        <p:nvSpPr>
          <p:cNvPr id="3" name="Θέση περιεχομένου 2"/>
          <p:cNvSpPr>
            <a:spLocks noGrp="1"/>
          </p:cNvSpPr>
          <p:nvPr>
            <p:ph idx="1"/>
          </p:nvPr>
        </p:nvSpPr>
        <p:spPr/>
        <p:txBody>
          <a:bodyPr>
            <a:normAutofit lnSpcReduction="10000"/>
          </a:bodyPr>
          <a:lstStyle/>
          <a:p>
            <a:r>
              <a:rPr lang="en-US" sz="2400" dirty="0"/>
              <a:t>Though Pablo Picasso is known for his </a:t>
            </a:r>
            <a:r>
              <a:rPr lang="en-US" sz="2400" dirty="0">
                <a:solidFill>
                  <a:srgbClr val="FF0000"/>
                </a:solidFill>
              </a:rPr>
              <a:t>contemporary, abstract work</a:t>
            </a:r>
            <a:r>
              <a:rPr lang="en-US" sz="2400" dirty="0"/>
              <a:t>, he had to learn to paint and draw </a:t>
            </a:r>
            <a:r>
              <a:rPr lang="en-US" sz="2400" dirty="0">
                <a:solidFill>
                  <a:srgbClr val="FF0000"/>
                </a:solidFill>
              </a:rPr>
              <a:t>realistically while still very young</a:t>
            </a:r>
            <a:r>
              <a:rPr lang="en-US" sz="2400" dirty="0"/>
              <a:t>. His signature style of painting only started to appear when he was around 19 and living in Paris. Beginning with his well-known “</a:t>
            </a:r>
            <a:r>
              <a:rPr lang="en-US" sz="2400" dirty="0">
                <a:solidFill>
                  <a:srgbClr val="FF0000"/>
                </a:solidFill>
              </a:rPr>
              <a:t>Blue Period</a:t>
            </a:r>
            <a:r>
              <a:rPr lang="en-US" sz="2400" dirty="0"/>
              <a:t>” and then immediately followed by the “</a:t>
            </a:r>
            <a:r>
              <a:rPr lang="en-US" sz="2400" dirty="0">
                <a:solidFill>
                  <a:srgbClr val="FF0000"/>
                </a:solidFill>
              </a:rPr>
              <a:t>Rose Period</a:t>
            </a:r>
            <a:r>
              <a:rPr lang="en-US" sz="2400" dirty="0"/>
              <a:t>,” these phases were named so due to the predominant use of blue and pink colors throughout his work</a:t>
            </a:r>
            <a:r>
              <a:rPr lang="en-US" sz="2400" dirty="0" smtClean="0"/>
              <a:t>.</a:t>
            </a:r>
          </a:p>
          <a:p>
            <a:pPr marL="0" indent="0">
              <a:buNone/>
            </a:pPr>
            <a:r>
              <a:rPr lang="en-US" sz="2400" dirty="0" smtClean="0"/>
              <a:t>Picasso </a:t>
            </a:r>
            <a:r>
              <a:rPr lang="en-US" sz="2400" dirty="0"/>
              <a:t>was also famous for discovering </a:t>
            </a:r>
            <a:r>
              <a:rPr lang="en-US" sz="2400" dirty="0">
                <a:solidFill>
                  <a:srgbClr val="FF0000"/>
                </a:solidFill>
              </a:rPr>
              <a:t>less “artistic” paints, </a:t>
            </a:r>
            <a:r>
              <a:rPr lang="en-US" sz="2400" dirty="0"/>
              <a:t>such as those used in various </a:t>
            </a:r>
            <a:r>
              <a:rPr lang="en-US" sz="2400" dirty="0">
                <a:solidFill>
                  <a:srgbClr val="FF0000"/>
                </a:solidFill>
              </a:rPr>
              <a:t>industrial applications</a:t>
            </a:r>
            <a:r>
              <a:rPr lang="en-US" sz="2400" dirty="0"/>
              <a:t>, and including them to his color palette. He also added some </a:t>
            </a:r>
            <a:r>
              <a:rPr lang="en-US" sz="2400" dirty="0">
                <a:solidFill>
                  <a:srgbClr val="FF0000"/>
                </a:solidFill>
              </a:rPr>
              <a:t>non-art objects</a:t>
            </a:r>
            <a:r>
              <a:rPr lang="en-US" sz="2400" dirty="0"/>
              <a:t>. For instance, in Guernica, the artists included pieces of </a:t>
            </a:r>
            <a:r>
              <a:rPr lang="en-US" sz="2400" dirty="0">
                <a:solidFill>
                  <a:srgbClr val="FF0000"/>
                </a:solidFill>
              </a:rPr>
              <a:t>wallpaper</a:t>
            </a:r>
            <a:r>
              <a:rPr lang="en-US" sz="2400" dirty="0"/>
              <a:t> for texture as well as some </a:t>
            </a:r>
            <a:r>
              <a:rPr lang="en-US" sz="2400" dirty="0">
                <a:solidFill>
                  <a:srgbClr val="FF0000"/>
                </a:solidFill>
              </a:rPr>
              <a:t>newspaper cuts</a:t>
            </a:r>
            <a:r>
              <a:rPr lang="en-US" sz="2400" dirty="0"/>
              <a:t>. Sometimes he would also mix </a:t>
            </a:r>
            <a:r>
              <a:rPr lang="en-US" sz="2400" dirty="0">
                <a:solidFill>
                  <a:srgbClr val="FF0000"/>
                </a:solidFill>
              </a:rPr>
              <a:t>sand</a:t>
            </a:r>
            <a:r>
              <a:rPr lang="en-US" sz="2400" dirty="0"/>
              <a:t> into his </a:t>
            </a:r>
            <a:r>
              <a:rPr lang="en-US" sz="2400" dirty="0" smtClean="0"/>
              <a:t>paints, use </a:t>
            </a:r>
            <a:r>
              <a:rPr lang="en-US" sz="2400" dirty="0" smtClean="0">
                <a:solidFill>
                  <a:srgbClr val="FF0000"/>
                </a:solidFill>
              </a:rPr>
              <a:t>sawdust,</a:t>
            </a:r>
            <a:r>
              <a:rPr lang="en-US" sz="2400" dirty="0">
                <a:solidFill>
                  <a:srgbClr val="FF0000"/>
                </a:solidFill>
              </a:rPr>
              <a:t> cardboard, strings, </a:t>
            </a:r>
            <a:r>
              <a:rPr lang="en-US" sz="2400" dirty="0" smtClean="0">
                <a:solidFill>
                  <a:srgbClr val="FF0000"/>
                </a:solidFill>
              </a:rPr>
              <a:t>paper, wire,</a:t>
            </a:r>
            <a:r>
              <a:rPr lang="en-US" sz="2400" dirty="0">
                <a:solidFill>
                  <a:srgbClr val="FF0000"/>
                </a:solidFill>
              </a:rPr>
              <a:t> sheet music, </a:t>
            </a:r>
            <a:r>
              <a:rPr lang="en-US" sz="2400" dirty="0" smtClean="0">
                <a:solidFill>
                  <a:srgbClr val="FF0000"/>
                </a:solidFill>
              </a:rPr>
              <a:t>fabric and everyday </a:t>
            </a:r>
            <a:r>
              <a:rPr lang="en-US" sz="2400" dirty="0">
                <a:solidFill>
                  <a:srgbClr val="FF0000"/>
                </a:solidFill>
              </a:rPr>
              <a:t>items such as cigarette wrappers and playing cards.</a:t>
            </a:r>
            <a:r>
              <a:rPr lang="en-US" sz="2400" dirty="0" smtClean="0">
                <a:solidFill>
                  <a:srgbClr val="FF0000"/>
                </a:solidFill>
              </a:rPr>
              <a:t>.</a:t>
            </a:r>
            <a:endParaRPr lang="en-US" sz="2400" dirty="0">
              <a:solidFill>
                <a:srgbClr val="FF0000"/>
              </a:solidFill>
            </a:endParaRPr>
          </a:p>
        </p:txBody>
      </p:sp>
    </p:spTree>
    <p:extLst>
      <p:ext uri="{BB962C8B-B14F-4D97-AF65-F5344CB8AC3E}">
        <p14:creationId xmlns:p14="http://schemas.microsoft.com/office/powerpoint/2010/main" val="26324928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descr="Bull's Head - Wikipedia"/>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pic>
        <p:nvPicPr>
          <p:cNvPr id="2059" name="Picture 11" descr="C:\Users\teacher\Desktop\bull's hea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6768" y="3292056"/>
            <a:ext cx="2009775" cy="2276475"/>
          </a:xfrm>
          <a:prstGeom prst="rect">
            <a:avLst/>
          </a:prstGeom>
          <a:noFill/>
          <a:extLst>
            <a:ext uri="{909E8E84-426E-40DD-AFC4-6F175D3DCCD1}">
              <a14:hiddenFill xmlns:a14="http://schemas.microsoft.com/office/drawing/2010/main">
                <a:solidFill>
                  <a:srgbClr val="FFFFFF"/>
                </a:solidFill>
              </a14:hiddenFill>
            </a:ext>
          </a:extLst>
        </p:spPr>
      </p:pic>
      <p:pic>
        <p:nvPicPr>
          <p:cNvPr id="2060" name="Picture 12" descr="C:\Users\teacher\Desktop\bull.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8223" y="441745"/>
            <a:ext cx="2381250" cy="1924050"/>
          </a:xfrm>
          <a:prstGeom prst="rect">
            <a:avLst/>
          </a:prstGeom>
          <a:noFill/>
          <a:extLst>
            <a:ext uri="{909E8E84-426E-40DD-AFC4-6F175D3DCCD1}">
              <a14:hiddenFill xmlns:a14="http://schemas.microsoft.com/office/drawing/2010/main">
                <a:solidFill>
                  <a:srgbClr val="FFFFFF"/>
                </a:solidFill>
              </a14:hiddenFill>
            </a:ext>
          </a:extLst>
        </p:spPr>
      </p:pic>
      <p:pic>
        <p:nvPicPr>
          <p:cNvPr id="2061" name="Picture 13" descr="C:\Users\teacher\Desktop\blue period.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98847" y="3747190"/>
            <a:ext cx="3648074" cy="2067014"/>
          </a:xfrm>
          <a:prstGeom prst="rect">
            <a:avLst/>
          </a:prstGeom>
          <a:noFill/>
          <a:extLst>
            <a:ext uri="{909E8E84-426E-40DD-AFC4-6F175D3DCCD1}">
              <a14:hiddenFill xmlns:a14="http://schemas.microsoft.com/office/drawing/2010/main">
                <a:solidFill>
                  <a:srgbClr val="FFFFFF"/>
                </a:solidFill>
              </a14:hiddenFill>
            </a:ext>
          </a:extLst>
        </p:spPr>
      </p:pic>
      <p:pic>
        <p:nvPicPr>
          <p:cNvPr id="2062" name="Picture 14" descr="C:\Users\teacher\Desktop\rose period.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315540" y="298869"/>
            <a:ext cx="2133600" cy="2143125"/>
          </a:xfrm>
          <a:prstGeom prst="rect">
            <a:avLst/>
          </a:prstGeom>
          <a:noFill/>
          <a:extLst>
            <a:ext uri="{909E8E84-426E-40DD-AFC4-6F175D3DCCD1}">
              <a14:hiddenFill xmlns:a14="http://schemas.microsoft.com/office/drawing/2010/main">
                <a:solidFill>
                  <a:srgbClr val="FFFFFF"/>
                </a:solidFill>
              </a14:hiddenFill>
            </a:ext>
          </a:extLst>
        </p:spPr>
      </p:pic>
      <p:pic>
        <p:nvPicPr>
          <p:cNvPr id="2063" name="Picture 15" descr="C:\Users\teacher\Desktop\cubism.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0375" y="274967"/>
            <a:ext cx="2143125" cy="2143125"/>
          </a:xfrm>
          <a:prstGeom prst="rect">
            <a:avLst/>
          </a:prstGeom>
          <a:noFill/>
          <a:extLst>
            <a:ext uri="{909E8E84-426E-40DD-AFC4-6F175D3DCCD1}">
              <a14:hiddenFill xmlns:a14="http://schemas.microsoft.com/office/drawing/2010/main">
                <a:solidFill>
                  <a:srgbClr val="FFFFFF"/>
                </a:solidFill>
              </a14:hiddenFill>
            </a:ext>
          </a:extLst>
        </p:spPr>
      </p:pic>
      <p:pic>
        <p:nvPicPr>
          <p:cNvPr id="2064" name="Picture 16" descr="C:\Users\teacher\Desktop\collage.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64009" y="3186922"/>
            <a:ext cx="3288550" cy="2486744"/>
          </a:xfrm>
          <a:prstGeom prst="rect">
            <a:avLst/>
          </a:prstGeom>
          <a:noFill/>
          <a:extLst>
            <a:ext uri="{909E8E84-426E-40DD-AFC4-6F175D3DCCD1}">
              <a14:hiddenFill xmlns:a14="http://schemas.microsoft.com/office/drawing/2010/main">
                <a:solidFill>
                  <a:srgbClr val="FFFFFF"/>
                </a:solidFill>
              </a14:hiddenFill>
            </a:ext>
          </a:extLst>
        </p:spPr>
      </p:pic>
      <p:pic>
        <p:nvPicPr>
          <p:cNvPr id="2065" name="Picture 17" descr="C:\Users\teacher\Desktop\sculpture.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337091" y="375070"/>
            <a:ext cx="2295525" cy="1990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87459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Picasso was once quoted referencing his ever-changing style saying:</a:t>
            </a:r>
          </a:p>
        </p:txBody>
      </p:sp>
      <p:sp>
        <p:nvSpPr>
          <p:cNvPr id="3" name="Θέση περιεχομένου 2"/>
          <p:cNvSpPr>
            <a:spLocks noGrp="1"/>
          </p:cNvSpPr>
          <p:nvPr>
            <p:ph idx="1"/>
          </p:nvPr>
        </p:nvSpPr>
        <p:spPr/>
        <p:txBody>
          <a:bodyPr>
            <a:normAutofit lnSpcReduction="10000"/>
          </a:bodyPr>
          <a:lstStyle/>
          <a:p>
            <a:r>
              <a:rPr lang="en-US" sz="7200" i="1" dirty="0"/>
              <a:t>It took me four years to paint like Raphael, but a lifetime to paint like a child</a:t>
            </a:r>
            <a:r>
              <a:rPr lang="en-US" i="1" dirty="0"/>
              <a:t>.</a:t>
            </a:r>
            <a:endParaRPr lang="en-US" dirty="0"/>
          </a:p>
        </p:txBody>
      </p:sp>
    </p:spTree>
    <p:extLst>
      <p:ext uri="{BB962C8B-B14F-4D97-AF65-F5344CB8AC3E}">
        <p14:creationId xmlns:p14="http://schemas.microsoft.com/office/powerpoint/2010/main" val="24641344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Autofit/>
          </a:bodyPr>
          <a:lstStyle/>
          <a:p>
            <a:r>
              <a:rPr lang="en-US" sz="3600" dirty="0"/>
              <a:t>Even though Pablo himself </a:t>
            </a:r>
            <a:r>
              <a:rPr lang="en-US" sz="3600" dirty="0">
                <a:solidFill>
                  <a:srgbClr val="FF0000"/>
                </a:solidFill>
              </a:rPr>
              <a:t>did not like </a:t>
            </a:r>
            <a:r>
              <a:rPr lang="en-US" sz="3600" dirty="0"/>
              <a:t>to talk about Guernica’s </a:t>
            </a:r>
            <a:r>
              <a:rPr lang="en-US" sz="3600" dirty="0">
                <a:solidFill>
                  <a:srgbClr val="FF0000"/>
                </a:solidFill>
              </a:rPr>
              <a:t>“meaning” </a:t>
            </a:r>
            <a:r>
              <a:rPr lang="en-US" sz="3600" dirty="0"/>
              <a:t>and possibly </a:t>
            </a:r>
            <a:r>
              <a:rPr lang="en-US" sz="3600" dirty="0">
                <a:solidFill>
                  <a:srgbClr val="FF0000"/>
                </a:solidFill>
              </a:rPr>
              <a:t>all of his art</a:t>
            </a:r>
            <a:r>
              <a:rPr lang="en-US" sz="3600" dirty="0"/>
              <a:t>, the nationalist symbolism of this painting is undeniable.</a:t>
            </a:r>
          </a:p>
        </p:txBody>
      </p:sp>
      <p:sp>
        <p:nvSpPr>
          <p:cNvPr id="5" name="Θέση περιεχομένου 4"/>
          <p:cNvSpPr>
            <a:spLocks noGrp="1"/>
          </p:cNvSpPr>
          <p:nvPr>
            <p:ph idx="1"/>
          </p:nvPr>
        </p:nvSpPr>
        <p:spPr/>
        <p:txBody>
          <a:bodyPr>
            <a:normAutofit/>
          </a:bodyPr>
          <a:lstStyle/>
          <a:p>
            <a:r>
              <a:rPr lang="en-US" sz="4000" i="1" dirty="0"/>
              <a:t>If you give a meaning to certain things in my paintings, it may be very true, but it is not my idea to give this meaning. What ideas and conclusions you have got I obtained too, but instinctively, unconsciously</a:t>
            </a:r>
            <a:r>
              <a:rPr lang="en-US" sz="4000" i="1" dirty="0">
                <a:solidFill>
                  <a:srgbClr val="FF0000"/>
                </a:solidFill>
              </a:rPr>
              <a:t>, I make the painting for the painting. I paint the objects for what they are.</a:t>
            </a:r>
            <a:endParaRPr lang="en-US" sz="4000" dirty="0">
              <a:solidFill>
                <a:srgbClr val="FF0000"/>
              </a:solidFill>
            </a:endParaRPr>
          </a:p>
        </p:txBody>
      </p:sp>
    </p:spTree>
    <p:extLst>
      <p:ext uri="{BB962C8B-B14F-4D97-AF65-F5344CB8AC3E}">
        <p14:creationId xmlns:p14="http://schemas.microsoft.com/office/powerpoint/2010/main" val="34799893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Ορθογώνιο 4"/>
          <p:cNvSpPr/>
          <p:nvPr/>
        </p:nvSpPr>
        <p:spPr>
          <a:xfrm>
            <a:off x="1745862" y="569785"/>
            <a:ext cx="8892401" cy="5262979"/>
          </a:xfrm>
          <a:prstGeom prst="rect">
            <a:avLst/>
          </a:prstGeom>
        </p:spPr>
        <p:txBody>
          <a:bodyPr wrap="square">
            <a:spAutoFit/>
          </a:bodyPr>
          <a:lstStyle/>
          <a:p>
            <a:r>
              <a:rPr lang="en-US" sz="3600" dirty="0">
                <a:solidFill>
                  <a:srgbClr val="212529"/>
                </a:solidFill>
                <a:latin typeface="-apple-system"/>
              </a:rPr>
              <a:t>Guernica is </a:t>
            </a:r>
            <a:r>
              <a:rPr lang="en-US" sz="3600" dirty="0">
                <a:solidFill>
                  <a:srgbClr val="FF0000"/>
                </a:solidFill>
                <a:latin typeface="-apple-system"/>
              </a:rPr>
              <a:t>not</a:t>
            </a:r>
            <a:r>
              <a:rPr lang="en-US" sz="3600" dirty="0">
                <a:solidFill>
                  <a:srgbClr val="212529"/>
                </a:solidFill>
                <a:latin typeface="-apple-system"/>
              </a:rPr>
              <a:t> supposed to have a singular interpretation, as Picasso said</a:t>
            </a:r>
            <a:r>
              <a:rPr lang="en-US" sz="3600" dirty="0" smtClean="0">
                <a:solidFill>
                  <a:srgbClr val="212529"/>
                </a:solidFill>
                <a:latin typeface="-apple-system"/>
              </a:rPr>
              <a:t>.</a:t>
            </a:r>
          </a:p>
          <a:p>
            <a:r>
              <a:rPr lang="en-US" sz="3600" dirty="0"/>
              <a:t/>
            </a:r>
            <a:br>
              <a:rPr lang="en-US" sz="3600" dirty="0"/>
            </a:br>
            <a:r>
              <a:rPr lang="en-US" sz="3600" dirty="0">
                <a:solidFill>
                  <a:srgbClr val="212529"/>
                </a:solidFill>
                <a:latin typeface="-apple-system"/>
              </a:rPr>
              <a:t>We all know that art is not truth.</a:t>
            </a:r>
            <a:r>
              <a:rPr lang="en-US" sz="3600" dirty="0"/>
              <a:t/>
            </a:r>
            <a:br>
              <a:rPr lang="en-US" sz="3600" dirty="0"/>
            </a:br>
            <a:r>
              <a:rPr lang="en-US" sz="3600" dirty="0">
                <a:solidFill>
                  <a:srgbClr val="212529"/>
                </a:solidFill>
                <a:latin typeface="-apple-system"/>
              </a:rPr>
              <a:t>Art is a lie that makes us realize truth</a:t>
            </a:r>
            <a:r>
              <a:rPr lang="en-US" sz="3600" dirty="0" smtClean="0">
                <a:solidFill>
                  <a:srgbClr val="212529"/>
                </a:solidFill>
                <a:latin typeface="-apple-system"/>
              </a:rPr>
              <a:t>.</a:t>
            </a:r>
          </a:p>
          <a:p>
            <a:endParaRPr lang="en-US" sz="3600" dirty="0" smtClean="0">
              <a:solidFill>
                <a:srgbClr val="212529"/>
              </a:solidFill>
              <a:latin typeface="-apple-system"/>
            </a:endParaRPr>
          </a:p>
          <a:p>
            <a:r>
              <a:rPr lang="en-US" sz="4000" dirty="0" smtClean="0"/>
              <a:t>Guernica’s </a:t>
            </a:r>
            <a:r>
              <a:rPr lang="en-US" sz="4000" dirty="0"/>
              <a:t>ambiguity and lack of specific historical detail make the painting </a:t>
            </a:r>
            <a:r>
              <a:rPr lang="en-US" sz="4000" dirty="0" smtClean="0">
                <a:solidFill>
                  <a:srgbClr val="FF0000"/>
                </a:solidFill>
              </a:rPr>
              <a:t>timeless</a:t>
            </a:r>
            <a:r>
              <a:rPr lang="en-US" sz="4000" dirty="0" smtClean="0"/>
              <a:t>.</a:t>
            </a:r>
            <a:r>
              <a:rPr lang="en-US" sz="4000" dirty="0"/>
              <a:t> </a:t>
            </a:r>
          </a:p>
        </p:txBody>
      </p:sp>
    </p:spTree>
    <p:extLst>
      <p:ext uri="{BB962C8B-B14F-4D97-AF65-F5344CB8AC3E}">
        <p14:creationId xmlns:p14="http://schemas.microsoft.com/office/powerpoint/2010/main" val="16767773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Where is Guernica currently located</a:t>
            </a:r>
            <a:br>
              <a:rPr lang="en-US" dirty="0"/>
            </a:br>
            <a:endParaRPr lang="en-US" dirty="0"/>
          </a:p>
        </p:txBody>
      </p:sp>
      <p:sp>
        <p:nvSpPr>
          <p:cNvPr id="3" name="Θέση περιεχομένου 2"/>
          <p:cNvSpPr>
            <a:spLocks noGrp="1"/>
          </p:cNvSpPr>
          <p:nvPr>
            <p:ph idx="1"/>
          </p:nvPr>
        </p:nvSpPr>
        <p:spPr/>
        <p:txBody>
          <a:bodyPr/>
          <a:lstStyle/>
          <a:p>
            <a:pPr fontAlgn="base"/>
            <a:r>
              <a:rPr lang="en-US" dirty="0"/>
              <a:t>Pablo’s wished that </a:t>
            </a:r>
            <a:r>
              <a:rPr lang="en-US" dirty="0">
                <a:solidFill>
                  <a:srgbClr val="FF0000"/>
                </a:solidFill>
              </a:rPr>
              <a:t>the painting must not be returned to Spain until dictator Franco was dead. </a:t>
            </a:r>
            <a:r>
              <a:rPr lang="en-US" dirty="0"/>
              <a:t>Apart from Pablo’s personal disdain of Franco’s dictatorship, the painting would have been destroyed if it returned to Spain during Franco’s reign.</a:t>
            </a:r>
          </a:p>
          <a:p>
            <a:pPr fontAlgn="base"/>
            <a:r>
              <a:rPr lang="en-US" dirty="0"/>
              <a:t>After the passing of Franco and many years of negotiations, the Museum of Modern Arts restored the painting to Spain in 1981, to the Cason del </a:t>
            </a:r>
            <a:r>
              <a:rPr lang="en-US" dirty="0" err="1"/>
              <a:t>Buen</a:t>
            </a:r>
            <a:r>
              <a:rPr lang="en-US" dirty="0"/>
              <a:t> </a:t>
            </a:r>
            <a:r>
              <a:rPr lang="en-US" dirty="0" err="1"/>
              <a:t>Retiro</a:t>
            </a:r>
            <a:r>
              <a:rPr lang="en-US" dirty="0"/>
              <a:t>, a branch of the Prado Museum in Madrid, as per the wishes of Picasso. However, Picasso never witnessed the return of the painting to his homeland, as he died in 1973, two years before dictator Franco.</a:t>
            </a:r>
          </a:p>
          <a:p>
            <a:pPr fontAlgn="base"/>
            <a:r>
              <a:rPr lang="en-US" dirty="0"/>
              <a:t>A decade later, the artwork was transferred to </a:t>
            </a:r>
            <a:r>
              <a:rPr lang="en-US" dirty="0">
                <a:solidFill>
                  <a:srgbClr val="FF0000"/>
                </a:solidFill>
              </a:rPr>
              <a:t>the </a:t>
            </a:r>
            <a:r>
              <a:rPr lang="en-US" dirty="0" err="1">
                <a:solidFill>
                  <a:srgbClr val="FF0000"/>
                </a:solidFill>
              </a:rPr>
              <a:t>Museo</a:t>
            </a:r>
            <a:r>
              <a:rPr lang="en-US" dirty="0">
                <a:solidFill>
                  <a:srgbClr val="FF0000"/>
                </a:solidFill>
              </a:rPr>
              <a:t> Nacional Centro de Arte Reina Sofia</a:t>
            </a:r>
            <a:r>
              <a:rPr lang="en-US" dirty="0"/>
              <a:t>, where it is housed to this day. However, the move defied Picasso’s expressed wish to have the painting placed among the Prado’s great pieces.</a:t>
            </a:r>
          </a:p>
          <a:p>
            <a:endParaRPr lang="en-US" dirty="0"/>
          </a:p>
        </p:txBody>
      </p:sp>
    </p:spTree>
    <p:extLst>
      <p:ext uri="{BB962C8B-B14F-4D97-AF65-F5344CB8AC3E}">
        <p14:creationId xmlns:p14="http://schemas.microsoft.com/office/powerpoint/2010/main" val="4165887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teacher\Desktop\reina sophi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057" y="731359"/>
            <a:ext cx="4383297" cy="2331018"/>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C:\Users\teacher\Desktop\guernica.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9869" y="3575380"/>
            <a:ext cx="4530485" cy="2195692"/>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C:\Users\teacher\Desktop\prado museum.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43800" y="956274"/>
            <a:ext cx="3808562" cy="24425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716398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81620" y="161260"/>
            <a:ext cx="10058400" cy="1814998"/>
          </a:xfrm>
        </p:spPr>
        <p:txBody>
          <a:bodyPr>
            <a:normAutofit fontScale="90000"/>
          </a:bodyPr>
          <a:lstStyle/>
          <a:p>
            <a:r>
              <a:rPr lang="en-US" sz="3100" dirty="0">
                <a:solidFill>
                  <a:srgbClr val="212529"/>
                </a:solidFill>
                <a:latin typeface="-apple-system"/>
              </a:rPr>
              <a:t>Picasso died in 1973 at the age of 91.</a:t>
            </a:r>
            <a:r>
              <a:rPr lang="en-US" sz="3100" dirty="0"/>
              <a:t/>
            </a:r>
            <a:br>
              <a:rPr lang="en-US" sz="3100" dirty="0"/>
            </a:br>
            <a:r>
              <a:rPr lang="en-US" sz="3100" dirty="0">
                <a:solidFill>
                  <a:srgbClr val="212529"/>
                </a:solidFill>
                <a:latin typeface="-apple-system"/>
              </a:rPr>
              <a:t>He had produced 50,000 works of art, including 1885 paintings, while numerous works by Picasso are masterpieces.</a:t>
            </a:r>
            <a:r>
              <a:rPr lang="en-US" dirty="0"/>
              <a:t/>
            </a:r>
            <a:br>
              <a:rPr lang="en-US" dirty="0"/>
            </a:br>
            <a:endParaRPr lang="el-GR" dirty="0"/>
          </a:p>
        </p:txBody>
      </p:sp>
      <p:pic>
        <p:nvPicPr>
          <p:cNvPr id="10" name="Θέση περιεχομένου 9"/>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49289" y="2517926"/>
            <a:ext cx="1809750" cy="2524125"/>
          </a:xfrm>
        </p:spPr>
      </p:pic>
      <p:pic>
        <p:nvPicPr>
          <p:cNvPr id="4098" name="Picture 2" descr="C:\Users\teacher\Desktop\picasso 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64661" y="2809695"/>
            <a:ext cx="2800350" cy="1628775"/>
          </a:xfrm>
          <a:prstGeom prst="rect">
            <a:avLst/>
          </a:prstGeom>
          <a:noFill/>
          <a:extLst>
            <a:ext uri="{909E8E84-426E-40DD-AFC4-6F175D3DCCD1}">
              <a14:hiddenFill xmlns:a14="http://schemas.microsoft.com/office/drawing/2010/main">
                <a:solidFill>
                  <a:srgbClr val="FFFFFF"/>
                </a:solidFill>
              </a14:hiddenFill>
            </a:ext>
          </a:extLst>
        </p:spPr>
      </p:pic>
      <p:pic>
        <p:nvPicPr>
          <p:cNvPr id="4099" name="Picture 3" descr="C:\Users\teacher\Desktop\picasso painting.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77775" y="2709504"/>
            <a:ext cx="2771775" cy="1647825"/>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C:\Users\teacher\Desktop\picasso.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63559" y="2709504"/>
            <a:ext cx="1762125" cy="2590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67404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n-US" sz="6000" b="1" dirty="0"/>
              <a:t>Introduction</a:t>
            </a:r>
            <a:r>
              <a:rPr lang="en-US" dirty="0"/>
              <a:t/>
            </a:r>
            <a:br>
              <a:rPr lang="en-US" dirty="0"/>
            </a:br>
            <a:endParaRPr lang="en-US" dirty="0"/>
          </a:p>
        </p:txBody>
      </p:sp>
      <p:sp>
        <p:nvSpPr>
          <p:cNvPr id="3" name="Θέση περιεχομένου 2"/>
          <p:cNvSpPr>
            <a:spLocks noGrp="1"/>
          </p:cNvSpPr>
          <p:nvPr>
            <p:ph idx="1"/>
          </p:nvPr>
        </p:nvSpPr>
        <p:spPr>
          <a:xfrm>
            <a:off x="692834" y="1863319"/>
            <a:ext cx="10614074" cy="4023360"/>
          </a:xfrm>
        </p:spPr>
        <p:txBody>
          <a:bodyPr>
            <a:normAutofit/>
          </a:bodyPr>
          <a:lstStyle/>
          <a:p>
            <a:pPr algn="just"/>
            <a:r>
              <a:rPr lang="en-US" sz="4400" dirty="0"/>
              <a:t>Guernica is one of Pablo Picasso’s most famous works</a:t>
            </a:r>
            <a:r>
              <a:rPr lang="en-US" sz="4400" dirty="0" smtClean="0"/>
              <a:t>. Many </a:t>
            </a:r>
            <a:r>
              <a:rPr lang="en-US" sz="4400" dirty="0"/>
              <a:t>within the art world consider it as one of the </a:t>
            </a:r>
            <a:r>
              <a:rPr lang="en-US" sz="4400" b="1" dirty="0">
                <a:solidFill>
                  <a:srgbClr val="FF0000"/>
                </a:solidFill>
              </a:rPr>
              <a:t>most moving </a:t>
            </a:r>
            <a:r>
              <a:rPr lang="en-US" sz="4400" dirty="0"/>
              <a:t>and </a:t>
            </a:r>
            <a:r>
              <a:rPr lang="en-US" sz="4400" b="1" dirty="0">
                <a:solidFill>
                  <a:srgbClr val="FF0000"/>
                </a:solidFill>
              </a:rPr>
              <a:t>influential anti-war paintings </a:t>
            </a:r>
            <a:r>
              <a:rPr lang="en-US" sz="4400" dirty="0"/>
              <a:t>ever. The piece is currently exhibited at the Museo Reina Sofia in Madrid, Spain.</a:t>
            </a:r>
          </a:p>
        </p:txBody>
      </p:sp>
    </p:spTree>
    <p:extLst>
      <p:ext uri="{BB962C8B-B14F-4D97-AF65-F5344CB8AC3E}">
        <p14:creationId xmlns:p14="http://schemas.microsoft.com/office/powerpoint/2010/main" val="37669637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97280" y="0"/>
            <a:ext cx="10058400" cy="1547446"/>
          </a:xfrm>
        </p:spPr>
        <p:txBody>
          <a:bodyPr>
            <a:normAutofit/>
          </a:bodyPr>
          <a:lstStyle/>
          <a:p>
            <a:pPr algn="ctr"/>
            <a:r>
              <a:rPr lang="en-US" sz="4400" b="1" dirty="0"/>
              <a:t>Why is Guernica so famous?</a:t>
            </a:r>
            <a:r>
              <a:rPr lang="en-US" dirty="0"/>
              <a:t/>
            </a:r>
            <a:br>
              <a:rPr lang="en-US" dirty="0"/>
            </a:br>
            <a:endParaRPr lang="en-US" dirty="0"/>
          </a:p>
        </p:txBody>
      </p:sp>
      <p:sp>
        <p:nvSpPr>
          <p:cNvPr id="3" name="Θέση περιεχομένου 2"/>
          <p:cNvSpPr>
            <a:spLocks noGrp="1"/>
          </p:cNvSpPr>
          <p:nvPr>
            <p:ph idx="1"/>
          </p:nvPr>
        </p:nvSpPr>
        <p:spPr>
          <a:xfrm>
            <a:off x="1378634" y="1371601"/>
            <a:ext cx="10058400" cy="4783014"/>
          </a:xfrm>
        </p:spPr>
        <p:txBody>
          <a:bodyPr>
            <a:normAutofit/>
          </a:bodyPr>
          <a:lstStyle/>
          <a:p>
            <a:r>
              <a:rPr lang="en-US" sz="2800" b="1" dirty="0"/>
              <a:t>The artist created this painting from his Paris home in response to </a:t>
            </a:r>
            <a:r>
              <a:rPr lang="en-US" sz="2800" b="1" dirty="0" smtClean="0"/>
              <a:t>the bombings</a:t>
            </a:r>
            <a:r>
              <a:rPr lang="en-US" sz="2800" b="1" dirty="0"/>
              <a:t> </a:t>
            </a:r>
            <a:r>
              <a:rPr lang="en-US" sz="2800" b="1" dirty="0" smtClean="0"/>
              <a:t>of</a:t>
            </a:r>
            <a:r>
              <a:rPr lang="en-US" dirty="0"/>
              <a:t> </a:t>
            </a:r>
            <a:r>
              <a:rPr lang="en-US" sz="2800" b="1" dirty="0"/>
              <a:t>the town of Guernica </a:t>
            </a:r>
            <a:r>
              <a:rPr lang="en-US" sz="2800" b="1" dirty="0" smtClean="0"/>
              <a:t> by </a:t>
            </a:r>
            <a:r>
              <a:rPr lang="en-US" sz="2800" b="1" dirty="0"/>
              <a:t>Italian and German </a:t>
            </a:r>
            <a:r>
              <a:rPr lang="en-US" sz="2800" b="1" dirty="0" smtClean="0"/>
              <a:t>warplanes</a:t>
            </a:r>
            <a:r>
              <a:rPr lang="en-US" sz="2800" b="1" dirty="0"/>
              <a:t> during the infamous Spanish Civil War.</a:t>
            </a:r>
            <a:endParaRPr lang="en-US" sz="2800" b="1" dirty="0" smtClean="0"/>
          </a:p>
          <a:p>
            <a:r>
              <a:rPr lang="en-US" sz="2800" b="1" dirty="0"/>
              <a:t>The artwork was first exhibited at the Paris International Exposition of 1937 and put on several world tours to raise relief funds for the </a:t>
            </a:r>
            <a:r>
              <a:rPr lang="en-US" sz="2800" b="1" dirty="0" smtClean="0"/>
              <a:t>victims </a:t>
            </a:r>
            <a:r>
              <a:rPr lang="en-US" sz="2800" b="1" dirty="0"/>
              <a:t>of the Spanish war. Due to its powerful message, the painting immediately became famous around the world and played a crucial role in bringing the world’s attention to the civil war in Spain. The artwork became a standard for anti-war support and embodiment for peace.</a:t>
            </a:r>
          </a:p>
        </p:txBody>
      </p:sp>
    </p:spTree>
    <p:extLst>
      <p:ext uri="{BB962C8B-B14F-4D97-AF65-F5344CB8AC3E}">
        <p14:creationId xmlns:p14="http://schemas.microsoft.com/office/powerpoint/2010/main" val="7957055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n-US" b="1" dirty="0"/>
              <a:t>Historical Context of the Painting</a:t>
            </a:r>
            <a:r>
              <a:rPr lang="en-US" dirty="0"/>
              <a:t/>
            </a:r>
            <a:br>
              <a:rPr lang="en-US" dirty="0"/>
            </a:br>
            <a:endParaRPr lang="en-US" dirty="0"/>
          </a:p>
        </p:txBody>
      </p:sp>
      <p:sp>
        <p:nvSpPr>
          <p:cNvPr id="3" name="Θέση περιεχομένου 2"/>
          <p:cNvSpPr>
            <a:spLocks noGrp="1"/>
          </p:cNvSpPr>
          <p:nvPr>
            <p:ph idx="1"/>
          </p:nvPr>
        </p:nvSpPr>
        <p:spPr/>
        <p:txBody>
          <a:bodyPr>
            <a:normAutofit lnSpcReduction="10000"/>
          </a:bodyPr>
          <a:lstStyle/>
          <a:p>
            <a:pPr fontAlgn="base"/>
            <a:r>
              <a:rPr lang="en-US" sz="2800" dirty="0"/>
              <a:t>The Spanish Republic had approached Pablo Picasso with a request to create an artwork for its exhibition at the 1937 Paris International Exposition. At the time, the Soviet and German pavilions were massive architectural demonstrations of authority and power. Still, the cash-strapped Spanish Republic decided to go for something modest by using powerful modern art.</a:t>
            </a:r>
          </a:p>
          <a:p>
            <a:pPr fontAlgn="base"/>
            <a:r>
              <a:rPr lang="en-US" sz="2800" dirty="0"/>
              <a:t>So the Spanish called upon artists at the vanguard of the 1930s avant-garde, including the likes of Alexander Calder and </a:t>
            </a:r>
            <a:r>
              <a:rPr lang="en-US" sz="2800" dirty="0">
                <a:hlinkClick r:id="rId2"/>
              </a:rPr>
              <a:t>Joan </a:t>
            </a:r>
            <a:r>
              <a:rPr lang="en-US" sz="2800" dirty="0" err="1">
                <a:hlinkClick r:id="rId2"/>
              </a:rPr>
              <a:t>Miró</a:t>
            </a:r>
            <a:r>
              <a:rPr lang="en-US" sz="2800" dirty="0"/>
              <a:t>. In 1937, Pablo Picasso accepted the commission and agreed to create a mural-sized piece for his native country.</a:t>
            </a:r>
          </a:p>
          <a:p>
            <a:endParaRPr lang="en-US" dirty="0"/>
          </a:p>
        </p:txBody>
      </p:sp>
    </p:spTree>
    <p:extLst>
      <p:ext uri="{BB962C8B-B14F-4D97-AF65-F5344CB8AC3E}">
        <p14:creationId xmlns:p14="http://schemas.microsoft.com/office/powerpoint/2010/main" val="3261427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439615" y="958170"/>
            <a:ext cx="11553091" cy="4524315"/>
          </a:xfrm>
          <a:prstGeom prst="rect">
            <a:avLst/>
          </a:prstGeom>
        </p:spPr>
        <p:txBody>
          <a:bodyPr wrap="square">
            <a:spAutoFit/>
          </a:bodyPr>
          <a:lstStyle/>
          <a:p>
            <a:pPr algn="just" fontAlgn="base"/>
            <a:r>
              <a:rPr lang="en-US" sz="3200" dirty="0">
                <a:solidFill>
                  <a:srgbClr val="000000"/>
                </a:solidFill>
                <a:latin typeface="Source Sans Pro"/>
              </a:rPr>
              <a:t>Originally, Picasso had a different plan for his painting. What he had in mind was an </a:t>
            </a:r>
            <a:r>
              <a:rPr lang="en-US" sz="3200" dirty="0">
                <a:solidFill>
                  <a:srgbClr val="FF0000"/>
                </a:solidFill>
                <a:latin typeface="Source Sans Pro"/>
              </a:rPr>
              <a:t>apolitical piece </a:t>
            </a:r>
            <a:r>
              <a:rPr lang="en-US" sz="3200" dirty="0">
                <a:solidFill>
                  <a:srgbClr val="000000"/>
                </a:solidFill>
                <a:latin typeface="Source Sans Pro"/>
              </a:rPr>
              <a:t>despite the Spanish Republic insisting that the artwork must convey a strong political statement. The initial idea for the painting was a composition depicting </a:t>
            </a:r>
            <a:r>
              <a:rPr lang="en-US" sz="3200" dirty="0">
                <a:solidFill>
                  <a:srgbClr val="FF0000"/>
                </a:solidFill>
                <a:latin typeface="Source Sans Pro"/>
              </a:rPr>
              <a:t>a painter inside his studio facing a naked model lying on a sofa</a:t>
            </a:r>
            <a:r>
              <a:rPr lang="en-US" sz="3200" dirty="0">
                <a:solidFill>
                  <a:srgbClr val="000000"/>
                </a:solidFill>
                <a:latin typeface="Source Sans Pro"/>
              </a:rPr>
              <a:t>.</a:t>
            </a:r>
          </a:p>
          <a:p>
            <a:pPr algn="just" fontAlgn="base"/>
            <a:r>
              <a:rPr lang="en-US" sz="3200" dirty="0">
                <a:solidFill>
                  <a:srgbClr val="000000"/>
                </a:solidFill>
                <a:latin typeface="Source Sans Pro"/>
              </a:rPr>
              <a:t>But what would happen a few moments in the ancient town of Guernica would </a:t>
            </a:r>
            <a:r>
              <a:rPr lang="en-US" sz="3200" dirty="0">
                <a:solidFill>
                  <a:srgbClr val="FF0000"/>
                </a:solidFill>
                <a:latin typeface="Source Sans Pro"/>
              </a:rPr>
              <a:t>change Pablo’s mind </a:t>
            </a:r>
            <a:r>
              <a:rPr lang="en-US" sz="3200" dirty="0">
                <a:solidFill>
                  <a:srgbClr val="000000"/>
                </a:solidFill>
                <a:latin typeface="Source Sans Pro"/>
              </a:rPr>
              <a:t>and the course of his design.</a:t>
            </a:r>
          </a:p>
        </p:txBody>
      </p:sp>
    </p:spTree>
    <p:extLst>
      <p:ext uri="{BB962C8B-B14F-4D97-AF65-F5344CB8AC3E}">
        <p14:creationId xmlns:p14="http://schemas.microsoft.com/office/powerpoint/2010/main" val="30611006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5"/>
          <p:cNvSpPr>
            <a:spLocks noGrp="1"/>
          </p:cNvSpPr>
          <p:nvPr>
            <p:ph type="title"/>
          </p:nvPr>
        </p:nvSpPr>
        <p:spPr>
          <a:xfrm>
            <a:off x="1097280" y="123092"/>
            <a:ext cx="10058400" cy="1600201"/>
          </a:xfrm>
        </p:spPr>
        <p:txBody>
          <a:bodyPr>
            <a:noAutofit/>
          </a:bodyPr>
          <a:lstStyle/>
          <a:p>
            <a:r>
              <a:rPr lang="en-US" sz="2400" b="1" dirty="0"/>
              <a:t>Pablo was a devoted leftist. The bombing of Guernica affected him profoundly, particularly since he received a lot of </a:t>
            </a:r>
            <a:r>
              <a:rPr lang="en-US" sz="2400" b="1" dirty="0">
                <a:solidFill>
                  <a:srgbClr val="FF0000"/>
                </a:solidFill>
              </a:rPr>
              <a:t>criticisms for not fighting in World War 1</a:t>
            </a:r>
            <a:r>
              <a:rPr lang="en-US" sz="2400" b="1" dirty="0"/>
              <a:t>. Several days later, in his Rue des Grands </a:t>
            </a:r>
            <a:r>
              <a:rPr lang="en-US" sz="2400" b="1" dirty="0" smtClean="0"/>
              <a:t>Augustin's </a:t>
            </a:r>
            <a:r>
              <a:rPr lang="en-US" sz="2400" b="1" dirty="0"/>
              <a:t>studio, Pablo began to work on new sketches for the commission.</a:t>
            </a:r>
          </a:p>
        </p:txBody>
      </p:sp>
      <p:pic>
        <p:nvPicPr>
          <p:cNvPr id="1026" name="Picture 2" descr="Ruins of destroyed buildings after a German air raid by the Condor Legion, Guernica, Spain, 1937"/>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29862" y="1724025"/>
            <a:ext cx="9478107" cy="46064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21252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n-US" sz="2800" dirty="0"/>
              <a:t>In July 1937, Pablo delivered the completed work to the Spanish Republic pavilion. It immediately became </a:t>
            </a:r>
            <a:r>
              <a:rPr lang="en-US" sz="2800" dirty="0">
                <a:solidFill>
                  <a:srgbClr val="FF0000"/>
                </a:solidFill>
              </a:rPr>
              <a:t>the focus of the exhibition</a:t>
            </a:r>
            <a:r>
              <a:rPr lang="en-US" sz="2800" dirty="0"/>
              <a:t>. Guernica was placed in the middle of Calder’s </a:t>
            </a:r>
            <a:r>
              <a:rPr lang="en-US" sz="2800" i="1" dirty="0"/>
              <a:t>Mercury Fountain</a:t>
            </a:r>
            <a:r>
              <a:rPr lang="en-US" sz="2800" dirty="0"/>
              <a:t> and Miro’s </a:t>
            </a:r>
            <a:r>
              <a:rPr lang="en-US" sz="2800" i="1" dirty="0"/>
              <a:t>The Reaper</a:t>
            </a:r>
            <a:r>
              <a:rPr lang="en-US" sz="2800" dirty="0"/>
              <a:t>.</a:t>
            </a:r>
          </a:p>
        </p:txBody>
      </p:sp>
      <p:pic>
        <p:nvPicPr>
          <p:cNvPr id="2050" name="Picture 2" descr="Joan Miró  - The Reaper (El campesino catalan en rebeldia), 1937, six 1.8 m square celotex insulation panels, mural created in Paris for the Spanish Republic’s pavilion at the 1937 Paris International Exhibition"/>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26809" y="1898022"/>
            <a:ext cx="4800600" cy="4449029"/>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C:\Users\teacher\Desktop\mercury fountain.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72170" y="1541613"/>
            <a:ext cx="3789513" cy="2426538"/>
          </a:xfrm>
          <a:prstGeom prst="rect">
            <a:avLst/>
          </a:prstGeom>
          <a:noFill/>
          <a:extLst>
            <a:ext uri="{909E8E84-426E-40DD-AFC4-6F175D3DCCD1}">
              <a14:hiddenFill xmlns:a14="http://schemas.microsoft.com/office/drawing/2010/main">
                <a:solidFill>
                  <a:srgbClr val="FFFFFF"/>
                </a:solidFill>
              </a14:hiddenFill>
            </a:ext>
          </a:extLst>
        </p:spPr>
      </p:pic>
      <p:sp>
        <p:nvSpPr>
          <p:cNvPr id="3" name="AutoShape 4" descr="Alexander Calder standing between his mercury fountain and Picasso's  Guernica. 1937 : r/OldSchoolCool"/>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pic>
        <p:nvPicPr>
          <p:cNvPr id="1029" name="Picture 5" descr="C:\Users\teacher\Desktop\2.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79383" y="3968151"/>
            <a:ext cx="3496933" cy="2266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6155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1639229" y="1406165"/>
            <a:ext cx="9233210" cy="3693319"/>
          </a:xfrm>
          <a:prstGeom prst="rect">
            <a:avLst/>
          </a:prstGeom>
        </p:spPr>
        <p:txBody>
          <a:bodyPr wrap="square">
            <a:spAutoFit/>
          </a:bodyPr>
          <a:lstStyle/>
          <a:p>
            <a:r>
              <a:rPr lang="en-US" sz="3600" i="1" dirty="0">
                <a:solidFill>
                  <a:srgbClr val="000000"/>
                </a:solidFill>
                <a:latin typeface="Source Sans Pro"/>
              </a:rPr>
              <a:t>Later in the 1940s, the Fascist Germans invaded Paris. </a:t>
            </a:r>
            <a:endParaRPr lang="en-US" sz="3600" i="1" dirty="0" smtClean="0">
              <a:solidFill>
                <a:srgbClr val="000000"/>
              </a:solidFill>
              <a:latin typeface="Source Sans Pro"/>
            </a:endParaRPr>
          </a:p>
          <a:p>
            <a:r>
              <a:rPr lang="en-US" sz="3600" i="1" dirty="0" smtClean="0">
                <a:solidFill>
                  <a:srgbClr val="000000"/>
                </a:solidFill>
                <a:latin typeface="Source Sans Pro"/>
              </a:rPr>
              <a:t>One </a:t>
            </a:r>
            <a:r>
              <a:rPr lang="en-US" sz="3600" i="1" dirty="0">
                <a:solidFill>
                  <a:srgbClr val="000000"/>
                </a:solidFill>
                <a:latin typeface="Source Sans Pro"/>
              </a:rPr>
              <a:t>officer visited Pablo’s studio and </a:t>
            </a:r>
            <a:r>
              <a:rPr lang="en-US" sz="3600" i="1" dirty="0" smtClean="0">
                <a:solidFill>
                  <a:srgbClr val="000000"/>
                </a:solidFill>
                <a:latin typeface="Source Sans Pro"/>
              </a:rPr>
              <a:t>saw a photo of the painting.</a:t>
            </a:r>
          </a:p>
          <a:p>
            <a:r>
              <a:rPr lang="en-US" sz="3600" i="1" dirty="0" smtClean="0">
                <a:solidFill>
                  <a:srgbClr val="000000"/>
                </a:solidFill>
                <a:latin typeface="Source Sans Pro"/>
              </a:rPr>
              <a:t> </a:t>
            </a:r>
            <a:r>
              <a:rPr lang="en-US" sz="3600" i="1" dirty="0">
                <a:solidFill>
                  <a:srgbClr val="000000"/>
                </a:solidFill>
                <a:latin typeface="Source Sans Pro"/>
              </a:rPr>
              <a:t>“Did you do that</a:t>
            </a:r>
            <a:r>
              <a:rPr lang="en-US" sz="3600" i="1" dirty="0" smtClean="0">
                <a:solidFill>
                  <a:srgbClr val="000000"/>
                </a:solidFill>
                <a:latin typeface="Source Sans Pro"/>
              </a:rPr>
              <a:t>?”, he asked Picasso.</a:t>
            </a:r>
          </a:p>
          <a:p>
            <a:r>
              <a:rPr lang="en-US" sz="3600" i="1" dirty="0" smtClean="0">
                <a:solidFill>
                  <a:srgbClr val="000000"/>
                </a:solidFill>
                <a:latin typeface="Source Sans Pro"/>
              </a:rPr>
              <a:t> </a:t>
            </a:r>
            <a:r>
              <a:rPr lang="en-US" sz="3600" i="1" dirty="0">
                <a:solidFill>
                  <a:srgbClr val="000000"/>
                </a:solidFill>
                <a:latin typeface="Source Sans Pro"/>
              </a:rPr>
              <a:t>Pablo answered, “</a:t>
            </a:r>
            <a:r>
              <a:rPr lang="en-US" sz="3600" i="1" dirty="0">
                <a:solidFill>
                  <a:srgbClr val="FF0000"/>
                </a:solidFill>
                <a:latin typeface="Source Sans Pro"/>
              </a:rPr>
              <a:t>No, you did</a:t>
            </a:r>
            <a:r>
              <a:rPr lang="en-US" sz="3600" i="1" dirty="0" smtClean="0">
                <a:solidFill>
                  <a:srgbClr val="FF0000"/>
                </a:solidFill>
                <a:latin typeface="Source Sans Pro"/>
              </a:rPr>
              <a:t>.”</a:t>
            </a:r>
          </a:p>
          <a:p>
            <a:endParaRPr lang="en-US" dirty="0"/>
          </a:p>
        </p:txBody>
      </p:sp>
    </p:spTree>
    <p:extLst>
      <p:ext uri="{BB962C8B-B14F-4D97-AF65-F5344CB8AC3E}">
        <p14:creationId xmlns:p14="http://schemas.microsoft.com/office/powerpoint/2010/main" val="38811819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591015" y="834549"/>
            <a:ext cx="10905892" cy="3970318"/>
          </a:xfrm>
          <a:prstGeom prst="rect">
            <a:avLst/>
          </a:prstGeom>
        </p:spPr>
        <p:txBody>
          <a:bodyPr wrap="square">
            <a:spAutoFit/>
          </a:bodyPr>
          <a:lstStyle/>
          <a:p>
            <a:r>
              <a:rPr lang="en-US" sz="2800" dirty="0">
                <a:solidFill>
                  <a:srgbClr val="000000"/>
                </a:solidFill>
                <a:latin typeface="Source Sans Pro"/>
              </a:rPr>
              <a:t>Those outside the art world may be wondering what it is about Picasso’s work that moves everyone around the world</a:t>
            </a:r>
            <a:r>
              <a:rPr lang="en-US" sz="2800" dirty="0" smtClean="0">
                <a:solidFill>
                  <a:srgbClr val="000000"/>
                </a:solidFill>
                <a:latin typeface="Source Sans Pro"/>
              </a:rPr>
              <a:t>?</a:t>
            </a:r>
          </a:p>
          <a:p>
            <a:endParaRPr lang="en-US" sz="2800" dirty="0">
              <a:solidFill>
                <a:srgbClr val="000000"/>
              </a:solidFill>
              <a:latin typeface="Source Sans Pro"/>
            </a:endParaRPr>
          </a:p>
          <a:p>
            <a:endParaRPr lang="en-US" sz="2800" dirty="0" smtClean="0">
              <a:solidFill>
                <a:srgbClr val="000000"/>
              </a:solidFill>
              <a:latin typeface="Source Sans Pro"/>
            </a:endParaRPr>
          </a:p>
          <a:p>
            <a:endParaRPr lang="en-US" sz="2800" dirty="0">
              <a:solidFill>
                <a:srgbClr val="000000"/>
              </a:solidFill>
              <a:latin typeface="Source Sans Pro"/>
            </a:endParaRPr>
          </a:p>
          <a:p>
            <a:r>
              <a:rPr lang="en-US" sz="2800" dirty="0" smtClean="0">
                <a:solidFill>
                  <a:srgbClr val="000000"/>
                </a:solidFill>
                <a:latin typeface="Source Sans Pro"/>
              </a:rPr>
              <a:t> </a:t>
            </a:r>
            <a:r>
              <a:rPr lang="en-US" sz="2800" dirty="0">
                <a:solidFill>
                  <a:srgbClr val="000000"/>
                </a:solidFill>
                <a:latin typeface="Source Sans Pro"/>
              </a:rPr>
              <a:t>Why is it that many art commentaries still persist on elevating his status </a:t>
            </a:r>
            <a:r>
              <a:rPr lang="en-US" sz="2800" dirty="0">
                <a:solidFill>
                  <a:srgbClr val="FF0000"/>
                </a:solidFill>
                <a:latin typeface="Source Sans Pro"/>
              </a:rPr>
              <a:t>as the most influential artist of the past century</a:t>
            </a:r>
            <a:r>
              <a:rPr lang="en-US" sz="2800" dirty="0">
                <a:solidFill>
                  <a:srgbClr val="000000"/>
                </a:solidFill>
                <a:latin typeface="Source Sans Pro"/>
              </a:rPr>
              <a:t>, even though his work may be mistaken for a drawing of a </a:t>
            </a:r>
            <a:r>
              <a:rPr lang="en-US" sz="2800" dirty="0">
                <a:solidFill>
                  <a:srgbClr val="FF0000"/>
                </a:solidFill>
                <a:latin typeface="Source Sans Pro"/>
              </a:rPr>
              <a:t>crayon-crazy 5-year-old</a:t>
            </a:r>
            <a:r>
              <a:rPr lang="en-US" sz="2800" dirty="0">
                <a:solidFill>
                  <a:srgbClr val="000000"/>
                </a:solidFill>
                <a:latin typeface="Source Sans Pro"/>
              </a:rPr>
              <a:t>?</a:t>
            </a:r>
            <a:endParaRPr lang="en-US" sz="2800" dirty="0"/>
          </a:p>
        </p:txBody>
      </p:sp>
    </p:spTree>
    <p:extLst>
      <p:ext uri="{BB962C8B-B14F-4D97-AF65-F5344CB8AC3E}">
        <p14:creationId xmlns:p14="http://schemas.microsoft.com/office/powerpoint/2010/main" val="2341219173"/>
      </p:ext>
    </p:extLst>
  </p:cSld>
  <p:clrMapOvr>
    <a:masterClrMapping/>
  </p:clrMapOvr>
  <p:timing>
    <p:tnLst>
      <p:par>
        <p:cTn id="1" dur="indefinite" restart="never" nodeType="tmRoot"/>
      </p:par>
    </p:tnLst>
  </p:timing>
</p:sld>
</file>

<file path=ppt/theme/theme1.xml><?xml version="1.0" encoding="utf-8"?>
<a:theme xmlns:a="http://schemas.openxmlformats.org/drawingml/2006/main" name="Ανασκόπηση">
  <a:themeElements>
    <a:clrScheme name="Ανασκόπηση">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Ανασκόπηση">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Ανασκόπηση">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123</TotalTime>
  <Words>890</Words>
  <Application>Microsoft Office PowerPoint</Application>
  <PresentationFormat>Προσαρμογή</PresentationFormat>
  <Paragraphs>40</Paragraphs>
  <Slides>18</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18</vt:i4>
      </vt:variant>
    </vt:vector>
  </HeadingPairs>
  <TitlesOfParts>
    <vt:vector size="19" baseType="lpstr">
      <vt:lpstr>Ανασκόπηση</vt:lpstr>
      <vt:lpstr>Pablo Picasso</vt:lpstr>
      <vt:lpstr>Introduction </vt:lpstr>
      <vt:lpstr>Why is Guernica so famous? </vt:lpstr>
      <vt:lpstr>Historical Context of the Painting </vt:lpstr>
      <vt:lpstr>Παρουσίαση του PowerPoint</vt:lpstr>
      <vt:lpstr>Pablo was a devoted leftist. The bombing of Guernica affected him profoundly, particularly since he received a lot of criticisms for not fighting in World War 1. Several days later, in his Rue des Grands Augustin's studio, Pablo began to work on new sketches for the commission.</vt:lpstr>
      <vt:lpstr>In July 1937, Pablo delivered the completed work to the Spanish Republic pavilion. It immediately became the focus of the exhibition. Guernica was placed in the middle of Calder’s Mercury Fountain and Miro’s The Reaper.</vt:lpstr>
      <vt:lpstr>Παρουσίαση του PowerPoint</vt:lpstr>
      <vt:lpstr>Παρουσίαση του PowerPoint</vt:lpstr>
      <vt:lpstr>It is practically impossible to talk about any of Pablo Picasso’s works without mentioning his role in Cubism, Surrealism, and Symbolism and his invention of collage.   Above any other medium, Picasso considered himself a painter, even though his sculptures were massively influential and experimented in diverse areas like ceramics and printmaking.</vt:lpstr>
      <vt:lpstr>Painting techniques and materials </vt:lpstr>
      <vt:lpstr>Παρουσίαση του PowerPoint</vt:lpstr>
      <vt:lpstr>Picasso was once quoted referencing his ever-changing style saying:</vt:lpstr>
      <vt:lpstr>Even though Pablo himself did not like to talk about Guernica’s “meaning” and possibly all of his art, the nationalist symbolism of this painting is undeniable.</vt:lpstr>
      <vt:lpstr>Παρουσίαση του PowerPoint</vt:lpstr>
      <vt:lpstr>Where is Guernica currently located </vt:lpstr>
      <vt:lpstr>Παρουσίαση του PowerPoint</vt:lpstr>
      <vt:lpstr>Picasso died in 1973 at the age of 91. He had produced 50,000 works of art, including 1885 paintings, while numerous works by Picasso are masterpieces.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Pablo Picasso</dc:title>
  <dc:creator>Kostas</dc:creator>
  <cp:lastModifiedBy>teacher</cp:lastModifiedBy>
  <cp:revision>41</cp:revision>
  <dcterms:created xsi:type="dcterms:W3CDTF">2021-01-18T20:08:36Z</dcterms:created>
  <dcterms:modified xsi:type="dcterms:W3CDTF">2023-12-18T12:04:37Z</dcterms:modified>
</cp:coreProperties>
</file>