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DA5A0059-6E51-4873-91DB-0ED41A0065B5}" type="datetimeFigureOut">
              <a:rPr lang="el-GR" smtClean="0"/>
              <a:t>14/3/2024</a:t>
            </a:fld>
            <a:endParaRPr lang="el-GR"/>
          </a:p>
        </p:txBody>
      </p:sp>
      <p:sp>
        <p:nvSpPr>
          <p:cNvPr id="16" name="15 - Θέση αριθμού διαφάνειας"/>
          <p:cNvSpPr>
            <a:spLocks noGrp="1"/>
          </p:cNvSpPr>
          <p:nvPr>
            <p:ph type="sldNum" sz="quarter" idx="11"/>
          </p:nvPr>
        </p:nvSpPr>
        <p:spPr/>
        <p:txBody>
          <a:bodyPr/>
          <a:lstStyle/>
          <a:p>
            <a:fld id="{DC89E3A4-ACFC-4536-B7C7-FBA81CD144A5}" type="slidenum">
              <a:rPr lang="el-GR" smtClean="0"/>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A5A0059-6E51-4873-91DB-0ED41A0065B5}" type="datetimeFigureOut">
              <a:rPr lang="el-GR" smtClean="0"/>
              <a:t>14/3/2024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C89E3A4-ACFC-4536-B7C7-FBA81CD144A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A5A0059-6E51-4873-91DB-0ED41A0065B5}" type="datetimeFigureOut">
              <a:rPr lang="el-GR" smtClean="0"/>
              <a:t>14/3/2024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C89E3A4-ACFC-4536-B7C7-FBA81CD144A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DA5A0059-6E51-4873-91DB-0ED41A0065B5}" type="datetimeFigureOut">
              <a:rPr lang="el-GR" smtClean="0"/>
              <a:t>14/3/2024</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DC89E3A4-ACFC-4536-B7C7-FBA81CD144A5}" type="slidenum">
              <a:rPr lang="el-GR" smtClean="0"/>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DA5A0059-6E51-4873-91DB-0ED41A0065B5}" type="datetimeFigureOut">
              <a:rPr lang="el-GR" smtClean="0"/>
              <a:t>14/3/2024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C89E3A4-ACFC-4536-B7C7-FBA81CD144A5}" type="slidenum">
              <a:rPr lang="el-GR" smtClean="0"/>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DA5A0059-6E51-4873-91DB-0ED41A0065B5}" type="datetimeFigureOut">
              <a:rPr lang="el-GR" smtClean="0"/>
              <a:t>14/3/2024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C89E3A4-ACFC-4536-B7C7-FBA81CD144A5}" type="slidenum">
              <a:rPr lang="el-GR" smtClean="0"/>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DC89E3A4-ACFC-4536-B7C7-FBA81CD144A5}" type="slidenum">
              <a:rPr lang="el-GR" smtClean="0"/>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DA5A0059-6E51-4873-91DB-0ED41A0065B5}" type="datetimeFigureOut">
              <a:rPr lang="el-GR" smtClean="0"/>
              <a:t>14/3/2024</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DA5A0059-6E51-4873-91DB-0ED41A0065B5}" type="datetimeFigureOut">
              <a:rPr lang="el-GR" smtClean="0"/>
              <a:t>14/3/2024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C89E3A4-ACFC-4536-B7C7-FBA81CD144A5}" type="slidenum">
              <a:rPr lang="el-GR" smtClean="0"/>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A5A0059-6E51-4873-91DB-0ED41A0065B5}" type="datetimeFigureOut">
              <a:rPr lang="el-GR" smtClean="0"/>
              <a:t>14/3/2024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C89E3A4-ACFC-4536-B7C7-FBA81CD144A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DA5A0059-6E51-4873-91DB-0ED41A0065B5}" type="datetimeFigureOut">
              <a:rPr lang="el-GR" smtClean="0"/>
              <a:t>14/3/2024</a:t>
            </a:fld>
            <a:endParaRPr lang="el-GR"/>
          </a:p>
        </p:txBody>
      </p:sp>
      <p:sp>
        <p:nvSpPr>
          <p:cNvPr id="9" name="8 - Θέση αριθμού διαφάνειας"/>
          <p:cNvSpPr>
            <a:spLocks noGrp="1"/>
          </p:cNvSpPr>
          <p:nvPr>
            <p:ph type="sldNum" sz="quarter" idx="15"/>
          </p:nvPr>
        </p:nvSpPr>
        <p:spPr/>
        <p:txBody>
          <a:bodyPr/>
          <a:lstStyle/>
          <a:p>
            <a:fld id="{DC89E3A4-ACFC-4536-B7C7-FBA81CD144A5}" type="slidenum">
              <a:rPr lang="el-GR" smtClean="0"/>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DA5A0059-6E51-4873-91DB-0ED41A0065B5}" type="datetimeFigureOut">
              <a:rPr lang="el-GR" smtClean="0"/>
              <a:t>14/3/2024</a:t>
            </a:fld>
            <a:endParaRPr lang="el-GR"/>
          </a:p>
        </p:txBody>
      </p:sp>
      <p:sp>
        <p:nvSpPr>
          <p:cNvPr id="9" name="8 - Θέση αριθμού διαφάνειας"/>
          <p:cNvSpPr>
            <a:spLocks noGrp="1"/>
          </p:cNvSpPr>
          <p:nvPr>
            <p:ph type="sldNum" sz="quarter" idx="11"/>
          </p:nvPr>
        </p:nvSpPr>
        <p:spPr/>
        <p:txBody>
          <a:bodyPr/>
          <a:lstStyle/>
          <a:p>
            <a:fld id="{DC89E3A4-ACFC-4536-B7C7-FBA81CD144A5}" type="slidenum">
              <a:rPr lang="el-GR" smtClean="0"/>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A5A0059-6E51-4873-91DB-0ED41A0065B5}" type="datetimeFigureOut">
              <a:rPr lang="el-GR" smtClean="0"/>
              <a:t>14/3/2024</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C89E3A4-ACFC-4536-B7C7-FBA81CD144A5}" type="slidenum">
              <a:rPr lang="el-GR" smtClean="0"/>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67544" y="1772816"/>
            <a:ext cx="8305800" cy="2211292"/>
          </a:xfrm>
        </p:spPr>
        <p:txBody>
          <a:bodyPr>
            <a:normAutofit fontScale="90000"/>
          </a:bodyPr>
          <a:lstStyle/>
          <a:p>
            <a:r>
              <a:rPr lang="el-GR" b="1" dirty="0" smtClean="0">
                <a:solidFill>
                  <a:schemeClr val="bg1">
                    <a:lumMod val="50000"/>
                  </a:schemeClr>
                </a:solidFill>
              </a:rPr>
              <a:t>Έργα τέχνης για την πολιορκία του Μεσολογγίου.</a:t>
            </a:r>
            <a:r>
              <a:rPr lang="el-GR" dirty="0" smtClean="0"/>
              <a:t/>
            </a:r>
            <a:br>
              <a:rPr lang="el-GR" dirty="0" smtClean="0"/>
            </a:br>
            <a:endParaRPr lang="el-GR"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Autofit/>
          </a:bodyPr>
          <a:lstStyle/>
          <a:p>
            <a:pPr algn="ctr"/>
            <a:r>
              <a:rPr lang="fr-FR" sz="2400" dirty="0" smtClean="0"/>
              <a:t/>
            </a:r>
            <a:br>
              <a:rPr lang="fr-FR" sz="2400" dirty="0" smtClean="0"/>
            </a:br>
            <a:r>
              <a:rPr lang="fr-FR" sz="2400" b="1" dirty="0" smtClean="0">
                <a:solidFill>
                  <a:schemeClr val="tx1">
                    <a:lumMod val="10000"/>
                  </a:schemeClr>
                </a:solidFill>
              </a:rPr>
              <a:t>La </a:t>
            </a:r>
            <a:r>
              <a:rPr lang="fr-FR" sz="2400" b="1" dirty="0" err="1" smtClean="0">
                <a:solidFill>
                  <a:schemeClr val="tx1">
                    <a:lumMod val="10000"/>
                  </a:schemeClr>
                </a:solidFill>
              </a:rPr>
              <a:t>grèce</a:t>
            </a:r>
            <a:r>
              <a:rPr lang="fr-FR" sz="2400" b="1" dirty="0" smtClean="0">
                <a:solidFill>
                  <a:schemeClr val="tx1">
                    <a:lumMod val="10000"/>
                  </a:schemeClr>
                </a:solidFill>
              </a:rPr>
              <a:t> sur les ruines de Missolonghi (Η </a:t>
            </a:r>
            <a:r>
              <a:rPr lang="fr-FR" sz="2400" b="1" dirty="0" err="1" smtClean="0">
                <a:solidFill>
                  <a:schemeClr val="tx1">
                    <a:lumMod val="10000"/>
                  </a:schemeClr>
                </a:solidFill>
              </a:rPr>
              <a:t>Ελλάδα</a:t>
            </a:r>
            <a:r>
              <a:rPr lang="fr-FR" sz="2400" b="1" dirty="0" smtClean="0">
                <a:solidFill>
                  <a:schemeClr val="tx1">
                    <a:lumMod val="10000"/>
                  </a:schemeClr>
                </a:solidFill>
              </a:rPr>
              <a:t> </a:t>
            </a:r>
            <a:r>
              <a:rPr lang="fr-FR" sz="2400" b="1" dirty="0" err="1" smtClean="0">
                <a:solidFill>
                  <a:schemeClr val="tx1">
                    <a:lumMod val="10000"/>
                  </a:schemeClr>
                </a:solidFill>
              </a:rPr>
              <a:t>στα</a:t>
            </a:r>
            <a:r>
              <a:rPr lang="fr-FR" sz="2400" b="1" dirty="0" smtClean="0">
                <a:solidFill>
                  <a:schemeClr val="tx1">
                    <a:lumMod val="10000"/>
                  </a:schemeClr>
                </a:solidFill>
              </a:rPr>
              <a:t> </a:t>
            </a:r>
            <a:r>
              <a:rPr lang="fr-FR" sz="2400" b="1" dirty="0" err="1" smtClean="0">
                <a:solidFill>
                  <a:schemeClr val="tx1">
                    <a:lumMod val="10000"/>
                  </a:schemeClr>
                </a:solidFill>
              </a:rPr>
              <a:t>ερείπια</a:t>
            </a:r>
            <a:r>
              <a:rPr lang="fr-FR" sz="2400" b="1" dirty="0" smtClean="0">
                <a:solidFill>
                  <a:schemeClr val="tx1">
                    <a:lumMod val="10000"/>
                  </a:schemeClr>
                </a:solidFill>
              </a:rPr>
              <a:t> </a:t>
            </a:r>
            <a:r>
              <a:rPr lang="fr-FR" sz="2400" b="1" dirty="0" err="1" smtClean="0">
                <a:solidFill>
                  <a:schemeClr val="tx1">
                    <a:lumMod val="10000"/>
                  </a:schemeClr>
                </a:solidFill>
              </a:rPr>
              <a:t>του</a:t>
            </a:r>
            <a:r>
              <a:rPr lang="fr-FR" sz="2400" b="1" dirty="0" smtClean="0">
                <a:solidFill>
                  <a:schemeClr val="tx1">
                    <a:lumMod val="10000"/>
                  </a:schemeClr>
                </a:solidFill>
              </a:rPr>
              <a:t> </a:t>
            </a:r>
            <a:r>
              <a:rPr lang="fr-FR" sz="2400" b="1" dirty="0" err="1" smtClean="0">
                <a:solidFill>
                  <a:schemeClr val="tx1">
                    <a:lumMod val="10000"/>
                  </a:schemeClr>
                </a:solidFill>
              </a:rPr>
              <a:t>Μεσολλογγίου</a:t>
            </a:r>
            <a:r>
              <a:rPr lang="fr-FR" sz="2400" b="1" dirty="0" smtClean="0">
                <a:solidFill>
                  <a:schemeClr val="tx1">
                    <a:lumMod val="10000"/>
                  </a:schemeClr>
                </a:solidFill>
              </a:rPr>
              <a:t>)</a:t>
            </a:r>
            <a:br>
              <a:rPr lang="fr-FR" sz="2400" b="1" dirty="0" smtClean="0">
                <a:solidFill>
                  <a:schemeClr val="tx1">
                    <a:lumMod val="10000"/>
                  </a:schemeClr>
                </a:solidFill>
              </a:rPr>
            </a:br>
            <a:r>
              <a:rPr lang="fr-FR" sz="2400" b="1" dirty="0" smtClean="0">
                <a:solidFill>
                  <a:schemeClr val="tx1">
                    <a:lumMod val="10000"/>
                  </a:schemeClr>
                </a:solidFill>
              </a:rPr>
              <a:t> Eugène Delacroix (1826)</a:t>
            </a:r>
            <a:endParaRPr lang="el-GR" sz="2400" b="1" dirty="0"/>
          </a:p>
        </p:txBody>
      </p:sp>
      <p:sp>
        <p:nvSpPr>
          <p:cNvPr id="5" name="4 - Θέση περιεχομένου"/>
          <p:cNvSpPr>
            <a:spLocks noGrp="1"/>
          </p:cNvSpPr>
          <p:nvPr>
            <p:ph idx="1"/>
          </p:nvPr>
        </p:nvSpPr>
        <p:spPr>
          <a:xfrm>
            <a:off x="467544" y="1556792"/>
            <a:ext cx="8229600" cy="4572000"/>
          </a:xfrm>
        </p:spPr>
        <p:txBody>
          <a:bodyPr>
            <a:normAutofit/>
          </a:bodyPr>
          <a:lstStyle/>
          <a:p>
            <a:r>
              <a:rPr lang="el-GR" sz="2200" dirty="0" smtClean="0">
                <a:solidFill>
                  <a:schemeClr val="bg2">
                    <a:lumMod val="10000"/>
                  </a:schemeClr>
                </a:solidFill>
              </a:rPr>
              <a:t>Το έργο είναι εμπνευσμένο από την μάχη των Ελλήνων στην τρίτη πολιορκία του Μεσολογγίου. Σε πρώτο επίπεδο η Ελλάδα </a:t>
            </a:r>
            <a:r>
              <a:rPr lang="el-GR" sz="2200" dirty="0" err="1" smtClean="0">
                <a:solidFill>
                  <a:schemeClr val="bg2">
                    <a:lumMod val="10000"/>
                  </a:schemeClr>
                </a:solidFill>
              </a:rPr>
              <a:t>συμβολοποιείται</a:t>
            </a:r>
            <a:r>
              <a:rPr lang="el-GR" sz="2200" dirty="0" smtClean="0">
                <a:solidFill>
                  <a:schemeClr val="bg2">
                    <a:lumMod val="10000"/>
                  </a:schemeClr>
                </a:solidFill>
              </a:rPr>
              <a:t> στο πρόσωπο μιας νεαρής γυναίκας, η οποία ανοίγει τα χέρια σε μία κίνηση απόγνωσης, καθώς στέκεται πάνω σε συντρίμμια και νεκρούς. Στο βάθος ο εχθρός καρφώνει μία σημαία στο έδαφος</a:t>
            </a:r>
            <a:r>
              <a:rPr lang="el-GR" sz="2200" dirty="0" smtClean="0">
                <a:solidFill>
                  <a:schemeClr val="bg2">
                    <a:lumMod val="10000"/>
                  </a:schemeClr>
                </a:solidFill>
              </a:rPr>
              <a:t>.</a:t>
            </a:r>
            <a:endParaRPr lang="el-GR" sz="2200" dirty="0" smtClean="0">
              <a:solidFill>
                <a:schemeClr val="bg2">
                  <a:lumMod val="10000"/>
                </a:schemeClr>
              </a:solidFill>
            </a:endParaRPr>
          </a:p>
          <a:p>
            <a:pPr>
              <a:buNone/>
            </a:pPr>
            <a:r>
              <a:rPr lang="el-GR" sz="2400" dirty="0" smtClean="0">
                <a:solidFill>
                  <a:schemeClr val="bg2">
                    <a:lumMod val="10000"/>
                  </a:schemeClr>
                </a:solidFill>
              </a:rPr>
              <a:t> </a:t>
            </a:r>
            <a:r>
              <a:rPr lang="el-GR" sz="2400" dirty="0" smtClean="0">
                <a:solidFill>
                  <a:schemeClr val="bg2">
                    <a:lumMod val="10000"/>
                  </a:schemeClr>
                </a:solidFill>
              </a:rPr>
              <a:t>    </a:t>
            </a: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La-Grèce-sur-les-ruines-de-Missolonghi.jpg"/>
          <p:cNvPicPr>
            <a:picLocks noGrp="1" noChangeAspect="1"/>
          </p:cNvPicPr>
          <p:nvPr>
            <p:ph idx="1"/>
          </p:nvPr>
        </p:nvPicPr>
        <p:blipFill>
          <a:blip r:embed="rId2" cstate="print"/>
          <a:stretch>
            <a:fillRect/>
          </a:stretch>
        </p:blipFill>
        <p:spPr>
          <a:xfrm>
            <a:off x="2555776" y="476672"/>
            <a:ext cx="3942000" cy="5936189"/>
          </a:xfrm>
          <a:prstGeom prst="rect">
            <a:avLst/>
          </a:prstGeom>
          <a:ln w="127000" cap="sq">
            <a:solidFill>
              <a:schemeClr val="bg1">
                <a:lumMod val="60000"/>
                <a:lumOff val="40000"/>
              </a:schemeClr>
            </a:solidFill>
            <a:miter lim="800000"/>
          </a:ln>
          <a:effectLst>
            <a:outerShdw blurRad="57150" dist="50800" dir="2700000" algn="tl" rotWithShape="0">
              <a:srgbClr val="000000">
                <a:alpha val="40000"/>
              </a:srgbClr>
            </a:outerShdw>
          </a:effectLst>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340768"/>
            <a:ext cx="8229600" cy="5256584"/>
          </a:xfrm>
        </p:spPr>
        <p:txBody>
          <a:bodyPr>
            <a:normAutofit/>
          </a:bodyPr>
          <a:lstStyle/>
          <a:p>
            <a:r>
              <a:rPr lang="el-GR" sz="2200" dirty="0" smtClean="0">
                <a:solidFill>
                  <a:schemeClr val="accent1">
                    <a:lumMod val="10000"/>
                  </a:schemeClr>
                </a:solidFill>
              </a:rPr>
              <a:t>Ο Χρήστος Καψάλης ήταν ένας σεβαστός δημογέροντας, που είχε προσφέρει μεγάλα ποσά για το χτίσιμο του τείχους του Μεσολογγίου. Όταν αποφασίστηκε η Έξοδος, μια και η ηλικία του τον εμπόδιζε να ακολουθήσει τους άλλους, μάζεψε τους αρρώστους, </a:t>
            </a:r>
            <a:r>
              <a:rPr lang="el-GR" sz="2200" dirty="0" smtClean="0">
                <a:solidFill>
                  <a:schemeClr val="accent1">
                    <a:lumMod val="10000"/>
                  </a:schemeClr>
                </a:solidFill>
              </a:rPr>
              <a:t>κάποιες γυναίκες ,παιδιά </a:t>
            </a:r>
            <a:r>
              <a:rPr lang="el-GR" sz="2200" dirty="0" smtClean="0">
                <a:solidFill>
                  <a:schemeClr val="accent1">
                    <a:lumMod val="10000"/>
                  </a:schemeClr>
                </a:solidFill>
              </a:rPr>
              <a:t>και τους γέρους και κλείστηκαν στο σπίτι του, που χρησίμευε τότε σαν μπαρουταποθήκη. Ο Καψάλης το πρωί είχε θάψει τη γυναίκα του. Όλοι μαζί έψαλαν τη νεκρώσιμη ακολουθία, οι γυναίκες πότισαν αφιόνι τα παιδιά κι όταν υπολόγισαν ότι είχαν μαζευτεί πολλοί Τούρκοι, γύρω από το σπίτι, ο έβαλε φωτιά στο μπαρούτι. Η </a:t>
            </a:r>
            <a:r>
              <a:rPr lang="el-GR" sz="2200" dirty="0" err="1" smtClean="0">
                <a:solidFill>
                  <a:schemeClr val="accent1">
                    <a:lumMod val="10000"/>
                  </a:schemeClr>
                </a:solidFill>
              </a:rPr>
              <a:t>αντίναξη</a:t>
            </a:r>
            <a:r>
              <a:rPr lang="el-GR" sz="2200" dirty="0" smtClean="0">
                <a:solidFill>
                  <a:schemeClr val="accent1">
                    <a:lumMod val="10000"/>
                  </a:schemeClr>
                </a:solidFill>
              </a:rPr>
              <a:t> έγινε ανήμερα της 10ης Απριλίου 1826. Ο Καψάλης και οι συμπατριώτες του προτίμησαν να πεθάνουν παρά να γίνουν σκλάβοι των Οθωμανών. Ο καλλιτέχνης προσπαθεί να αποδώσει με ρεαλισμό την ένταση της στιγμής. Στο βάθος στο παράθυρο ο εχθρός </a:t>
            </a:r>
            <a:r>
              <a:rPr lang="el-GR" sz="2200" dirty="0" smtClean="0">
                <a:solidFill>
                  <a:schemeClr val="accent1">
                    <a:lumMod val="10000"/>
                  </a:schemeClr>
                </a:solidFill>
              </a:rPr>
              <a:t>παραμονεύει</a:t>
            </a:r>
            <a:endParaRPr lang="el-GR" sz="2200" dirty="0">
              <a:solidFill>
                <a:schemeClr val="accent1">
                  <a:lumMod val="10000"/>
                </a:schemeClr>
              </a:solidFill>
            </a:endParaRPr>
          </a:p>
        </p:txBody>
      </p:sp>
      <p:sp>
        <p:nvSpPr>
          <p:cNvPr id="3" name="2 - Τίτλος"/>
          <p:cNvSpPr>
            <a:spLocks noGrp="1"/>
          </p:cNvSpPr>
          <p:nvPr>
            <p:ph type="title"/>
          </p:nvPr>
        </p:nvSpPr>
        <p:spPr/>
        <p:txBody>
          <a:bodyPr>
            <a:noAutofit/>
          </a:bodyPr>
          <a:lstStyle/>
          <a:p>
            <a:pPr algn="ctr"/>
            <a:r>
              <a:rPr lang="el-GR" sz="2400" b="1" dirty="0" smtClean="0">
                <a:solidFill>
                  <a:schemeClr val="tx2">
                    <a:lumMod val="10000"/>
                  </a:schemeClr>
                </a:solidFill>
              </a:rPr>
              <a:t>Η ανατίναξη του Χρήστου Καψάλη</a:t>
            </a:r>
            <a:br>
              <a:rPr lang="el-GR" sz="2400" b="1" dirty="0" smtClean="0">
                <a:solidFill>
                  <a:schemeClr val="tx2">
                    <a:lumMod val="10000"/>
                  </a:schemeClr>
                </a:solidFill>
              </a:rPr>
            </a:br>
            <a:r>
              <a:rPr lang="el-GR" sz="2400" b="1" dirty="0" smtClean="0">
                <a:solidFill>
                  <a:schemeClr val="tx2">
                    <a:lumMod val="10000"/>
                  </a:schemeClr>
                </a:solidFill>
              </a:rPr>
              <a:t>Θεόδωρος Βρυζάκης (*σύμφωνα με προσωπικές μαρτυρίες)</a:t>
            </a:r>
            <a:r>
              <a:rPr lang="el-GR" sz="2000" b="1" dirty="0" smtClean="0">
                <a:solidFill>
                  <a:schemeClr val="tx2">
                    <a:lumMod val="10000"/>
                  </a:schemeClr>
                </a:solidFill>
              </a:rPr>
              <a:t/>
            </a:r>
            <a:br>
              <a:rPr lang="el-GR" sz="2000" b="1" dirty="0" smtClean="0">
                <a:solidFill>
                  <a:schemeClr val="tx2">
                    <a:lumMod val="10000"/>
                  </a:schemeClr>
                </a:solidFill>
              </a:rPr>
            </a:br>
            <a:endParaRPr lang="el-GR" sz="2000" b="1" dirty="0">
              <a:solidFill>
                <a:schemeClr val="tx2">
                  <a:lumMod val="10000"/>
                </a:schemeClr>
              </a:solidFill>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Η-ανατίναξη-του-Χρήστου-Καψάλη.jpg"/>
          <p:cNvPicPr>
            <a:picLocks noGrp="1" noChangeAspect="1"/>
          </p:cNvPicPr>
          <p:nvPr>
            <p:ph idx="1"/>
          </p:nvPr>
        </p:nvPicPr>
        <p:blipFill>
          <a:blip r:embed="rId2" cstate="print"/>
          <a:stretch>
            <a:fillRect/>
          </a:stretch>
        </p:blipFill>
        <p:spPr>
          <a:xfrm>
            <a:off x="1187624" y="1031970"/>
            <a:ext cx="7064656" cy="4752000"/>
          </a:xfrm>
          <a:prstGeom prst="rect">
            <a:avLst/>
          </a:prstGeom>
          <a:ln w="127000" cap="sq">
            <a:solidFill>
              <a:schemeClr val="tx1">
                <a:lumMod val="50000"/>
              </a:schemeClr>
            </a:solidFill>
            <a:miter lim="800000"/>
          </a:ln>
          <a:effectLst>
            <a:outerShdw blurRad="57150" dist="50800" dir="2700000" algn="tl" rotWithShape="0">
              <a:srgbClr val="000000">
                <a:alpha val="40000"/>
              </a:srgbClr>
            </a:outerShdw>
          </a:effectLst>
        </p:spPr>
      </p:pic>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268760"/>
            <a:ext cx="8229600" cy="5112568"/>
          </a:xfrm>
        </p:spPr>
        <p:txBody>
          <a:bodyPr>
            <a:normAutofit fontScale="92500"/>
          </a:bodyPr>
          <a:lstStyle/>
          <a:p>
            <a:r>
              <a:rPr lang="el-GR" sz="2200" dirty="0" smtClean="0">
                <a:solidFill>
                  <a:schemeClr val="accent3">
                    <a:lumMod val="10000"/>
                  </a:schemeClr>
                </a:solidFill>
              </a:rPr>
              <a:t>Οι Τούρκοι ετοιμάζονται να καταλάβουν την πόλη μετά από μια μακρά πολιορκία. Οι Έλληνες αποφάσισαν να πεθάνουν παρά να υποφέρουν τη σκλαβιά. Απελπισμένοι αλλά εμψυχωμένοι από τον πατριωτικό τους ενθουσιασμό και την θρησκευτική τους αποφασιστικότητα, γυναίκες, γέροι και παιδιά συγκεντρώθηκαν σε μια πλατεία. Αυτοί που είναι ακόμη ικανοί να κρατούν όπλα, σχημάτισαν ένα τάγμα, το οποίο θα πολεμήσει μια απεγνωσμένη μάχη ενάντια στους εχθρούς της χώρας τους. Οι άλλοι θα παραμείνουν με τις γυναίκες και τα παιδιά και θα μοιραστούν το πεπρωμένο τους. Η στιγμή που αναπαριστά ο πίνακας είναι αυτή του χωρισμού. Αυτοί που πρόκειται να βαδίσουν στη μάχη αποχωρίζονται τις γυναίκες και τα παιδιά τους. Ένας Έλληνας ιερέας υψώνει το σταυρό στους κατοίκους που τον περιβάλλουν. Στο πρώτο επίπεδο ένας πληγωμένος και ανήμπορος πολεμιστής, θα πυροδοτήσει το φυτίλι το οποίο θα μεταφέρει τη φλόγα στα αποθηκευμένα πυρομαχικά. Τα μάτια του είναι καρφωμένα στον αρχηγό, που καλεί τους συμπατριώτες του στην τελευταία μάχη, περιμένοντάς τον να αναχωρήσει.</a:t>
            </a:r>
            <a:endParaRPr lang="el-GR" sz="2200" dirty="0">
              <a:solidFill>
                <a:schemeClr val="accent3">
                  <a:lumMod val="10000"/>
                </a:schemeClr>
              </a:solidFill>
            </a:endParaRPr>
          </a:p>
        </p:txBody>
      </p:sp>
      <p:sp>
        <p:nvSpPr>
          <p:cNvPr id="3" name="2 - Τίτλος"/>
          <p:cNvSpPr>
            <a:spLocks noGrp="1"/>
          </p:cNvSpPr>
          <p:nvPr>
            <p:ph type="title"/>
          </p:nvPr>
        </p:nvSpPr>
        <p:spPr/>
        <p:txBody>
          <a:bodyPr>
            <a:normAutofit/>
          </a:bodyPr>
          <a:lstStyle/>
          <a:p>
            <a:pPr algn="ctr"/>
            <a:r>
              <a:rPr lang="el-GR" sz="2400" dirty="0" smtClean="0">
                <a:solidFill>
                  <a:schemeClr val="accent2">
                    <a:lumMod val="10000"/>
                  </a:schemeClr>
                </a:solidFill>
              </a:rPr>
              <a:t>«Το τέλος του Μεσολογγίου» </a:t>
            </a:r>
            <a:br>
              <a:rPr lang="el-GR" sz="2400" dirty="0" smtClean="0">
                <a:solidFill>
                  <a:schemeClr val="accent2">
                    <a:lumMod val="10000"/>
                  </a:schemeClr>
                </a:solidFill>
              </a:rPr>
            </a:br>
            <a:r>
              <a:rPr lang="el-GR" sz="2400" dirty="0" err="1" smtClean="0">
                <a:solidFill>
                  <a:schemeClr val="accent2">
                    <a:lumMod val="10000"/>
                  </a:schemeClr>
                </a:solidFill>
              </a:rPr>
              <a:t>Alexis</a:t>
            </a:r>
            <a:r>
              <a:rPr lang="el-GR" sz="2400" dirty="0" smtClean="0">
                <a:solidFill>
                  <a:schemeClr val="accent2">
                    <a:lumMod val="10000"/>
                  </a:schemeClr>
                </a:solidFill>
              </a:rPr>
              <a:t> </a:t>
            </a:r>
            <a:r>
              <a:rPr lang="el-GR" sz="2400" dirty="0" err="1" smtClean="0">
                <a:solidFill>
                  <a:schemeClr val="accent2">
                    <a:lumMod val="10000"/>
                  </a:schemeClr>
                </a:solidFill>
              </a:rPr>
              <a:t>Nicholas</a:t>
            </a:r>
            <a:r>
              <a:rPr lang="el-GR" sz="2400" dirty="0" smtClean="0">
                <a:solidFill>
                  <a:schemeClr val="accent2">
                    <a:lumMod val="10000"/>
                  </a:schemeClr>
                </a:solidFill>
              </a:rPr>
              <a:t> </a:t>
            </a:r>
            <a:r>
              <a:rPr lang="el-GR" sz="2400" dirty="0" err="1" smtClean="0">
                <a:solidFill>
                  <a:schemeClr val="accent2">
                    <a:lumMod val="10000"/>
                  </a:schemeClr>
                </a:solidFill>
              </a:rPr>
              <a:t>Perignon</a:t>
            </a:r>
            <a:r>
              <a:rPr lang="el-GR" sz="2000" dirty="0" smtClean="0"/>
              <a:t/>
            </a:r>
            <a:br>
              <a:rPr lang="el-GR" sz="2000" dirty="0" smtClean="0"/>
            </a:br>
            <a:endParaRPr lang="el-GR" sz="2000"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Το τέλος του Μεσολογγίου.jpg"/>
          <p:cNvPicPr>
            <a:picLocks noGrp="1" noChangeAspect="1"/>
          </p:cNvPicPr>
          <p:nvPr>
            <p:ph idx="1"/>
          </p:nvPr>
        </p:nvPicPr>
        <p:blipFill>
          <a:blip r:embed="rId2" cstate="print"/>
          <a:stretch>
            <a:fillRect/>
          </a:stretch>
        </p:blipFill>
        <p:spPr>
          <a:xfrm>
            <a:off x="899592" y="620688"/>
            <a:ext cx="7511592" cy="5400000"/>
          </a:xfrm>
          <a:prstGeom prst="rect">
            <a:avLst/>
          </a:prstGeom>
          <a:ln w="127000" cap="sq">
            <a:solidFill>
              <a:schemeClr val="bg2">
                <a:lumMod val="50000"/>
              </a:schemeClr>
            </a:solidFill>
            <a:miter lim="800000"/>
          </a:ln>
          <a:effectLst>
            <a:outerShdw blurRad="57150" dist="50800" dir="2700000" algn="tl" rotWithShape="0">
              <a:srgbClr val="000000">
                <a:alpha val="40000"/>
              </a:srgbClr>
            </a:outerShdw>
          </a:effectLst>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Solomos-Eleftheroi-Poliorkimenoi-handwritten-text-62623626.jpg"/>
          <p:cNvPicPr>
            <a:picLocks noGrp="1" noChangeAspect="1"/>
          </p:cNvPicPr>
          <p:nvPr>
            <p:ph idx="1"/>
          </p:nvPr>
        </p:nvPicPr>
        <p:blipFill>
          <a:blip r:embed="rId2" cstate="print"/>
          <a:stretch>
            <a:fillRect/>
          </a:stretch>
        </p:blipFill>
        <p:spPr>
          <a:xfrm>
            <a:off x="539552" y="2132856"/>
            <a:ext cx="8205103" cy="3489856"/>
          </a:xfrm>
          <a:prstGeom prst="rect">
            <a:avLst/>
          </a:prstGeom>
          <a:ln w="127000" cap="sq">
            <a:solidFill>
              <a:schemeClr val="tx2">
                <a:lumMod val="50000"/>
              </a:schemeClr>
            </a:solidFill>
            <a:miter lim="800000"/>
          </a:ln>
          <a:effectLst>
            <a:outerShdw blurRad="57150" dist="50800" dir="2700000" algn="tl" rotWithShape="0">
              <a:srgbClr val="000000">
                <a:alpha val="40000"/>
              </a:srgbClr>
            </a:outerShdw>
          </a:effectLst>
        </p:spPr>
      </p:pic>
      <p:sp>
        <p:nvSpPr>
          <p:cNvPr id="3" name="2 - Τίτλος"/>
          <p:cNvSpPr>
            <a:spLocks noGrp="1"/>
          </p:cNvSpPr>
          <p:nvPr>
            <p:ph type="title"/>
          </p:nvPr>
        </p:nvSpPr>
        <p:spPr/>
        <p:txBody>
          <a:bodyPr>
            <a:normAutofit/>
          </a:bodyPr>
          <a:lstStyle/>
          <a:p>
            <a:pPr algn="ctr"/>
            <a:r>
              <a:rPr lang="el-GR" sz="2400" b="1" dirty="0" smtClean="0">
                <a:solidFill>
                  <a:schemeClr val="accent4">
                    <a:lumMod val="10000"/>
                  </a:schemeClr>
                </a:solidFill>
              </a:rPr>
              <a:t>Χειρόγραφο του Σολωμού με στίχους των Ελεύθερων Πολιορκημένων.</a:t>
            </a:r>
            <a:endParaRPr lang="el-GR" sz="2400" dirty="0">
              <a:solidFill>
                <a:schemeClr val="accent4">
                  <a:lumMod val="10000"/>
                </a:schemeClr>
              </a:solidFill>
            </a:endParaRPr>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ευχαριστώ για την προσοχή σασ.jpg"/>
          <p:cNvPicPr>
            <a:picLocks noGrp="1" noChangeAspect="1"/>
          </p:cNvPicPr>
          <p:nvPr>
            <p:ph idx="1"/>
          </p:nvPr>
        </p:nvPicPr>
        <p:blipFill>
          <a:blip r:embed="rId2" cstate="print"/>
          <a:stretch>
            <a:fillRect/>
          </a:stretch>
        </p:blipFill>
        <p:spPr>
          <a:xfrm>
            <a:off x="2483768" y="476672"/>
            <a:ext cx="4392488" cy="5808248"/>
          </a:xfrm>
          <a:prstGeom prst="rect">
            <a:avLst/>
          </a:prstGeom>
          <a:ln w="127000" cap="sq">
            <a:solidFill>
              <a:schemeClr val="accent1">
                <a:lumMod val="50000"/>
              </a:schemeClr>
            </a:solidFill>
            <a:miter lim="800000"/>
          </a:ln>
          <a:effectLst>
            <a:outerShdw blurRad="57150" dist="50800" dir="2700000" algn="tl" rotWithShape="0">
              <a:srgbClr val="000000">
                <a:alpha val="40000"/>
              </a:srgbClr>
            </a:outerShdw>
          </a:effectLst>
        </p:spPr>
      </p:pic>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Προσαρμοσμένος 3">
      <a:dk1>
        <a:srgbClr val="7F7F7F"/>
      </a:dk1>
      <a:lt1>
        <a:srgbClr val="F2F2F2"/>
      </a:lt1>
      <a:dk2>
        <a:srgbClr val="DEE4CA"/>
      </a:dk2>
      <a:lt2>
        <a:srgbClr val="FDF59C"/>
      </a:lt2>
      <a:accent1>
        <a:srgbClr val="EDF0E9"/>
      </a:accent1>
      <a:accent2>
        <a:srgbClr val="FCECDA"/>
      </a:accent2>
      <a:accent3>
        <a:srgbClr val="FAF1D4"/>
      </a:accent3>
      <a:accent4>
        <a:srgbClr val="F5E9ED"/>
      </a:accent4>
      <a:accent5>
        <a:srgbClr val="EBE6F2"/>
      </a:accent5>
      <a:accent6>
        <a:srgbClr val="E5EBF2"/>
      </a:accent6>
      <a:hlink>
        <a:srgbClr val="E8DDF0"/>
      </a:hlink>
      <a:folHlink>
        <a:srgbClr val="E5E1E1"/>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55</TotalTime>
  <Words>361</Words>
  <Application>Microsoft Office PowerPoint</Application>
  <PresentationFormat>Προβολή στην οθόνη (4:3)</PresentationFormat>
  <Paragraphs>9</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Χαρτί</vt:lpstr>
      <vt:lpstr>Έργα τέχνης για την πολιορκία του Μεσολογγίου. </vt:lpstr>
      <vt:lpstr> La grèce sur les ruines de Missolonghi (Η Ελλάδα στα ερείπια του Μεσολλογγίου)  Eugène Delacroix (1826)</vt:lpstr>
      <vt:lpstr>Διαφάνεια 3</vt:lpstr>
      <vt:lpstr>Η ανατίναξη του Χρήστου Καψάλη Θεόδωρος Βρυζάκης (*σύμφωνα με προσωπικές μαρτυρίες) </vt:lpstr>
      <vt:lpstr>Διαφάνεια 5</vt:lpstr>
      <vt:lpstr>«Το τέλος του Μεσολογγίου»  Alexis Nicholas Perignon </vt:lpstr>
      <vt:lpstr>Διαφάνεια 7</vt:lpstr>
      <vt:lpstr>Χειρόγραφο του Σολωμού με στίχους των Ελεύθερων Πολιορκημένων.</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Έργα τέχνης για την πολιορκία του Μεσολογγίου.</dc:title>
  <dc:creator>acer</dc:creator>
  <cp:lastModifiedBy>acer</cp:lastModifiedBy>
  <cp:revision>6</cp:revision>
  <dcterms:created xsi:type="dcterms:W3CDTF">2024-03-14T16:32:36Z</dcterms:created>
  <dcterms:modified xsi:type="dcterms:W3CDTF">2024-03-14T17:28:20Z</dcterms:modified>
</cp:coreProperties>
</file>