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6" r:id="rId4"/>
    <p:sldId id="267" r:id="rId5"/>
    <p:sldId id="268" r:id="rId6"/>
    <p:sldId id="258" r:id="rId7"/>
    <p:sldId id="265" r:id="rId8"/>
    <p:sldId id="259" r:id="rId9"/>
    <p:sldId id="269" r:id="rId10"/>
    <p:sldId id="262" r:id="rId11"/>
    <p:sldId id="260" r:id="rId12"/>
    <p:sldId id="264"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9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82BF-2BD9-647E-515B-B12E21F915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5E148E-3044-3CC1-4A22-C58D20156F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F64800-8D75-A04C-2936-EB31B0A8E415}"/>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5" name="Footer Placeholder 4">
            <a:extLst>
              <a:ext uri="{FF2B5EF4-FFF2-40B4-BE49-F238E27FC236}">
                <a16:creationId xmlns:a16="http://schemas.microsoft.com/office/drawing/2014/main" id="{011CA282-5A2B-34DB-CC0E-88A6117E4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862FE-372C-60E2-7B9C-A92EDB48868C}"/>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66743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937A-3DFC-CC3F-5B4A-1EE62E954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50E3D1-F93B-9765-4093-92E76A766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5C698-EFF8-5E8A-4693-95B9B6614D65}"/>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5" name="Footer Placeholder 4">
            <a:extLst>
              <a:ext uri="{FF2B5EF4-FFF2-40B4-BE49-F238E27FC236}">
                <a16:creationId xmlns:a16="http://schemas.microsoft.com/office/drawing/2014/main" id="{3CFE2905-33B6-8891-D1A1-28AB61AD3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E9F3A-A984-4A87-8371-2A4F4C0940BB}"/>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3611758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0BBF2-88A3-AC5F-2092-8A2D9E8CE4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3CCD37-AD97-8660-C10A-61A22D15E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DC691-96B7-B883-2251-BC45243D8C02}"/>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5" name="Footer Placeholder 4">
            <a:extLst>
              <a:ext uri="{FF2B5EF4-FFF2-40B4-BE49-F238E27FC236}">
                <a16:creationId xmlns:a16="http://schemas.microsoft.com/office/drawing/2014/main" id="{2378C787-029B-FC06-B3A8-7FBF0CD5E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31D72-4FA3-F6A5-8767-9BE1C494A5F9}"/>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56626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DABF-E2FC-00C2-2B0D-554C2E36D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D941D-7B8D-6E5E-EE0C-7EEBAD6EB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E75F4-DDD5-8860-0ED4-D805C3703A8F}"/>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5" name="Footer Placeholder 4">
            <a:extLst>
              <a:ext uri="{FF2B5EF4-FFF2-40B4-BE49-F238E27FC236}">
                <a16:creationId xmlns:a16="http://schemas.microsoft.com/office/drawing/2014/main" id="{6490F37F-A917-A06E-7B7D-E12A2ECE2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059A2-F03B-7CED-2090-8C77445FF241}"/>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130511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077B-BD74-9CE7-74DE-B13E08C75D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B414DB-C7C8-454D-9236-6898484F91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0A9088-74E8-086D-6AA6-9B4C2EF47972}"/>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5" name="Footer Placeholder 4">
            <a:extLst>
              <a:ext uri="{FF2B5EF4-FFF2-40B4-BE49-F238E27FC236}">
                <a16:creationId xmlns:a16="http://schemas.microsoft.com/office/drawing/2014/main" id="{C3E9AE50-68BF-7B4D-9BE9-7979F91DF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EB03CA-74D5-74CA-1D20-F698C69291F1}"/>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74348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D147-1C0F-11CF-2EFE-FC90406339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68E03-F67D-3170-FE85-30F974FD32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C4F2F-E2E6-E860-23A6-04772A83D7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257FFE-6B07-CBB7-E0DB-924BE02E5BF4}"/>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6" name="Footer Placeholder 5">
            <a:extLst>
              <a:ext uri="{FF2B5EF4-FFF2-40B4-BE49-F238E27FC236}">
                <a16:creationId xmlns:a16="http://schemas.microsoft.com/office/drawing/2014/main" id="{D6688130-14E0-082F-ED5F-D7E5AA3F7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E6C9B5-2B2B-B951-0DEF-17E8EAE77C20}"/>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54256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D039-C465-6A27-9467-8713B3DC75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FEC2AE-0344-CCD6-CFB0-C101FAD1A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83E19E-11E9-EDA3-2A44-517E107432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33A7B-CFD7-CDC9-D580-B89E9B503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31D56-306C-14E1-0105-0AEE74F44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9FE4A0-237A-E665-8A09-1349157D8023}"/>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8" name="Footer Placeholder 7">
            <a:extLst>
              <a:ext uri="{FF2B5EF4-FFF2-40B4-BE49-F238E27FC236}">
                <a16:creationId xmlns:a16="http://schemas.microsoft.com/office/drawing/2014/main" id="{E842BB51-E2BC-9362-BFAE-713900722F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84C154-5304-5AC7-260A-8D624F7896C7}"/>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419207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7706-83A6-4FA5-F22C-88DFDCB126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254915-D7C1-434C-6D79-A18991CA0670}"/>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4" name="Footer Placeholder 3">
            <a:extLst>
              <a:ext uri="{FF2B5EF4-FFF2-40B4-BE49-F238E27FC236}">
                <a16:creationId xmlns:a16="http://schemas.microsoft.com/office/drawing/2014/main" id="{EED594C3-7E4B-CEA0-865A-CD4BAAD34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4794D6-F513-E3AA-72D3-542440EC8DC3}"/>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116333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EB09A8-BD1D-4C37-F98A-C1343EFA4CBA}"/>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3" name="Footer Placeholder 2">
            <a:extLst>
              <a:ext uri="{FF2B5EF4-FFF2-40B4-BE49-F238E27FC236}">
                <a16:creationId xmlns:a16="http://schemas.microsoft.com/office/drawing/2014/main" id="{D600C131-C667-EE1A-DBCA-591C291FD1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0DE7A-09B7-8CD7-BBB8-FF785BB15A04}"/>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419076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33D8-817B-44EE-D489-EA660453D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831923-BF03-F3C6-80EB-6C804EFE6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C49D69-46F5-465D-C56E-79B9DD90C8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6C9CA3-0470-A139-322E-A92EF52FFF9D}"/>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6" name="Footer Placeholder 5">
            <a:extLst>
              <a:ext uri="{FF2B5EF4-FFF2-40B4-BE49-F238E27FC236}">
                <a16:creationId xmlns:a16="http://schemas.microsoft.com/office/drawing/2014/main" id="{6993BF96-1066-D3A8-77E8-C5580D74F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089BC-2DB4-D647-6114-9D443070C07B}"/>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195472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615B-D1DE-ECBD-9938-A07CFE5A3D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089FCC-7262-CE0C-CB50-81FBCC0C0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66ACB8-1251-CC10-00F5-306FD718D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ECE32-C6DC-2F45-4556-DDEB2DD7851B}"/>
              </a:ext>
            </a:extLst>
          </p:cNvPr>
          <p:cNvSpPr>
            <a:spLocks noGrp="1"/>
          </p:cNvSpPr>
          <p:nvPr>
            <p:ph type="dt" sz="half" idx="10"/>
          </p:nvPr>
        </p:nvSpPr>
        <p:spPr/>
        <p:txBody>
          <a:bodyPr/>
          <a:lstStyle/>
          <a:p>
            <a:fld id="{755C4C18-E7F1-453C-9792-08410DC689DD}" type="datetimeFigureOut">
              <a:rPr lang="en-US" smtClean="0"/>
              <a:t>2/9/2025</a:t>
            </a:fld>
            <a:endParaRPr lang="en-US"/>
          </a:p>
        </p:txBody>
      </p:sp>
      <p:sp>
        <p:nvSpPr>
          <p:cNvPr id="6" name="Footer Placeholder 5">
            <a:extLst>
              <a:ext uri="{FF2B5EF4-FFF2-40B4-BE49-F238E27FC236}">
                <a16:creationId xmlns:a16="http://schemas.microsoft.com/office/drawing/2014/main" id="{7C14A115-0AE6-3FD4-785A-334847045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C844D-73B3-C954-900F-DEE530A5FCE0}"/>
              </a:ext>
            </a:extLst>
          </p:cNvPr>
          <p:cNvSpPr>
            <a:spLocks noGrp="1"/>
          </p:cNvSpPr>
          <p:nvPr>
            <p:ph type="sldNum" sz="quarter" idx="12"/>
          </p:nvPr>
        </p:nvSpPr>
        <p:spPr/>
        <p:txBody>
          <a:bodyPr/>
          <a:lstStyle/>
          <a:p>
            <a:fld id="{F4F290B2-9CE3-4DF3-BFBA-DA4F9DAC8FC0}" type="slidenum">
              <a:rPr lang="en-US" smtClean="0"/>
              <a:t>‹#›</a:t>
            </a:fld>
            <a:endParaRPr lang="en-US"/>
          </a:p>
        </p:txBody>
      </p:sp>
    </p:spTree>
    <p:extLst>
      <p:ext uri="{BB962C8B-B14F-4D97-AF65-F5344CB8AC3E}">
        <p14:creationId xmlns:p14="http://schemas.microsoft.com/office/powerpoint/2010/main" val="69479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DE974B-C396-4585-91F5-30E177059D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630561-E762-D4F4-2739-FC8C7A613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4395D-4FA9-338B-7A7B-A3CD497196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5C4C18-E7F1-453C-9792-08410DC689DD}" type="datetimeFigureOut">
              <a:rPr lang="en-US" smtClean="0"/>
              <a:t>2/9/2025</a:t>
            </a:fld>
            <a:endParaRPr lang="en-US"/>
          </a:p>
        </p:txBody>
      </p:sp>
      <p:sp>
        <p:nvSpPr>
          <p:cNvPr id="5" name="Footer Placeholder 4">
            <a:extLst>
              <a:ext uri="{FF2B5EF4-FFF2-40B4-BE49-F238E27FC236}">
                <a16:creationId xmlns:a16="http://schemas.microsoft.com/office/drawing/2014/main" id="{5AE300D9-89A9-A9B5-3BEC-A2C996BD05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04176C-5EBD-F51D-D62E-874AC6BE1C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F290B2-9CE3-4DF3-BFBA-DA4F9DAC8FC0}" type="slidenum">
              <a:rPr lang="en-US" smtClean="0"/>
              <a:t>‹#›</a:t>
            </a:fld>
            <a:endParaRPr lang="en-US"/>
          </a:p>
        </p:txBody>
      </p:sp>
    </p:spTree>
    <p:extLst>
      <p:ext uri="{BB962C8B-B14F-4D97-AF65-F5344CB8AC3E}">
        <p14:creationId xmlns:p14="http://schemas.microsoft.com/office/powerpoint/2010/main" val="137377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l.wikipedia.org/wiki/%CE%A4%CE%B6%CE%BF%CE%BD_%CE%9C%CE%B1%CE%BA%CE%AC%CF%81%CE%B8%CE%B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Πώς η τεχνητή νοημοσύνη απειλεί το ESG;">
            <a:extLst>
              <a:ext uri="{FF2B5EF4-FFF2-40B4-BE49-F238E27FC236}">
                <a16:creationId xmlns:a16="http://schemas.microsoft.com/office/drawing/2014/main" id="{14427F1F-AED6-BE64-3BC4-A052A39C1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571500"/>
            <a:ext cx="942975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C1AF49-2D90-C831-9077-CEF3A1570ADC}"/>
              </a:ext>
            </a:extLst>
          </p:cNvPr>
          <p:cNvSpPr txBox="1"/>
          <p:nvPr/>
        </p:nvSpPr>
        <p:spPr>
          <a:xfrm>
            <a:off x="1228437" y="1117600"/>
            <a:ext cx="5689600" cy="1754326"/>
          </a:xfrm>
          <a:prstGeom prst="rect">
            <a:avLst/>
          </a:prstGeom>
          <a:noFill/>
        </p:spPr>
        <p:txBody>
          <a:bodyPr wrap="square">
            <a:spAutoFit/>
          </a:bodyPr>
          <a:lstStyle/>
          <a:p>
            <a:pPr algn="ctr"/>
            <a:r>
              <a:rPr kumimoji="0" lang="el-GR" sz="3600" b="1" i="0" u="none" strike="noStrike" kern="1200" cap="none" spc="0" normalizeH="0" baseline="0" noProof="0" dirty="0">
                <a:ln>
                  <a:noFill/>
                </a:ln>
                <a:solidFill>
                  <a:srgbClr val="00B0F0"/>
                </a:solidFill>
                <a:effectLst/>
                <a:uLnTx/>
                <a:uFillTx/>
                <a:latin typeface="Aptos Display" panose="02110004020202020204"/>
                <a:ea typeface="+mj-ea"/>
                <a:cs typeface="+mj-cs"/>
              </a:rPr>
              <a:t>Τεχνητή  Νοημοσύνη(ΤΝ)</a:t>
            </a:r>
          </a:p>
          <a:p>
            <a:pPr algn="ctr"/>
            <a:r>
              <a:rPr lang="en-US" sz="3600" b="1" dirty="0">
                <a:solidFill>
                  <a:srgbClr val="00B0F0"/>
                </a:solidFill>
                <a:latin typeface="Aptos Display" panose="02110004020202020204"/>
                <a:ea typeface="+mj-ea"/>
                <a:cs typeface="+mj-cs"/>
              </a:rPr>
              <a:t>ARTIFICIAL INTELLIGENCE(AI)</a:t>
            </a:r>
            <a:endParaRPr lang="en-US" sz="3600" b="1" dirty="0"/>
          </a:p>
        </p:txBody>
      </p:sp>
    </p:spTree>
    <p:extLst>
      <p:ext uri="{BB962C8B-B14F-4D97-AF65-F5344CB8AC3E}">
        <p14:creationId xmlns:p14="http://schemas.microsoft.com/office/powerpoint/2010/main" val="191084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BFCE9A-9915-AF09-B1B3-18313E332A5F}"/>
              </a:ext>
            </a:extLst>
          </p:cNvPr>
          <p:cNvPicPr>
            <a:picLocks noChangeAspect="1"/>
          </p:cNvPicPr>
          <p:nvPr/>
        </p:nvPicPr>
        <p:blipFill>
          <a:blip r:embed="rId2"/>
          <a:stretch>
            <a:fillRect/>
          </a:stretch>
        </p:blipFill>
        <p:spPr>
          <a:xfrm>
            <a:off x="1434663" y="1064020"/>
            <a:ext cx="9184676" cy="4520458"/>
          </a:xfrm>
          <a:prstGeom prst="rect">
            <a:avLst/>
          </a:prstGeom>
        </p:spPr>
      </p:pic>
    </p:spTree>
    <p:extLst>
      <p:ext uri="{BB962C8B-B14F-4D97-AF65-F5344CB8AC3E}">
        <p14:creationId xmlns:p14="http://schemas.microsoft.com/office/powerpoint/2010/main" val="383245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8B2F-01FB-624E-757B-BC890EDBF3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808421-6C8B-02B2-950C-ACC238D77E14}"/>
              </a:ext>
            </a:extLst>
          </p:cNvPr>
          <p:cNvSpPr>
            <a:spLocks noGrp="1"/>
          </p:cNvSpPr>
          <p:nvPr>
            <p:ph idx="1"/>
          </p:nvPr>
        </p:nvSpPr>
        <p:spPr/>
        <p:txBody>
          <a:bodyPr/>
          <a:lstStyle/>
          <a:p>
            <a:pPr algn="just"/>
            <a:r>
              <a:rPr lang="el-GR" dirty="0"/>
              <a:t>Οι συνδέσεις μεταξύ των νευρώνων έχουν βάρη που προσαρμόζονται  κατά την διάρκεια εκπαίδευσης  του μοντέλου για να ελαχιστοποιηθεί το σφάλμα πρόβλεψης.</a:t>
            </a:r>
          </a:p>
          <a:p>
            <a:pPr algn="just"/>
            <a:r>
              <a:rPr lang="el-GR" dirty="0"/>
              <a:t>Η διαδικασία εκπαίδευσης περιλαμβάνει τη χρήση αλγορίθμων βελτιστοποίησης.</a:t>
            </a:r>
          </a:p>
          <a:p>
            <a:pPr algn="just"/>
            <a:r>
              <a:rPr lang="el-GR" dirty="0"/>
              <a:t>Τα </a:t>
            </a:r>
            <a:r>
              <a:rPr lang="el-GR" dirty="0" err="1"/>
              <a:t>νευρωνικά</a:t>
            </a:r>
            <a:r>
              <a:rPr lang="el-GR" dirty="0"/>
              <a:t> δίκτυα χρησιμοποιούνται σε διάφορους τομείς, όπως η </a:t>
            </a:r>
            <a:r>
              <a:rPr lang="el-GR" dirty="0">
                <a:solidFill>
                  <a:srgbClr val="FF0000"/>
                </a:solidFill>
              </a:rPr>
              <a:t>αναγνώριση εικόνας</a:t>
            </a:r>
            <a:r>
              <a:rPr lang="el-GR" dirty="0"/>
              <a:t>, η </a:t>
            </a:r>
            <a:r>
              <a:rPr lang="el-GR" dirty="0">
                <a:solidFill>
                  <a:srgbClr val="FF0000"/>
                </a:solidFill>
              </a:rPr>
              <a:t>ανάλυση ιατρικών εικόνων </a:t>
            </a:r>
            <a:r>
              <a:rPr lang="el-GR" dirty="0"/>
              <a:t>για διάγνωση ασθενειών, η </a:t>
            </a:r>
            <a:r>
              <a:rPr lang="el-GR" dirty="0">
                <a:solidFill>
                  <a:srgbClr val="FF0000"/>
                </a:solidFill>
              </a:rPr>
              <a:t>επεξεργασία φυσικής γλώσσας  </a:t>
            </a:r>
            <a:r>
              <a:rPr lang="el-GR" dirty="0"/>
              <a:t>μέσα από ταξινόμηση λέξεων και φράσεων, η πρόβλεψη δεδομένων, </a:t>
            </a:r>
            <a:r>
              <a:rPr lang="el-GR" dirty="0">
                <a:solidFill>
                  <a:srgbClr val="FF0000"/>
                </a:solidFill>
              </a:rPr>
              <a:t>ρομποτική και αυτόνομη οδήγηση </a:t>
            </a:r>
            <a:r>
              <a:rPr lang="el-GR" dirty="0" err="1"/>
              <a:t>κλπ</a:t>
            </a:r>
            <a:endParaRPr lang="en-US" dirty="0"/>
          </a:p>
        </p:txBody>
      </p:sp>
    </p:spTree>
    <p:extLst>
      <p:ext uri="{BB962C8B-B14F-4D97-AF65-F5344CB8AC3E}">
        <p14:creationId xmlns:p14="http://schemas.microsoft.com/office/powerpoint/2010/main" val="128451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Τι είναι η τεχνητή νοημοσύνη και πώς χρησιμοποιείται; | Θέματα | Ευρωπαϊκό  Κοινοβούλιο">
            <a:extLst>
              <a:ext uri="{FF2B5EF4-FFF2-40B4-BE49-F238E27FC236}">
                <a16:creationId xmlns:a16="http://schemas.microsoft.com/office/drawing/2014/main" id="{90E68FA0-F753-2994-2E58-148886BC2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237" y="0"/>
            <a:ext cx="88946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64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4003-6623-5044-64CF-0AA682EA5A3B}"/>
              </a:ext>
            </a:extLst>
          </p:cNvPr>
          <p:cNvSpPr>
            <a:spLocks noGrp="1"/>
          </p:cNvSpPr>
          <p:nvPr>
            <p:ph type="title"/>
          </p:nvPr>
        </p:nvSpPr>
        <p:spPr/>
        <p:txBody>
          <a:bodyPr/>
          <a:lstStyle/>
          <a:p>
            <a:pPr algn="ctr"/>
            <a:r>
              <a:rPr lang="el-GR" b="1" dirty="0">
                <a:solidFill>
                  <a:schemeClr val="accent1">
                    <a:lumMod val="60000"/>
                    <a:lumOff val="40000"/>
                  </a:schemeClr>
                </a:solidFill>
              </a:rPr>
              <a:t>Ηθική και Τεχνητή Νοημοσύνη</a:t>
            </a:r>
            <a:endParaRPr lang="en-US" b="1"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D55CD49C-EE14-169B-65DD-179ABC943143}"/>
              </a:ext>
            </a:extLst>
          </p:cNvPr>
          <p:cNvSpPr>
            <a:spLocks noGrp="1"/>
          </p:cNvSpPr>
          <p:nvPr>
            <p:ph idx="1"/>
          </p:nvPr>
        </p:nvSpPr>
        <p:spPr/>
        <p:txBody>
          <a:bodyPr>
            <a:normAutofit/>
          </a:bodyPr>
          <a:lstStyle/>
          <a:p>
            <a:pPr algn="just"/>
            <a:r>
              <a:rPr lang="el-GR" sz="3600" dirty="0"/>
              <a:t>Η χρήση </a:t>
            </a:r>
            <a:r>
              <a:rPr lang="el-GR" sz="3600" dirty="0" err="1"/>
              <a:t>νευρωνικών</a:t>
            </a:r>
            <a:r>
              <a:rPr lang="el-GR" sz="3600" dirty="0"/>
              <a:t> δικτύων εγείρει και ηθικά ζητήματα, όπως η προκατάληψη και η διαφάνεια. Είναι σημαντικό να αναπτύξουμε υπεύθυνη και ηθική ΤΝ που να ωφελεί την κοινωνία στο σύνολό της.</a:t>
            </a:r>
            <a:endParaRPr lang="en-US" sz="3600" dirty="0"/>
          </a:p>
        </p:txBody>
      </p:sp>
      <p:pic>
        <p:nvPicPr>
          <p:cNvPr id="4100" name="Picture 4" descr="Ethical Issues Ηθικά Ζητήματα στην Τεχνητή Νοημοσύνη | Panos Khan">
            <a:extLst>
              <a:ext uri="{FF2B5EF4-FFF2-40B4-BE49-F238E27FC236}">
                <a16:creationId xmlns:a16="http://schemas.microsoft.com/office/drawing/2014/main" id="{713DF36E-B37C-6506-4448-FD79CAEC8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127" y="4042294"/>
            <a:ext cx="4525817" cy="2534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9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D22B-A496-79DE-A3F7-40D8910EA79F}"/>
              </a:ext>
            </a:extLst>
          </p:cNvPr>
          <p:cNvSpPr>
            <a:spLocks noGrp="1"/>
          </p:cNvSpPr>
          <p:nvPr>
            <p:ph type="ctrTitle"/>
          </p:nvPr>
        </p:nvSpPr>
        <p:spPr/>
        <p:txBody>
          <a:bodyPr/>
          <a:lstStyle/>
          <a:p>
            <a:r>
              <a:rPr lang="el-GR" b="1" dirty="0">
                <a:solidFill>
                  <a:srgbClr val="00B0F0"/>
                </a:solidFill>
              </a:rPr>
              <a:t>Τι είναι η Τεχνητή Νοημοσύνη;</a:t>
            </a:r>
            <a:endParaRPr lang="en-US" b="1" dirty="0">
              <a:solidFill>
                <a:srgbClr val="00B0F0"/>
              </a:solidFill>
            </a:endParaRPr>
          </a:p>
        </p:txBody>
      </p:sp>
      <p:sp>
        <p:nvSpPr>
          <p:cNvPr id="3" name="Subtitle 2">
            <a:extLst>
              <a:ext uri="{FF2B5EF4-FFF2-40B4-BE49-F238E27FC236}">
                <a16:creationId xmlns:a16="http://schemas.microsoft.com/office/drawing/2014/main" id="{2459FDC8-8696-3741-1B2A-18E3C2AAEBEF}"/>
              </a:ext>
            </a:extLst>
          </p:cNvPr>
          <p:cNvSpPr>
            <a:spLocks noGrp="1"/>
          </p:cNvSpPr>
          <p:nvPr>
            <p:ph type="subTitle" idx="1"/>
          </p:nvPr>
        </p:nvSpPr>
        <p:spPr>
          <a:xfrm>
            <a:off x="1524000" y="3602038"/>
            <a:ext cx="9448800" cy="2524442"/>
          </a:xfrm>
        </p:spPr>
        <p:txBody>
          <a:bodyPr>
            <a:normAutofit/>
          </a:bodyPr>
          <a:lstStyle/>
          <a:p>
            <a:r>
              <a:rPr lang="el-GR" sz="4000" dirty="0">
                <a:solidFill>
                  <a:schemeClr val="tx2">
                    <a:lumMod val="90000"/>
                    <a:lumOff val="10000"/>
                  </a:schemeClr>
                </a:solidFill>
              </a:rPr>
              <a:t>Είναι κλάδος της Πληροφορικής που στοχεύει στη δημιουργία μηχανών ικανών να εκτελούν εργασίες που απαιτούν ανθρώπινη νοημοσύνη</a:t>
            </a:r>
            <a:endParaRPr lang="en-US" sz="4000" dirty="0">
              <a:solidFill>
                <a:schemeClr val="tx2">
                  <a:lumMod val="90000"/>
                  <a:lumOff val="10000"/>
                </a:schemeClr>
              </a:solidFill>
            </a:endParaRPr>
          </a:p>
        </p:txBody>
      </p:sp>
    </p:spTree>
    <p:extLst>
      <p:ext uri="{BB962C8B-B14F-4D97-AF65-F5344CB8AC3E}">
        <p14:creationId xmlns:p14="http://schemas.microsoft.com/office/powerpoint/2010/main" val="4986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187124-D838-8073-16C8-FCB6391A9285}"/>
              </a:ext>
            </a:extLst>
          </p:cNvPr>
          <p:cNvSpPr txBox="1"/>
          <p:nvPr/>
        </p:nvSpPr>
        <p:spPr>
          <a:xfrm>
            <a:off x="1080653" y="1173018"/>
            <a:ext cx="10169237" cy="3970318"/>
          </a:xfrm>
          <a:prstGeom prst="rect">
            <a:avLst/>
          </a:prstGeom>
          <a:noFill/>
        </p:spPr>
        <p:txBody>
          <a:bodyPr wrap="square">
            <a:spAutoFit/>
          </a:bodyPr>
          <a:lstStyle/>
          <a:p>
            <a:pPr algn="just"/>
            <a:r>
              <a:rPr lang="el-GR" sz="2800" b="0" i="0" dirty="0">
                <a:solidFill>
                  <a:srgbClr val="202122"/>
                </a:solidFill>
                <a:effectLst/>
                <a:latin typeface="Arial" panose="020B0604020202020204" pitchFamily="34" charset="0"/>
              </a:rPr>
              <a:t>Ο όρος </a:t>
            </a:r>
            <a:r>
              <a:rPr lang="el-GR" sz="2800" b="1" i="0" dirty="0">
                <a:solidFill>
                  <a:srgbClr val="202122"/>
                </a:solidFill>
                <a:effectLst/>
                <a:latin typeface="Arial" panose="020B0604020202020204" pitchFamily="34" charset="0"/>
              </a:rPr>
              <a:t>τεχνητή νοημοσύνη</a:t>
            </a:r>
            <a:r>
              <a:rPr lang="el-GR" sz="2800" b="0" i="0" dirty="0">
                <a:solidFill>
                  <a:srgbClr val="202122"/>
                </a:solidFill>
                <a:effectLst/>
                <a:latin typeface="Arial" panose="020B0604020202020204" pitchFamily="34" charset="0"/>
              </a:rPr>
              <a:t> αναφέρεται στον κλάδο της </a:t>
            </a:r>
            <a:r>
              <a:rPr lang="el-GR" sz="2800" b="0" i="0" strike="noStrike" dirty="0">
                <a:effectLst/>
                <a:latin typeface="Arial" panose="020B0604020202020204" pitchFamily="34" charset="0"/>
              </a:rPr>
              <a:t>πληροφορικής</a:t>
            </a:r>
            <a:r>
              <a:rPr lang="el-GR" sz="2800" b="0" i="0" dirty="0">
                <a:solidFill>
                  <a:srgbClr val="202122"/>
                </a:solidFill>
                <a:effectLst/>
                <a:latin typeface="Arial" panose="020B0604020202020204" pitchFamily="34" charset="0"/>
              </a:rPr>
              <a:t> ο οποίος ασχολείται με τη σχεδίαση και την υλοποίηση </a:t>
            </a:r>
            <a:r>
              <a:rPr lang="el-GR" sz="2800" b="0" i="0" u="none" strike="noStrike" dirty="0">
                <a:effectLst/>
                <a:latin typeface="Arial" panose="020B0604020202020204" pitchFamily="34" charset="0"/>
              </a:rPr>
              <a:t>υπολογιστικών συστημάτων </a:t>
            </a:r>
            <a:r>
              <a:rPr lang="el-GR" sz="2800" b="0" i="0" dirty="0">
                <a:solidFill>
                  <a:srgbClr val="202122"/>
                </a:solidFill>
                <a:effectLst/>
                <a:latin typeface="Arial" panose="020B0604020202020204" pitchFamily="34" charset="0"/>
              </a:rPr>
              <a:t>που μιμούνται στοιχεία της ανθρώπινης συμπεριφοράς τα οποία υπονοούν έστω και στοιχειώδη ευφυΐα: </a:t>
            </a:r>
            <a:r>
              <a:rPr lang="el-GR" sz="2800" b="0" i="0" u="none" strike="noStrike" dirty="0">
                <a:effectLst/>
                <a:latin typeface="Arial" panose="020B0604020202020204" pitchFamily="34" charset="0"/>
              </a:rPr>
              <a:t>μάθηση</a:t>
            </a:r>
            <a:r>
              <a:rPr lang="el-GR" sz="2800" b="0" i="0" dirty="0">
                <a:solidFill>
                  <a:srgbClr val="202122"/>
                </a:solidFill>
                <a:effectLst/>
                <a:latin typeface="Arial" panose="020B0604020202020204" pitchFamily="34" charset="0"/>
              </a:rPr>
              <a:t>, προσαρμοστικότητα, εξαγωγή συμπερασμάτων, κατανόηση από </a:t>
            </a:r>
            <a:r>
              <a:rPr lang="el-GR" sz="2800" b="0" i="0" dirty="0" err="1">
                <a:solidFill>
                  <a:srgbClr val="202122"/>
                </a:solidFill>
                <a:effectLst/>
                <a:latin typeface="Arial" panose="020B0604020202020204" pitchFamily="34" charset="0"/>
              </a:rPr>
              <a:t>συμφραζόμενα</a:t>
            </a:r>
            <a:r>
              <a:rPr lang="el-GR" sz="2800" b="0" i="0" dirty="0">
                <a:solidFill>
                  <a:srgbClr val="202122"/>
                </a:solidFill>
                <a:effectLst/>
                <a:latin typeface="Arial" panose="020B0604020202020204" pitchFamily="34" charset="0"/>
              </a:rPr>
              <a:t>, επίλυση</a:t>
            </a:r>
            <a:r>
              <a:rPr lang="el-GR" sz="2800" dirty="0">
                <a:solidFill>
                  <a:srgbClr val="467886"/>
                </a:solidFill>
                <a:latin typeface="Arial" panose="020B0604020202020204" pitchFamily="34" charset="0"/>
              </a:rPr>
              <a:t> </a:t>
            </a:r>
            <a:r>
              <a:rPr lang="el-GR" sz="2800" dirty="0">
                <a:latin typeface="Arial" panose="020B0604020202020204" pitchFamily="34" charset="0"/>
              </a:rPr>
              <a:t>προβλημάτων</a:t>
            </a:r>
            <a:r>
              <a:rPr lang="el-GR" sz="2800" b="0" i="0" dirty="0">
                <a:solidFill>
                  <a:srgbClr val="202122"/>
                </a:solidFill>
                <a:effectLst/>
                <a:latin typeface="Arial" panose="020B0604020202020204" pitchFamily="34" charset="0"/>
              </a:rPr>
              <a:t> κλπ. Ο </a:t>
            </a:r>
            <a:r>
              <a:rPr lang="el-GR" sz="2800" b="0" i="0" u="none" strike="noStrike" dirty="0">
                <a:effectLst/>
                <a:latin typeface="Arial" panose="020B0604020202020204" pitchFamily="34" charset="0"/>
                <a:hlinkClick r:id="rId2" tooltip="Τζον Μακάρθι">
                  <a:extLst>
                    <a:ext uri="{A12FA001-AC4F-418D-AE19-62706E023703}">
                      <ahyp:hlinkClr xmlns:ahyp="http://schemas.microsoft.com/office/drawing/2018/hyperlinkcolor" val="tx"/>
                    </a:ext>
                  </a:extLst>
                </a:hlinkClick>
              </a:rPr>
              <a:t>Τζον</a:t>
            </a:r>
            <a:r>
              <a:rPr lang="el-GR" sz="2800" b="0" i="0" u="none" strike="noStrike" dirty="0">
                <a:solidFill>
                  <a:srgbClr val="467886"/>
                </a:solidFill>
                <a:effectLst/>
                <a:latin typeface="Arial" panose="020B0604020202020204" pitchFamily="34" charset="0"/>
                <a:hlinkClick r:id="rId2" tooltip="Τζον Μακάρθι">
                  <a:extLst>
                    <a:ext uri="{A12FA001-AC4F-418D-AE19-62706E023703}">
                      <ahyp:hlinkClr xmlns:ahyp="http://schemas.microsoft.com/office/drawing/2018/hyperlinkcolor" val="tx"/>
                    </a:ext>
                  </a:extLst>
                </a:hlinkClick>
              </a:rPr>
              <a:t> </a:t>
            </a:r>
            <a:r>
              <a:rPr lang="el-GR" sz="2800" b="0" i="0" u="none" strike="noStrike" dirty="0" err="1">
                <a:effectLst/>
                <a:latin typeface="Arial" panose="020B0604020202020204" pitchFamily="34" charset="0"/>
                <a:hlinkClick r:id="rId2" tooltip="Τζον Μακάρθι">
                  <a:extLst>
                    <a:ext uri="{A12FA001-AC4F-418D-AE19-62706E023703}">
                      <ahyp:hlinkClr xmlns:ahyp="http://schemas.microsoft.com/office/drawing/2018/hyperlinkcolor" val="tx"/>
                    </a:ext>
                  </a:extLst>
                </a:hlinkClick>
              </a:rPr>
              <a:t>Μακάρθι</a:t>
            </a:r>
            <a:r>
              <a:rPr lang="el-GR" sz="2800" b="0" i="0" dirty="0">
                <a:effectLst/>
                <a:latin typeface="Arial" panose="020B0604020202020204" pitchFamily="34" charset="0"/>
              </a:rPr>
              <a:t> </a:t>
            </a:r>
            <a:r>
              <a:rPr lang="el-GR" sz="2800" b="0" i="0" dirty="0">
                <a:solidFill>
                  <a:srgbClr val="202122"/>
                </a:solidFill>
                <a:effectLst/>
                <a:latin typeface="Arial" panose="020B0604020202020204" pitchFamily="34" charset="0"/>
              </a:rPr>
              <a:t>όρισε τον τομέα αυτόν ως «</a:t>
            </a:r>
            <a:r>
              <a:rPr lang="el-GR" sz="2800" b="0" i="1" dirty="0">
                <a:solidFill>
                  <a:srgbClr val="202122"/>
                </a:solidFill>
                <a:effectLst/>
                <a:latin typeface="Arial" panose="020B0604020202020204" pitchFamily="34" charset="0"/>
              </a:rPr>
              <a:t>επιστήμη και μεθοδολογία της δημιουργίας νοημόνων μηχανών</a:t>
            </a:r>
            <a:r>
              <a:rPr lang="el-GR" sz="2800" b="0" i="0" dirty="0">
                <a:solidFill>
                  <a:srgbClr val="202122"/>
                </a:solidFill>
                <a:effectLst/>
                <a:latin typeface="Arial" panose="020B0604020202020204" pitchFamily="34" charset="0"/>
              </a:rPr>
              <a:t>»..</a:t>
            </a:r>
            <a:endParaRPr lang="en-US" sz="2800" dirty="0"/>
          </a:p>
        </p:txBody>
      </p:sp>
    </p:spTree>
    <p:extLst>
      <p:ext uri="{BB962C8B-B14F-4D97-AF65-F5344CB8AC3E}">
        <p14:creationId xmlns:p14="http://schemas.microsoft.com/office/powerpoint/2010/main" val="157696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DD78BA-BC0D-D37D-1C6F-B8B1676878A2}"/>
              </a:ext>
            </a:extLst>
          </p:cNvPr>
          <p:cNvPicPr>
            <a:picLocks noChangeAspect="1"/>
          </p:cNvPicPr>
          <p:nvPr/>
        </p:nvPicPr>
        <p:blipFill>
          <a:blip r:embed="rId2"/>
          <a:stretch>
            <a:fillRect/>
          </a:stretch>
        </p:blipFill>
        <p:spPr>
          <a:xfrm>
            <a:off x="1514475" y="300037"/>
            <a:ext cx="9163050" cy="6257925"/>
          </a:xfrm>
          <a:prstGeom prst="rect">
            <a:avLst/>
          </a:prstGeom>
        </p:spPr>
      </p:pic>
    </p:spTree>
    <p:extLst>
      <p:ext uri="{BB962C8B-B14F-4D97-AF65-F5344CB8AC3E}">
        <p14:creationId xmlns:p14="http://schemas.microsoft.com/office/powerpoint/2010/main" val="3733519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612B2E-9472-D452-40E7-708674C23089}"/>
              </a:ext>
            </a:extLst>
          </p:cNvPr>
          <p:cNvPicPr>
            <a:picLocks noChangeAspect="1"/>
          </p:cNvPicPr>
          <p:nvPr/>
        </p:nvPicPr>
        <p:blipFill>
          <a:blip r:embed="rId2"/>
          <a:stretch>
            <a:fillRect/>
          </a:stretch>
        </p:blipFill>
        <p:spPr>
          <a:xfrm>
            <a:off x="2031846" y="0"/>
            <a:ext cx="8128308" cy="6858000"/>
          </a:xfrm>
          <a:prstGeom prst="rect">
            <a:avLst/>
          </a:prstGeom>
        </p:spPr>
      </p:pic>
    </p:spTree>
    <p:extLst>
      <p:ext uri="{BB962C8B-B14F-4D97-AF65-F5344CB8AC3E}">
        <p14:creationId xmlns:p14="http://schemas.microsoft.com/office/powerpoint/2010/main" val="56738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77376-E6CE-C6EE-CAFF-8BC1B399CAB9}"/>
              </a:ext>
            </a:extLst>
          </p:cNvPr>
          <p:cNvSpPr>
            <a:spLocks noGrp="1"/>
          </p:cNvSpPr>
          <p:nvPr>
            <p:ph type="title"/>
          </p:nvPr>
        </p:nvSpPr>
        <p:spPr>
          <a:xfrm>
            <a:off x="838200" y="365125"/>
            <a:ext cx="10347960" cy="808355"/>
          </a:xfrm>
        </p:spPr>
        <p:txBody>
          <a:bodyPr/>
          <a:lstStyle/>
          <a:p>
            <a:pPr algn="ctr"/>
            <a:r>
              <a:rPr lang="el-GR" b="1" dirty="0"/>
              <a:t>Γλωσσικά μοντέλα</a:t>
            </a:r>
            <a:endParaRPr lang="en-US" b="1" dirty="0"/>
          </a:p>
        </p:txBody>
      </p:sp>
      <p:sp>
        <p:nvSpPr>
          <p:cNvPr id="3" name="Content Placeholder 2">
            <a:extLst>
              <a:ext uri="{FF2B5EF4-FFF2-40B4-BE49-F238E27FC236}">
                <a16:creationId xmlns:a16="http://schemas.microsoft.com/office/drawing/2014/main" id="{DC4FFC3F-80FB-3F56-7BE1-620067990DF4}"/>
              </a:ext>
            </a:extLst>
          </p:cNvPr>
          <p:cNvSpPr>
            <a:spLocks noGrp="1"/>
          </p:cNvSpPr>
          <p:nvPr>
            <p:ph idx="1"/>
          </p:nvPr>
        </p:nvSpPr>
        <p:spPr>
          <a:xfrm>
            <a:off x="1005840" y="1173480"/>
            <a:ext cx="10942320" cy="5455920"/>
          </a:xfrm>
        </p:spPr>
        <p:txBody>
          <a:bodyPr>
            <a:normAutofit/>
          </a:bodyPr>
          <a:lstStyle/>
          <a:p>
            <a:pPr marL="0" indent="0" algn="just">
              <a:buNone/>
            </a:pPr>
            <a:r>
              <a:rPr lang="el-GR" dirty="0"/>
              <a:t>Τα τελευταία χρόνια έχουν αναπτυχθεί Γλωσσικά Μοντέλα, όπως το </a:t>
            </a:r>
            <a:r>
              <a:rPr lang="en-US" dirty="0">
                <a:solidFill>
                  <a:srgbClr val="FF0000"/>
                </a:solidFill>
              </a:rPr>
              <a:t>ChatGPT</a:t>
            </a:r>
            <a:r>
              <a:rPr lang="en-US" dirty="0"/>
              <a:t>, </a:t>
            </a:r>
            <a:r>
              <a:rPr lang="el-GR" dirty="0"/>
              <a:t>της </a:t>
            </a:r>
            <a:r>
              <a:rPr lang="en-US" dirty="0">
                <a:solidFill>
                  <a:srgbClr val="FF0000"/>
                </a:solidFill>
              </a:rPr>
              <a:t>OpenAI</a:t>
            </a:r>
            <a:r>
              <a:rPr lang="en-US" dirty="0"/>
              <a:t> </a:t>
            </a:r>
            <a:r>
              <a:rPr lang="el-GR" dirty="0"/>
              <a:t>και το </a:t>
            </a:r>
            <a:r>
              <a:rPr lang="en-US" dirty="0">
                <a:solidFill>
                  <a:srgbClr val="FF0000"/>
                </a:solidFill>
              </a:rPr>
              <a:t>Gemini</a:t>
            </a:r>
            <a:r>
              <a:rPr lang="en-US" dirty="0"/>
              <a:t> </a:t>
            </a:r>
            <a:r>
              <a:rPr lang="el-GR" dirty="0"/>
              <a:t>της </a:t>
            </a:r>
            <a:r>
              <a:rPr lang="en-US" dirty="0"/>
              <a:t>Google. </a:t>
            </a:r>
            <a:r>
              <a:rPr lang="el-GR" dirty="0"/>
              <a:t>Αυτά τα μοντέλα είναι σε θέση να εκτελούν ένα ευρύ φάσμα εργασιών που σχετίζονται με τη γλώσσα. Τα μοντέλα αυτά προβλέπουν την επόμενη λέξη σε μια ακολουθία λέξεων με βάση τις προηγούμενες. </a:t>
            </a:r>
          </a:p>
        </p:txBody>
      </p:sp>
      <p:pic>
        <p:nvPicPr>
          <p:cNvPr id="3074" name="Picture 2" descr="Τι είναι το ChatGPT; | Μεταρρύθμιση">
            <a:extLst>
              <a:ext uri="{FF2B5EF4-FFF2-40B4-BE49-F238E27FC236}">
                <a16:creationId xmlns:a16="http://schemas.microsoft.com/office/drawing/2014/main" id="{5A9D14A3-6DFD-1DF5-8BBB-FDBB7FEAA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97" y="3901440"/>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Τι είναι το ChatGPT και πώς μπορείτε να το χρησιμοποιήσετε | HuffPost  Greece 22ος ΑΙΩΝΑΣ">
            <a:extLst>
              <a:ext uri="{FF2B5EF4-FFF2-40B4-BE49-F238E27FC236}">
                <a16:creationId xmlns:a16="http://schemas.microsoft.com/office/drawing/2014/main" id="{BDA5C839-DAED-3477-1C28-F6916125C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175" y="3878349"/>
            <a:ext cx="326571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mail: Οι απαντήσεις μέσω Gemini είναι εδώ - Το νέο shortcut στα Android θα  σας «λύσει τα χέρια» / FOXreport.gr">
            <a:extLst>
              <a:ext uri="{FF2B5EF4-FFF2-40B4-BE49-F238E27FC236}">
                <a16:creationId xmlns:a16="http://schemas.microsoft.com/office/drawing/2014/main" id="{303E82F2-5912-05BE-8AF1-B0011616F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6278" y="3855720"/>
            <a:ext cx="2895177"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42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1393E-4986-9406-B276-DC363733FDAA}"/>
              </a:ext>
            </a:extLst>
          </p:cNvPr>
          <p:cNvSpPr txBox="1"/>
          <p:nvPr/>
        </p:nvSpPr>
        <p:spPr>
          <a:xfrm>
            <a:off x="969817" y="2138648"/>
            <a:ext cx="10344728" cy="3539430"/>
          </a:xfrm>
          <a:prstGeom prst="rect">
            <a:avLst/>
          </a:prstGeom>
          <a:noFill/>
        </p:spPr>
        <p:txBody>
          <a:bodyPr wrap="square">
            <a:spAutoFit/>
          </a:bodyPr>
          <a:lstStyle/>
          <a:p>
            <a:pPr marL="0" indent="0" algn="just">
              <a:buNone/>
            </a:pPr>
            <a:r>
              <a:rPr lang="el-GR" sz="2800" dirty="0"/>
              <a:t>Για να υπολογίσει αυτήν την πιθανότητα με ακρίβεια, το μοντέλο προ-εκπαιδεύεται σε πάρα πολλά κείμενα, στην περίπτωση του </a:t>
            </a:r>
            <a:r>
              <a:rPr lang="el-GR" sz="2800" dirty="0" err="1"/>
              <a:t>ChatGPT</a:t>
            </a:r>
            <a:r>
              <a:rPr lang="el-GR" sz="2800" dirty="0"/>
              <a:t> σε όλα τα κείμενα που βρίσκονται διαθέσιμα στον Παγκόσμιο Ιστό και όχι μόνο. Από εκεί προκύπτει το ακρωνύμιο GPT που σημαίνει </a:t>
            </a:r>
            <a:r>
              <a:rPr lang="el-GR" sz="2800" dirty="0" err="1"/>
              <a:t>Generative</a:t>
            </a:r>
            <a:r>
              <a:rPr lang="el-GR" sz="2800" dirty="0"/>
              <a:t> </a:t>
            </a:r>
            <a:r>
              <a:rPr lang="el-GR" sz="2800" dirty="0" err="1"/>
              <a:t>Pretrained</a:t>
            </a:r>
            <a:r>
              <a:rPr lang="el-GR" sz="2800" dirty="0"/>
              <a:t> </a:t>
            </a:r>
            <a:r>
              <a:rPr lang="el-GR" sz="2800" dirty="0" err="1"/>
              <a:t>Transformer</a:t>
            </a:r>
            <a:r>
              <a:rPr lang="el-GR" sz="2800" dirty="0"/>
              <a:t> (δηλαδή, Παραγωγικός Προ-εκπαιδευμένος Μετασχηματιστής). Η λέξη μετασχηματιστής αναφέρεται στο είδος των </a:t>
            </a:r>
            <a:r>
              <a:rPr lang="el-GR" sz="2800" dirty="0" err="1">
                <a:solidFill>
                  <a:srgbClr val="FF0000"/>
                </a:solidFill>
              </a:rPr>
              <a:t>νευρωνικών</a:t>
            </a:r>
            <a:r>
              <a:rPr lang="el-GR" sz="2800" dirty="0">
                <a:solidFill>
                  <a:srgbClr val="FF0000"/>
                </a:solidFill>
              </a:rPr>
              <a:t> δικτύων </a:t>
            </a:r>
            <a:r>
              <a:rPr lang="el-GR" sz="2800" dirty="0"/>
              <a:t>που χρησιμοποιείται. </a:t>
            </a:r>
            <a:endParaRPr lang="en-US" sz="2800" dirty="0"/>
          </a:p>
        </p:txBody>
      </p:sp>
    </p:spTree>
    <p:extLst>
      <p:ext uri="{BB962C8B-B14F-4D97-AF65-F5344CB8AC3E}">
        <p14:creationId xmlns:p14="http://schemas.microsoft.com/office/powerpoint/2010/main" val="31104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8AB90-CAC2-3119-1CC6-4BD7BEA490D6}"/>
              </a:ext>
            </a:extLst>
          </p:cNvPr>
          <p:cNvSpPr>
            <a:spLocks noGrp="1"/>
          </p:cNvSpPr>
          <p:nvPr>
            <p:ph type="title"/>
          </p:nvPr>
        </p:nvSpPr>
        <p:spPr>
          <a:xfrm>
            <a:off x="838200" y="365125"/>
            <a:ext cx="10652760" cy="930275"/>
          </a:xfrm>
        </p:spPr>
        <p:txBody>
          <a:bodyPr/>
          <a:lstStyle/>
          <a:p>
            <a:pPr algn="ctr"/>
            <a:r>
              <a:rPr lang="el-GR" b="1" dirty="0" err="1">
                <a:solidFill>
                  <a:schemeClr val="accent1">
                    <a:lumMod val="60000"/>
                    <a:lumOff val="40000"/>
                  </a:schemeClr>
                </a:solidFill>
              </a:rPr>
              <a:t>Νευρωνικό</a:t>
            </a:r>
            <a:r>
              <a:rPr lang="el-GR" b="1" dirty="0">
                <a:solidFill>
                  <a:schemeClr val="accent1">
                    <a:lumMod val="60000"/>
                    <a:lumOff val="40000"/>
                  </a:schemeClr>
                </a:solidFill>
              </a:rPr>
              <a:t> δίκτυο</a:t>
            </a:r>
            <a:endParaRPr lang="en-US" b="1" dirty="0">
              <a:solidFill>
                <a:schemeClr val="accent1">
                  <a:lumMod val="60000"/>
                  <a:lumOff val="40000"/>
                </a:schemeClr>
              </a:solidFill>
            </a:endParaRPr>
          </a:p>
        </p:txBody>
      </p:sp>
      <p:sp>
        <p:nvSpPr>
          <p:cNvPr id="7" name="Content Placeholder 6">
            <a:extLst>
              <a:ext uri="{FF2B5EF4-FFF2-40B4-BE49-F238E27FC236}">
                <a16:creationId xmlns:a16="http://schemas.microsoft.com/office/drawing/2014/main" id="{1D915903-1053-0F3E-3CD1-2A2136424714}"/>
              </a:ext>
            </a:extLst>
          </p:cNvPr>
          <p:cNvSpPr>
            <a:spLocks noGrp="1"/>
          </p:cNvSpPr>
          <p:nvPr>
            <p:ph idx="1"/>
          </p:nvPr>
        </p:nvSpPr>
        <p:spPr>
          <a:xfrm>
            <a:off x="838200" y="1478280"/>
            <a:ext cx="10911840" cy="5014595"/>
          </a:xfrm>
        </p:spPr>
        <p:txBody>
          <a:bodyPr/>
          <a:lstStyle/>
          <a:p>
            <a:pPr algn="just"/>
            <a:r>
              <a:rPr lang="el-GR" dirty="0"/>
              <a:t>Ένα </a:t>
            </a:r>
            <a:r>
              <a:rPr lang="el-GR" dirty="0" err="1"/>
              <a:t>νευρωνικό</a:t>
            </a:r>
            <a:r>
              <a:rPr lang="el-GR" dirty="0"/>
              <a:t> δίκτυο είναι ένα υπολογιστικό μοντέλο που αποτελείται από ένα σύνολο συνδεδεμένων κόμβων ή νευρώνων  που δουλεύουν μαζί για να επεξεργαστούν πληροφορίες και να λύσουν προβλήματα. Οργανώνονται σε επίπεδα:</a:t>
            </a:r>
          </a:p>
          <a:p>
            <a:pPr algn="just"/>
            <a:r>
              <a:rPr lang="el-GR" b="1" dirty="0"/>
              <a:t>Εισόδου</a:t>
            </a:r>
            <a:r>
              <a:rPr lang="el-GR" dirty="0"/>
              <a:t>: λαμβάνει τα αρχικά δεδομένα</a:t>
            </a:r>
          </a:p>
          <a:p>
            <a:pPr algn="just"/>
            <a:r>
              <a:rPr lang="el-GR" b="1" dirty="0"/>
              <a:t>Κρυφά επίπεδα</a:t>
            </a:r>
            <a:r>
              <a:rPr lang="el-GR" dirty="0"/>
              <a:t>: εκτελούν υπολογισμούς και μετασχηματισμούς</a:t>
            </a:r>
          </a:p>
          <a:p>
            <a:pPr algn="just"/>
            <a:r>
              <a:rPr lang="el-GR" b="1" dirty="0"/>
              <a:t>Εξόδου</a:t>
            </a:r>
            <a:r>
              <a:rPr lang="el-GR" dirty="0"/>
              <a:t>: Παράγει το τελικό αποτέλεσμα ή πρόβλεψη</a:t>
            </a:r>
          </a:p>
          <a:p>
            <a:endParaRPr lang="en-US" dirty="0"/>
          </a:p>
        </p:txBody>
      </p:sp>
    </p:spTree>
    <p:extLst>
      <p:ext uri="{BB962C8B-B14F-4D97-AF65-F5344CB8AC3E}">
        <p14:creationId xmlns:p14="http://schemas.microsoft.com/office/powerpoint/2010/main" val="175370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7EA07B-A983-9F36-C331-44CDEC6420E1}"/>
              </a:ext>
            </a:extLst>
          </p:cNvPr>
          <p:cNvPicPr>
            <a:picLocks noChangeAspect="1"/>
          </p:cNvPicPr>
          <p:nvPr/>
        </p:nvPicPr>
        <p:blipFill>
          <a:blip r:embed="rId2"/>
          <a:stretch>
            <a:fillRect/>
          </a:stretch>
        </p:blipFill>
        <p:spPr>
          <a:xfrm>
            <a:off x="0" y="152171"/>
            <a:ext cx="12192000" cy="6553658"/>
          </a:xfrm>
          <a:prstGeom prst="rect">
            <a:avLst/>
          </a:prstGeom>
        </p:spPr>
      </p:pic>
    </p:spTree>
    <p:extLst>
      <p:ext uri="{BB962C8B-B14F-4D97-AF65-F5344CB8AC3E}">
        <p14:creationId xmlns:p14="http://schemas.microsoft.com/office/powerpoint/2010/main" val="3666399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384</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PowerPoint Presentation</vt:lpstr>
      <vt:lpstr>Τι είναι η Τεχνητή Νοημοσύνη;</vt:lpstr>
      <vt:lpstr>PowerPoint Presentation</vt:lpstr>
      <vt:lpstr>PowerPoint Presentation</vt:lpstr>
      <vt:lpstr>PowerPoint Presentation</vt:lpstr>
      <vt:lpstr>Γλωσσικά μοντέλα</vt:lpstr>
      <vt:lpstr>PowerPoint Presentation</vt:lpstr>
      <vt:lpstr>Νευρωνικό δίκτυο</vt:lpstr>
      <vt:lpstr>PowerPoint Presentation</vt:lpstr>
      <vt:lpstr>PowerPoint Presentation</vt:lpstr>
      <vt:lpstr>PowerPoint Presentation</vt:lpstr>
      <vt:lpstr>PowerPoint Presentation</vt:lpstr>
      <vt:lpstr>Ηθική και Τεχνητή Νοημοσύνη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Karamaoynas Polykarpos</dc:creator>
  <cp:lastModifiedBy>Karamaoynas Polykarpos</cp:lastModifiedBy>
  <cp:revision>7</cp:revision>
  <dcterms:created xsi:type="dcterms:W3CDTF">2025-02-09T17:32:29Z</dcterms:created>
  <dcterms:modified xsi:type="dcterms:W3CDTF">2025-02-09T18:21:15Z</dcterms:modified>
</cp:coreProperties>
</file>