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2d41bff25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2d41bff25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d41bff25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d41bff25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2d41bff25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2d41bff25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2d41bff25e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2d41bff25e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2d41bff25e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2d41bff25e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2d41bff25e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2d41bff25e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2d41bff25e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2d41bff25e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solidFill>
            <a:srgbClr val="E06666"/>
          </a:solidFill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10.2+10.2.1(ΠτΔ)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1134900"/>
          </a:xfrm>
          <a:prstGeom prst="rect">
            <a:avLst/>
          </a:prstGeom>
          <a:solidFill>
            <a:srgbClr val="CC4125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l" sz="3020"/>
              <a:t>Ποιοι ασκούν την εκτελεστική λειτουργία στην χώρα μας;</a:t>
            </a:r>
            <a:endParaRPr sz="3020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7271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88950" lvl="0" marL="457200" rtl="0" algn="l">
              <a:spcBef>
                <a:spcPts val="0"/>
              </a:spcBef>
              <a:spcAft>
                <a:spcPts val="0"/>
              </a:spcAft>
              <a:buSzPts val="4100"/>
              <a:buChar char="●"/>
            </a:pPr>
            <a:r>
              <a:rPr lang="el" sz="4100"/>
              <a:t>Κυβέρνηση</a:t>
            </a:r>
            <a:endParaRPr sz="4100"/>
          </a:p>
          <a:p>
            <a:pPr indent="-488950" lvl="0" marL="457200" rtl="0" algn="l">
              <a:spcBef>
                <a:spcPts val="0"/>
              </a:spcBef>
              <a:spcAft>
                <a:spcPts val="0"/>
              </a:spcAft>
              <a:buSzPts val="4100"/>
              <a:buChar char="●"/>
            </a:pPr>
            <a:r>
              <a:rPr lang="el" sz="4100"/>
              <a:t>Πρόεδρος</a:t>
            </a:r>
            <a:r>
              <a:rPr lang="el" sz="4100"/>
              <a:t> της Δημοκρατίας</a:t>
            </a:r>
            <a:endParaRPr sz="4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FF0000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l" sz="3120"/>
              <a:t>Τι συμβολίζει το αξίωμα του ΠτΔ;</a:t>
            </a:r>
            <a:endParaRPr sz="3120"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0" y="1152475"/>
            <a:ext cx="9000300" cy="385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b="1" lang="el" sz="2800"/>
              <a:t>Ενότητα του κράτους(για αυτό και σπάνια λειτουργεί </a:t>
            </a:r>
            <a:r>
              <a:rPr b="1" lang="el" sz="2800"/>
              <a:t>διασπαστικά</a:t>
            </a:r>
            <a:r>
              <a:rPr b="1" lang="el" sz="2800"/>
              <a:t> αλλά ενωτικά)</a:t>
            </a:r>
            <a:endParaRPr b="1"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b="1" lang="el" sz="2800"/>
              <a:t>Είναι ο αρχηγός του κράτους αλλά και ρυθμιστής του πολιτεύματος.</a:t>
            </a:r>
            <a:endParaRPr b="1"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b="1" lang="el" sz="2800"/>
              <a:t>Δεν </a:t>
            </a:r>
            <a:r>
              <a:rPr b="1" lang="el" sz="2800"/>
              <a:t>αποτελεί</a:t>
            </a:r>
            <a:r>
              <a:rPr b="1" lang="el" sz="2800"/>
              <a:t> όμως  το </a:t>
            </a:r>
            <a:r>
              <a:rPr b="1" lang="el" sz="2800"/>
              <a:t>ανώτατο</a:t>
            </a:r>
            <a:r>
              <a:rPr b="1" lang="el" sz="2800"/>
              <a:t> πολιτειακό όργανο. </a:t>
            </a:r>
            <a:r>
              <a:rPr b="1" lang="el" sz="2800"/>
              <a:t>Ανώτατο</a:t>
            </a:r>
            <a:r>
              <a:rPr b="1" lang="el" sz="2800"/>
              <a:t> πολιτειακό όργανο στην δημοκρατία είναι ο λαός.</a:t>
            </a:r>
            <a:endParaRPr b="1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0"/>
            <a:ext cx="8520600" cy="1292700"/>
          </a:xfrm>
          <a:prstGeom prst="rect">
            <a:avLst/>
          </a:prstGeom>
          <a:solidFill>
            <a:srgbClr val="E06666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l" sz="3120"/>
              <a:t>Χρονική διάρκεια της θητείας του και πόσες φορές μπορεί να </a:t>
            </a:r>
            <a:r>
              <a:rPr lang="el" sz="3120"/>
              <a:t>επανεκλεγεί</a:t>
            </a:r>
            <a:r>
              <a:rPr lang="el" sz="3120"/>
              <a:t>;</a:t>
            </a:r>
            <a:endParaRPr sz="3120"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0" y="1415775"/>
            <a:ext cx="9144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44500" lvl="0" marL="457200" rtl="0" algn="l">
              <a:spcBef>
                <a:spcPts val="0"/>
              </a:spcBef>
              <a:spcAft>
                <a:spcPts val="0"/>
              </a:spcAft>
              <a:buSzPts val="3400"/>
              <a:buChar char="●"/>
            </a:pPr>
            <a:r>
              <a:rPr lang="el" sz="3400"/>
              <a:t>Ο ΠτΔ εκλέγεται από την βουλή για 5 χρόνια.</a:t>
            </a:r>
            <a:endParaRPr sz="3400"/>
          </a:p>
          <a:p>
            <a:pPr indent="-444500" lvl="0" marL="457200" rtl="0" algn="l">
              <a:spcBef>
                <a:spcPts val="0"/>
              </a:spcBef>
              <a:spcAft>
                <a:spcPts val="0"/>
              </a:spcAft>
              <a:buSzPts val="3400"/>
              <a:buChar char="●"/>
            </a:pPr>
            <a:r>
              <a:rPr lang="el" sz="3400"/>
              <a:t>Έχει δικαίωμα επανεκλογής μονάχα μια φορά.</a:t>
            </a:r>
            <a:endParaRPr sz="3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215950" y="0"/>
            <a:ext cx="8520600" cy="1152600"/>
          </a:xfrm>
          <a:prstGeom prst="rect">
            <a:avLst/>
          </a:prstGeom>
          <a:solidFill>
            <a:srgbClr val="E06666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l" sz="3220"/>
              <a:t>Προϋποθέσεις</a:t>
            </a:r>
            <a:r>
              <a:rPr lang="el" sz="3220"/>
              <a:t> που απαιτούνται για να εκλεγεί κάποιος ΠτΔ</a:t>
            </a:r>
            <a:endParaRPr sz="3220"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0" y="1152475"/>
            <a:ext cx="91440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b="1" lang="el" sz="2600"/>
              <a:t>Να έχει συμπληρώσει το 40 έτος της ηλικίας του</a:t>
            </a:r>
            <a:endParaRPr b="1"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b="1" lang="el" sz="2600"/>
              <a:t>Να έχει αποκτήσει την Ελληνική ιθαγένεια </a:t>
            </a:r>
            <a:r>
              <a:rPr b="1" lang="el" sz="2600"/>
              <a:t>τουλάχιστον</a:t>
            </a:r>
            <a:r>
              <a:rPr b="1" lang="el" sz="2600"/>
              <a:t> 5 χρόνια πριν</a:t>
            </a:r>
            <a:endParaRPr b="1"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b="1" lang="el" sz="2600"/>
              <a:t>Να έχει από πατέρα ή μητέρα ελληνική καταγωγή</a:t>
            </a:r>
            <a:endParaRPr b="1"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b="1" lang="el" sz="2600"/>
              <a:t>Να έχει την νόμιμη ικανότητα του εκλέγειν</a:t>
            </a:r>
            <a:endParaRPr b="1" sz="2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E06666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l" sz="3620"/>
              <a:t>Διαδικασία εκλογής του ΠτΔ</a:t>
            </a:r>
            <a:endParaRPr sz="3620"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0" y="1152475"/>
            <a:ext cx="91440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b="1" lang="el" sz="2200"/>
              <a:t>Αρχικά γίνονται 3 ψηφοφορίες. Στις 2 πρώτες </a:t>
            </a:r>
            <a:r>
              <a:rPr b="1" lang="el" sz="2200"/>
              <a:t>απαιτούνται</a:t>
            </a:r>
            <a:r>
              <a:rPr b="1" lang="el" sz="2200"/>
              <a:t> 200 βουλευτές Εάν δεν βρεθούν σε πέντε μέρες γίνεται η τρίτη εκλογή και απαιτούνται 180 βουλευτές.</a:t>
            </a:r>
            <a:endParaRPr b="1"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b="1" lang="el" sz="2200"/>
              <a:t>Εάν δεν βρεθούν οι 180 βουλευτές τότε γίνεται 4η εκλογή που </a:t>
            </a:r>
            <a:r>
              <a:rPr b="1" lang="el" sz="2200"/>
              <a:t>απαιτεί</a:t>
            </a:r>
            <a:r>
              <a:rPr b="1" lang="el" sz="2200"/>
              <a:t> την απόλυτη πλειοψηφία των βουλευτών(</a:t>
            </a:r>
            <a:r>
              <a:rPr b="1" lang="el" sz="2200"/>
              <a:t>τουλάχιστον</a:t>
            </a:r>
            <a:r>
              <a:rPr b="1" lang="el" sz="2200"/>
              <a:t> 151 ).</a:t>
            </a:r>
            <a:endParaRPr b="1"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b="1" lang="el" sz="2200"/>
              <a:t>Εάν δεν υπάρξει απόλυτη πλειοψηφία τότε μπορεί να γίνει και 5η εκλογή όπου εκεί πλέον απαιτείται η σχετική πλειοψηφία(εκλέγεται δηλαδή σαν ΠτΔ εκείνος που συγκέντρωσε τους περισσότερους ψήφους</a:t>
            </a:r>
            <a:endParaRPr b="1" sz="2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E06666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l" sz="3520"/>
              <a:t>ΕΛΕΓΧΩ ΤΙΣ ΓΝΩΣΕΙΣ ΜΟΥ</a:t>
            </a:r>
            <a:endParaRPr b="1" sz="3520"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0" y="1152475"/>
            <a:ext cx="9024300" cy="38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l" sz="1900"/>
              <a:t>Με την διαδικασία εκλογής του ΠτΔ που ακολουθείται σήμερα μπορεί να διαλυθεί η βουλή και να πάμε σε εκλογές. Σ  ή Λ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l" sz="1900"/>
              <a:t>Ο  ΠτΔ θεωρείται το ανώτατο όργανο στην χώρα μας. Σ ή Λ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l" sz="1900"/>
              <a:t>Ο ΠτΔ για να εκλεγεί πρέπει να έχει συμπληρώσει το 40 έτος της ηλικίας του. Σ  ή Λ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l" sz="1900"/>
              <a:t>Μπορεί κάποιος να εκλεγεί σαν </a:t>
            </a:r>
            <a:r>
              <a:rPr lang="el" sz="1900"/>
              <a:t>ΠτΔ και</a:t>
            </a:r>
            <a:r>
              <a:rPr lang="el" sz="1900"/>
              <a:t> δεύτερη συνεχόμενη θητεία. Σ  ή Λ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l" sz="1900"/>
              <a:t>Ο ΠτΔ δεν </a:t>
            </a:r>
            <a:r>
              <a:rPr lang="el" sz="1900"/>
              <a:t>συμμετεχει</a:t>
            </a:r>
            <a:r>
              <a:rPr lang="el" sz="1900"/>
              <a:t> στην ψήφιση ενός νόμου.  Σ ή Λ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l" sz="1900"/>
              <a:t>Ο ΠτΔ θεωρείται —--------- του κράτους και —----------- του πολιτεύματος.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l" sz="1900"/>
              <a:t>Ο ΠτΔ δεν συμμετέχει στον διορισμό του πρωθυπουργού και της κυβέρνησης. Σ  ή Λ</a:t>
            </a:r>
            <a:endParaRPr sz="1900"/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