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7EA5-BFBC-43C6-8FDE-CA9D7A32414C}" type="datetimeFigureOut">
              <a:rPr lang="el-GR" smtClean="0"/>
              <a:t>3/3/2025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A185-7126-408C-A071-E31713FAD8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7EA5-BFBC-43C6-8FDE-CA9D7A32414C}" type="datetimeFigureOut">
              <a:rPr lang="el-GR" smtClean="0"/>
              <a:t>3/3/2025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A185-7126-408C-A071-E31713FAD8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7EA5-BFBC-43C6-8FDE-CA9D7A32414C}" type="datetimeFigureOut">
              <a:rPr lang="el-GR" smtClean="0"/>
              <a:t>3/3/2025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A185-7126-408C-A071-E31713FAD8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7EA5-BFBC-43C6-8FDE-CA9D7A32414C}" type="datetimeFigureOut">
              <a:rPr lang="el-GR" smtClean="0"/>
              <a:t>3/3/2025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A185-7126-408C-A071-E31713FAD8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7EA5-BFBC-43C6-8FDE-CA9D7A32414C}" type="datetimeFigureOut">
              <a:rPr lang="el-GR" smtClean="0"/>
              <a:t>3/3/2025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A185-7126-408C-A071-E31713FAD8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7EA5-BFBC-43C6-8FDE-CA9D7A32414C}" type="datetimeFigureOut">
              <a:rPr lang="el-GR" smtClean="0"/>
              <a:t>3/3/2025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A185-7126-408C-A071-E31713FAD8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7EA5-BFBC-43C6-8FDE-CA9D7A32414C}" type="datetimeFigureOut">
              <a:rPr lang="el-GR" smtClean="0"/>
              <a:t>3/3/2025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A185-7126-408C-A071-E31713FAD8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7EA5-BFBC-43C6-8FDE-CA9D7A32414C}" type="datetimeFigureOut">
              <a:rPr lang="el-GR" smtClean="0"/>
              <a:t>3/3/2025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A185-7126-408C-A071-E31713FAD8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7EA5-BFBC-43C6-8FDE-CA9D7A32414C}" type="datetimeFigureOut">
              <a:rPr lang="el-GR" smtClean="0"/>
              <a:t>3/3/2025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A185-7126-408C-A071-E31713FAD8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7EA5-BFBC-43C6-8FDE-CA9D7A32414C}" type="datetimeFigureOut">
              <a:rPr lang="el-GR" smtClean="0"/>
              <a:t>3/3/2025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A185-7126-408C-A071-E31713FAD8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7EA5-BFBC-43C6-8FDE-CA9D7A32414C}" type="datetimeFigureOut">
              <a:rPr lang="el-GR" smtClean="0"/>
              <a:t>3/3/2025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A185-7126-408C-A071-E31713FAD8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07EA5-BFBC-43C6-8FDE-CA9D7A32414C}" type="datetimeFigureOut">
              <a:rPr lang="el-GR" smtClean="0"/>
              <a:t>3/3/2025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2A185-7126-408C-A071-E31713FAD8D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12.2+12.3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dirty="0" smtClean="0"/>
              <a:t>12.2(Προστασία των δικαιωμάτων)+ 12.3(η ισότητα ως ατομικό δικαίωμα)</a:t>
            </a:r>
            <a:endParaRPr lang="el-G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12.2 Προστασία των δικαιωμάτων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pPr fontAlgn="base">
              <a:buNone/>
            </a:pPr>
            <a:r>
              <a:rPr lang="el-GR" dirty="0" smtClean="0"/>
              <a:t>Προστατεύονται </a:t>
            </a:r>
            <a:r>
              <a:rPr lang="el-GR" dirty="0"/>
              <a:t> </a:t>
            </a:r>
            <a:r>
              <a:rPr lang="el-GR" dirty="0" smtClean="0"/>
              <a:t>:</a:t>
            </a:r>
          </a:p>
          <a:p>
            <a:pPr fontAlgn="base">
              <a:buNone/>
            </a:pPr>
            <a:r>
              <a:rPr lang="el-GR" b="1" i="1" u="sng" dirty="0" smtClean="0"/>
              <a:t>Α) από το Σύνταγμα</a:t>
            </a:r>
            <a:r>
              <a:rPr lang="el-GR" b="1" i="1" u="sng" dirty="0"/>
              <a:t>:</a:t>
            </a:r>
            <a:endParaRPr lang="el-GR" b="1" u="sng" dirty="0"/>
          </a:p>
          <a:p>
            <a:pPr fontAlgn="base">
              <a:buNone/>
            </a:pPr>
            <a:r>
              <a:rPr lang="el-GR" dirty="0"/>
              <a:t>- θεσπίζονται ατομικά, κοινωνικά και πολιτικά δικαιώματα</a:t>
            </a:r>
          </a:p>
          <a:p>
            <a:pPr fontAlgn="base">
              <a:buNone/>
            </a:pPr>
            <a:r>
              <a:rPr lang="el-GR" dirty="0"/>
              <a:t>- θεωρούνται θεμελιώδη, γιατί όλοι οι νόμοι θα πρέπει να μην τα παραβιάζουν</a:t>
            </a:r>
          </a:p>
          <a:p>
            <a:pPr fontAlgn="base">
              <a:buNone/>
            </a:pPr>
            <a:r>
              <a:rPr lang="el-GR" dirty="0"/>
              <a:t>- δεν μπορούν να καταργηθούν ή να περιοριστούν (μη </a:t>
            </a:r>
            <a:r>
              <a:rPr lang="el-GR" dirty="0" err="1"/>
              <a:t>αναθεωρητέες</a:t>
            </a:r>
            <a:r>
              <a:rPr lang="el-GR" dirty="0"/>
              <a:t> διατάξεις)</a:t>
            </a:r>
          </a:p>
          <a:p>
            <a:pPr fontAlgn="base">
              <a:buNone/>
            </a:pPr>
            <a:r>
              <a:rPr lang="el-GR" b="1" u="sng" dirty="0" smtClean="0"/>
              <a:t>Β)</a:t>
            </a:r>
            <a:r>
              <a:rPr lang="el-GR" b="1" u="sng" dirty="0"/>
              <a:t>  </a:t>
            </a:r>
            <a:r>
              <a:rPr lang="el-GR" b="1" i="1" u="sng" dirty="0"/>
              <a:t>Από νομοθεσία Ευρωπαϊκής Ένωσης:</a:t>
            </a:r>
            <a:endParaRPr lang="el-GR" b="1" u="sng" dirty="0"/>
          </a:p>
          <a:p>
            <a:pPr fontAlgn="base">
              <a:buNone/>
            </a:pPr>
            <a:r>
              <a:rPr lang="el-GR" dirty="0"/>
              <a:t>- Χάρτης θεμελιωδών δικαιωμάτων Ευρωπαϊκής Ένωσης</a:t>
            </a:r>
          </a:p>
          <a:p>
            <a:pPr fontAlgn="base">
              <a:buNone/>
            </a:pPr>
            <a:r>
              <a:rPr lang="el-GR" dirty="0"/>
              <a:t> </a:t>
            </a:r>
            <a:r>
              <a:rPr lang="el-GR" b="1" u="sng" dirty="0" smtClean="0"/>
              <a:t>Γ)</a:t>
            </a:r>
            <a:r>
              <a:rPr lang="el-GR" b="1" u="sng" dirty="0"/>
              <a:t> </a:t>
            </a:r>
            <a:r>
              <a:rPr lang="el-GR" b="1" i="1" u="sng" dirty="0"/>
              <a:t>Από νομοθεσία Ο.Η.Ε.:</a:t>
            </a:r>
            <a:endParaRPr lang="el-GR" b="1" u="sng" dirty="0"/>
          </a:p>
          <a:p>
            <a:pPr fontAlgn="base">
              <a:buNone/>
            </a:pPr>
            <a:r>
              <a:rPr lang="el-GR" dirty="0"/>
              <a:t>- Διακήρυξη δικαιωμάτων του ανθρώπου</a:t>
            </a:r>
          </a:p>
          <a:p>
            <a:pPr fontAlgn="base">
              <a:buNone/>
            </a:pPr>
            <a:r>
              <a:rPr lang="el-GR" b="1" u="sng" dirty="0" smtClean="0"/>
              <a:t>Δ)</a:t>
            </a:r>
            <a:r>
              <a:rPr lang="el-GR" b="1" u="sng" dirty="0"/>
              <a:t> Διεθνείς </a:t>
            </a:r>
            <a:r>
              <a:rPr lang="el-GR" b="1" u="sng" dirty="0" smtClean="0"/>
              <a:t>συμβάσεις : </a:t>
            </a:r>
            <a:r>
              <a:rPr lang="el-GR" u="sng" dirty="0" smtClean="0"/>
              <a:t> </a:t>
            </a:r>
            <a:r>
              <a:rPr lang="el-GR" dirty="0" smtClean="0"/>
              <a:t>Που έχει υπογράψει η χώρα μας με τις περισσότερες  χώρες. Γι αυτό και τα ατομικά δικαιώματα έχουν οικουμενικό χαρακτήρα.</a:t>
            </a:r>
            <a:endParaRPr lang="el-GR" b="1" u="sng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12.3 Η έννοια της ισότητας ως ατομικό δικαίωμα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l-GR" dirty="0"/>
              <a:t>α) Όλοι οι πολίτες αντιμετωπίζονται </a:t>
            </a:r>
            <a:r>
              <a:rPr lang="el-GR" b="1" dirty="0"/>
              <a:t>ισότιμα </a:t>
            </a:r>
            <a:r>
              <a:rPr lang="el-GR" dirty="0"/>
              <a:t>από τους </a:t>
            </a:r>
            <a:r>
              <a:rPr lang="el-GR" i="1" dirty="0"/>
              <a:t>νόμους</a:t>
            </a:r>
            <a:r>
              <a:rPr lang="el-GR" dirty="0"/>
              <a:t>, τη </a:t>
            </a:r>
            <a:r>
              <a:rPr lang="el-GR" i="1" dirty="0"/>
              <a:t>διοίκηση</a:t>
            </a:r>
            <a:r>
              <a:rPr lang="el-GR" dirty="0"/>
              <a:t> και τα </a:t>
            </a:r>
            <a:r>
              <a:rPr lang="el-GR" i="1" dirty="0"/>
              <a:t>δικαστήρια</a:t>
            </a:r>
            <a:endParaRPr lang="el-GR" dirty="0"/>
          </a:p>
          <a:p>
            <a:pPr fontAlgn="base"/>
            <a:r>
              <a:rPr lang="el-GR" dirty="0"/>
              <a:t>β) Η ισότητα πολλές φορές είναι </a:t>
            </a:r>
            <a:r>
              <a:rPr lang="el-GR" b="1" i="1" dirty="0"/>
              <a:t>αναλογική</a:t>
            </a:r>
            <a:r>
              <a:rPr lang="el-GR" b="1" dirty="0"/>
              <a:t>,</a:t>
            </a:r>
            <a:r>
              <a:rPr lang="el-GR" dirty="0"/>
              <a:t> δηλ. ανάλογη με τα χαρακτηριστικά των ατόμων (π.χ. δικαίωμα ψήφου, δικαιώματα κοινωνικών παροχών πολυτέκνων)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Επιμέρους μορφές ισότητας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el-GR" b="1" u="sng" dirty="0" smtClean="0"/>
              <a:t>α</a:t>
            </a:r>
            <a:r>
              <a:rPr lang="el-GR" b="1" u="sng" dirty="0"/>
              <a:t>)  </a:t>
            </a:r>
            <a:r>
              <a:rPr lang="el-GR" b="1" u="sng" dirty="0" smtClean="0"/>
              <a:t>ΦΥΛΟ</a:t>
            </a:r>
            <a:r>
              <a:rPr lang="el-GR" dirty="0" smtClean="0"/>
              <a:t>. Η </a:t>
            </a:r>
            <a:r>
              <a:rPr lang="el-GR" dirty="0"/>
              <a:t>ανισότητα εις βάρος της γυναίκας αντιμετωπίζεται:</a:t>
            </a:r>
          </a:p>
          <a:p>
            <a:pPr fontAlgn="base"/>
            <a:r>
              <a:rPr lang="el-GR" dirty="0"/>
              <a:t>- με μέτρα υπέρ των γυναικών (π.χ. υποχρεωτικό ποσοστό υποψηφίων γυναικών στις εκλογές)</a:t>
            </a:r>
          </a:p>
          <a:p>
            <a:pPr fontAlgn="base"/>
            <a:r>
              <a:rPr lang="el-GR" dirty="0"/>
              <a:t>- με κίνητρα για ίση αντιμετώπιση των 2 φύλων (π.χ. επιχορήγηση εργοδοτών για πρόσληψη γυναικών)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Συνέχεια στις μορφές Ισότητας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el-GR" b="1" dirty="0"/>
              <a:t>β) </a:t>
            </a:r>
            <a:r>
              <a:rPr lang="el-GR" b="1" dirty="0" smtClean="0"/>
              <a:t>ΕΡΓΑΣΙΑΚΗ ΙΣΟΤΗΤΑ</a:t>
            </a:r>
            <a:r>
              <a:rPr lang="el-GR" dirty="0" smtClean="0"/>
              <a:t>: </a:t>
            </a:r>
            <a:r>
              <a:rPr lang="el-GR" dirty="0"/>
              <a:t>ισχύει ισότητα αμοιβής για Έλληνες και </a:t>
            </a:r>
            <a:r>
              <a:rPr lang="el-GR" dirty="0" smtClean="0"/>
              <a:t>αλλοδαπούς ανάλογα φυσικά με τα προσόντα.</a:t>
            </a:r>
            <a:endParaRPr lang="el-GR" dirty="0"/>
          </a:p>
          <a:p>
            <a:pPr fontAlgn="base">
              <a:buNone/>
            </a:pPr>
            <a:r>
              <a:rPr lang="el-GR" b="1" dirty="0"/>
              <a:t>γ) </a:t>
            </a:r>
            <a:r>
              <a:rPr lang="el-GR" b="1" dirty="0" smtClean="0"/>
              <a:t>ΦΟΡΟΛΟΓΙΚΗ ΙΣΟΤΗΤΑ</a:t>
            </a:r>
            <a:r>
              <a:rPr lang="el-GR" dirty="0" smtClean="0"/>
              <a:t>: </a:t>
            </a:r>
            <a:r>
              <a:rPr lang="el-GR" dirty="0"/>
              <a:t>είναι ισότητα αναλογική, γιατί εξαρτάται από το εισόδημα του </a:t>
            </a:r>
            <a:r>
              <a:rPr lang="el-GR" dirty="0" smtClean="0"/>
              <a:t>καθενός(όσο μεγαλύτερο το εισόδημα τόσο περισσότερο αυξάνεται και η φορολογία)</a:t>
            </a:r>
            <a:endParaRPr lang="el-GR" dirty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Συνέχεια στις μορφές Ισότητας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92500"/>
          </a:bodyPr>
          <a:lstStyle/>
          <a:p>
            <a:pPr fontAlgn="base">
              <a:buNone/>
            </a:pPr>
            <a:r>
              <a:rPr lang="el-GR" b="1" u="sng" dirty="0"/>
              <a:t>δ) ΔΙΟΡΙΣΜΟΣ ΣΤΟ ΔΗΜΟΣΙΟ</a:t>
            </a:r>
            <a:r>
              <a:rPr lang="el-GR" dirty="0"/>
              <a:t>: ισχύει για Έλληνες και πολίτες της Ε.Ε. που μιλούν ελληνικά</a:t>
            </a:r>
          </a:p>
          <a:p>
            <a:pPr fontAlgn="base">
              <a:buNone/>
            </a:pPr>
            <a:r>
              <a:rPr lang="el-GR" b="1" u="sng" dirty="0"/>
              <a:t>ε) ΣΤΡΑΤΕΥΣΗΣ</a:t>
            </a:r>
            <a:r>
              <a:rPr lang="el-GR" dirty="0"/>
              <a:t>: ισχύει μόνο για Έλληνες πολίτες. Εξαίρεση: εναλλακτική θητεία λόγω αντιλήψεων</a:t>
            </a:r>
          </a:p>
          <a:p>
            <a:pPr fontAlgn="base">
              <a:buNone/>
            </a:pPr>
            <a:r>
              <a:rPr lang="el-GR" b="1" u="sng" dirty="0"/>
              <a:t>στ) ΕΥΚΑΙΡΙΕΣ</a:t>
            </a:r>
            <a:r>
              <a:rPr lang="el-GR" u="sng" dirty="0"/>
              <a:t>:</a:t>
            </a:r>
            <a:r>
              <a:rPr lang="el-GR" dirty="0"/>
              <a:t> ισχύει για όλους, με ή χωρίς αναπηρίες.</a:t>
            </a:r>
          </a:p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ΕΛΕΓΧΩ ΤΙΣ ΓΝΩΣΕΙΣ 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Τα δικαιώματα του ανθρώπου θεωρούνται οικουμενικά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Πολλές από τις διατάξεις των ατομικών δικαιωμάτων μπορούν να αναθεωρηθούν όταν αλλάξει το Σύνταγμα.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Τα δικαιώματα του ανθρώπου δεν προστατεύονται από το ευρωπαϊκό δίκαιο.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Το Σύνταγμα μας κατοχυρώνει την απόλυτη ισότητα όλων των πολιτών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Έχει δικαίωμα να μην υπηρετήσει κάποιος στον στρατό  επειδή δεν θέλει να κρατήσει όπλο.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Το να αμείβομαι διαφορετικά από μια γυναίκα συνάδελφο μου για την ίδια εργασία που κάνουμε ποιες μορφές ισότητας παραβιάζονται;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Μια εργασιακή προκήρυξη του δημοσίου στην οποία δεν μπορούν να συμμετέχουν ΑΜΕΑ ποια μορφή ισότητας παραβιάζει;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252</Words>
  <Application>Microsoft Office PowerPoint</Application>
  <PresentationFormat>Προβολή στην οθόνη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12.2+12.3</vt:lpstr>
      <vt:lpstr>12.2 Προστασία των δικαιωμάτων</vt:lpstr>
      <vt:lpstr>12.3 Η έννοια της ισότητας ως ατομικό δικαίωμα</vt:lpstr>
      <vt:lpstr>Επιμέρους μορφές ισότητας</vt:lpstr>
      <vt:lpstr>Συνέχεια στις μορφές Ισότητας</vt:lpstr>
      <vt:lpstr>Συνέχεια στις μορφές Ισότητας</vt:lpstr>
      <vt:lpstr>ΕΛΕΓΧΩ ΤΙΣ ΓΝΩΣΕΙΣ ΜΟΥ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12.2+12.3</dc:title>
  <dc:creator>user</dc:creator>
  <cp:lastModifiedBy>user</cp:lastModifiedBy>
  <cp:revision>7</cp:revision>
  <dcterms:created xsi:type="dcterms:W3CDTF">2025-03-03T18:19:30Z</dcterms:created>
  <dcterms:modified xsi:type="dcterms:W3CDTF">2025-03-03T19:21:09Z</dcterms:modified>
</cp:coreProperties>
</file>