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06391F-E49A-41B1-ACD1-6705DA576982}" type="doc">
      <dgm:prSet loTypeId="urn:microsoft.com/office/officeart/2005/8/layout/radial3" loCatId="relationship" qsTypeId="urn:microsoft.com/office/officeart/2005/8/quickstyle/simple1" qsCatId="simple" csTypeId="urn:microsoft.com/office/officeart/2005/8/colors/colorful5" csCatId="colorful" phldr="1"/>
      <dgm:spPr/>
      <dgm:t>
        <a:bodyPr/>
        <a:lstStyle/>
        <a:p>
          <a:endParaRPr lang="el-GR"/>
        </a:p>
      </dgm:t>
    </dgm:pt>
    <dgm:pt modelId="{375EC616-11D0-449B-84D8-3F1E00512981}">
      <dgm:prSet phldrT="[Κείμενο]"/>
      <dgm:spPr/>
      <dgm:t>
        <a:bodyPr/>
        <a:lstStyle/>
        <a:p>
          <a:r>
            <a:rPr lang="el-GR" dirty="0" smtClean="0"/>
            <a:t>Δικαιώματα πολιτών της ΕΕ</a:t>
          </a:r>
          <a:endParaRPr lang="el-GR" dirty="0"/>
        </a:p>
      </dgm:t>
    </dgm:pt>
    <dgm:pt modelId="{0097916D-9505-4068-8A15-D4AE4A95ED10}" type="parTrans" cxnId="{39AD57A8-486C-4DE6-B908-D15B5CDDDE75}">
      <dgm:prSet/>
      <dgm:spPr/>
      <dgm:t>
        <a:bodyPr/>
        <a:lstStyle/>
        <a:p>
          <a:endParaRPr lang="el-GR"/>
        </a:p>
      </dgm:t>
    </dgm:pt>
    <dgm:pt modelId="{57444405-D539-4106-AC32-16C7FAD6D5FF}" type="sibTrans" cxnId="{39AD57A8-486C-4DE6-B908-D15B5CDDDE75}">
      <dgm:prSet/>
      <dgm:spPr/>
      <dgm:t>
        <a:bodyPr/>
        <a:lstStyle/>
        <a:p>
          <a:endParaRPr lang="el-GR"/>
        </a:p>
      </dgm:t>
    </dgm:pt>
    <dgm:pt modelId="{83CB6368-44C7-49D2-8829-4B037328AA2F}">
      <dgm:prSet phldrT="[Κείμενο]"/>
      <dgm:spPr/>
      <dgm:t>
        <a:bodyPr/>
        <a:lstStyle/>
        <a:p>
          <a:r>
            <a:rPr lang="el-GR" dirty="0" smtClean="0"/>
            <a:t>Το δικαίωμα του εκλέγειν και του εκλέγεσθαι</a:t>
          </a:r>
          <a:endParaRPr lang="el-GR" dirty="0"/>
        </a:p>
      </dgm:t>
    </dgm:pt>
    <dgm:pt modelId="{4D7DE9D9-9A79-4587-80AC-B86ADFD170FA}" type="parTrans" cxnId="{6B56B941-A0E1-4F0D-8426-37852BE366C0}">
      <dgm:prSet/>
      <dgm:spPr/>
      <dgm:t>
        <a:bodyPr/>
        <a:lstStyle/>
        <a:p>
          <a:endParaRPr lang="el-GR"/>
        </a:p>
      </dgm:t>
    </dgm:pt>
    <dgm:pt modelId="{5B71C92F-A108-4B0C-A0D5-E11DB8C920A3}" type="sibTrans" cxnId="{6B56B941-A0E1-4F0D-8426-37852BE366C0}">
      <dgm:prSet/>
      <dgm:spPr/>
      <dgm:t>
        <a:bodyPr/>
        <a:lstStyle/>
        <a:p>
          <a:endParaRPr lang="el-GR"/>
        </a:p>
      </dgm:t>
    </dgm:pt>
    <dgm:pt modelId="{E6E501DF-BA94-4D71-AA3B-2878B71F82EA}">
      <dgm:prSet phldrT="[Κείμενο]"/>
      <dgm:spPr/>
      <dgm:t>
        <a:bodyPr/>
        <a:lstStyle/>
        <a:p>
          <a:r>
            <a:rPr lang="el-GR" dirty="0" smtClean="0"/>
            <a:t>Διπλωματική προστασία</a:t>
          </a:r>
          <a:endParaRPr lang="el-GR" dirty="0"/>
        </a:p>
      </dgm:t>
    </dgm:pt>
    <dgm:pt modelId="{19C733DA-7520-4EDE-8B14-BF4511BB88EE}" type="parTrans" cxnId="{6C180B00-B4A7-471D-8AF3-4CC14820B851}">
      <dgm:prSet/>
      <dgm:spPr/>
      <dgm:t>
        <a:bodyPr/>
        <a:lstStyle/>
        <a:p>
          <a:endParaRPr lang="el-GR"/>
        </a:p>
      </dgm:t>
    </dgm:pt>
    <dgm:pt modelId="{B2BCE440-D0FA-4822-B1E0-13E9E54A7DF1}" type="sibTrans" cxnId="{6C180B00-B4A7-471D-8AF3-4CC14820B851}">
      <dgm:prSet/>
      <dgm:spPr/>
      <dgm:t>
        <a:bodyPr/>
        <a:lstStyle/>
        <a:p>
          <a:endParaRPr lang="el-GR"/>
        </a:p>
      </dgm:t>
    </dgm:pt>
    <dgm:pt modelId="{4333C4C2-AF7F-4F0B-91CA-A06D832BCAF7}">
      <dgm:prSet phldrT="[Κείμενο]"/>
      <dgm:spPr/>
      <dgm:t>
        <a:bodyPr/>
        <a:lstStyle/>
        <a:p>
          <a:r>
            <a:rPr lang="el-GR" dirty="0" smtClean="0"/>
            <a:t>Το δικαίωμα της αναφοράς</a:t>
          </a:r>
          <a:endParaRPr lang="el-GR" dirty="0"/>
        </a:p>
      </dgm:t>
    </dgm:pt>
    <dgm:pt modelId="{494CB933-D941-488C-9BDB-0E8E7721DD00}" type="parTrans" cxnId="{646B1510-E539-460E-B868-3ED4E86F2CFE}">
      <dgm:prSet/>
      <dgm:spPr/>
      <dgm:t>
        <a:bodyPr/>
        <a:lstStyle/>
        <a:p>
          <a:endParaRPr lang="el-GR"/>
        </a:p>
      </dgm:t>
    </dgm:pt>
    <dgm:pt modelId="{2BD88006-293A-48FB-8D97-F5FD6AF24665}" type="sibTrans" cxnId="{646B1510-E539-460E-B868-3ED4E86F2CFE}">
      <dgm:prSet/>
      <dgm:spPr/>
      <dgm:t>
        <a:bodyPr/>
        <a:lstStyle/>
        <a:p>
          <a:endParaRPr lang="el-GR"/>
        </a:p>
      </dgm:t>
    </dgm:pt>
    <dgm:pt modelId="{E53A7260-0964-4C72-868A-C5842BFAB32F}">
      <dgm:prSet phldrT="[Κείμενο]"/>
      <dgm:spPr/>
      <dgm:t>
        <a:bodyPr/>
        <a:lstStyle/>
        <a:p>
          <a:r>
            <a:rPr lang="el-GR" dirty="0" smtClean="0"/>
            <a:t>Ελεύθερη διαμονή και κυκλοφορία</a:t>
          </a:r>
          <a:endParaRPr lang="el-GR" dirty="0"/>
        </a:p>
      </dgm:t>
    </dgm:pt>
    <dgm:pt modelId="{0452B99E-56E9-459C-A6D8-92851C6BEF0D}" type="parTrans" cxnId="{E2432E15-B20A-4EAC-A3DF-2F0639CF0EC1}">
      <dgm:prSet/>
      <dgm:spPr/>
      <dgm:t>
        <a:bodyPr/>
        <a:lstStyle/>
        <a:p>
          <a:endParaRPr lang="el-GR"/>
        </a:p>
      </dgm:t>
    </dgm:pt>
    <dgm:pt modelId="{DB32547A-6D9F-4471-ACBD-36999535DD8B}" type="sibTrans" cxnId="{E2432E15-B20A-4EAC-A3DF-2F0639CF0EC1}">
      <dgm:prSet/>
      <dgm:spPr/>
      <dgm:t>
        <a:bodyPr/>
        <a:lstStyle/>
        <a:p>
          <a:endParaRPr lang="el-GR"/>
        </a:p>
      </dgm:t>
    </dgm:pt>
    <dgm:pt modelId="{59C9B381-36AC-4DC7-B54C-FB682C7104ED}">
      <dgm:prSet/>
      <dgm:spPr/>
      <dgm:t>
        <a:bodyPr/>
        <a:lstStyle/>
        <a:p>
          <a:r>
            <a:rPr lang="el-GR" dirty="0" smtClean="0"/>
            <a:t>Ισότητα και ατομικές ελευθερίες</a:t>
          </a:r>
          <a:endParaRPr lang="el-GR" dirty="0"/>
        </a:p>
      </dgm:t>
    </dgm:pt>
    <dgm:pt modelId="{64BDE0BA-170F-4754-9468-59987DF09F76}" type="parTrans" cxnId="{32889EBA-E6B0-4396-9F55-0DFB7F9C0E59}">
      <dgm:prSet/>
      <dgm:spPr/>
      <dgm:t>
        <a:bodyPr/>
        <a:lstStyle/>
        <a:p>
          <a:endParaRPr lang="el-GR"/>
        </a:p>
      </dgm:t>
    </dgm:pt>
    <dgm:pt modelId="{799E28E1-FC59-4B3F-A995-ACCE9DFF4EF8}" type="sibTrans" cxnId="{32889EBA-E6B0-4396-9F55-0DFB7F9C0E59}">
      <dgm:prSet/>
      <dgm:spPr/>
      <dgm:t>
        <a:bodyPr/>
        <a:lstStyle/>
        <a:p>
          <a:endParaRPr lang="el-GR"/>
        </a:p>
      </dgm:t>
    </dgm:pt>
    <dgm:pt modelId="{08384253-CD29-4293-962F-309C10F79CB6}" type="pres">
      <dgm:prSet presAssocID="{4D06391F-E49A-41B1-ACD1-6705DA576982}" presName="composite" presStyleCnt="0">
        <dgm:presLayoutVars>
          <dgm:chMax val="1"/>
          <dgm:dir/>
          <dgm:resizeHandles val="exact"/>
        </dgm:presLayoutVars>
      </dgm:prSet>
      <dgm:spPr/>
    </dgm:pt>
    <dgm:pt modelId="{F4FBDE09-1FCF-43A7-A2A4-4A621EF57774}" type="pres">
      <dgm:prSet presAssocID="{4D06391F-E49A-41B1-ACD1-6705DA576982}" presName="radial" presStyleCnt="0">
        <dgm:presLayoutVars>
          <dgm:animLvl val="ctr"/>
        </dgm:presLayoutVars>
      </dgm:prSet>
      <dgm:spPr/>
    </dgm:pt>
    <dgm:pt modelId="{D024C33C-C942-4284-B267-EB665CCC92E9}" type="pres">
      <dgm:prSet presAssocID="{375EC616-11D0-449B-84D8-3F1E00512981}" presName="centerShape" presStyleLbl="vennNode1" presStyleIdx="0" presStyleCnt="6"/>
      <dgm:spPr/>
      <dgm:t>
        <a:bodyPr/>
        <a:lstStyle/>
        <a:p>
          <a:endParaRPr lang="el-GR"/>
        </a:p>
      </dgm:t>
    </dgm:pt>
    <dgm:pt modelId="{8D960D19-C269-4F30-B902-AE985DB93064}" type="pres">
      <dgm:prSet presAssocID="{83CB6368-44C7-49D2-8829-4B037328AA2F}" presName="node" presStyleLbl="vennNode1" presStyleIdx="1" presStyleCnt="6">
        <dgm:presLayoutVars>
          <dgm:bulletEnabled val="1"/>
        </dgm:presLayoutVars>
      </dgm:prSet>
      <dgm:spPr/>
      <dgm:t>
        <a:bodyPr/>
        <a:lstStyle/>
        <a:p>
          <a:endParaRPr lang="el-GR"/>
        </a:p>
      </dgm:t>
    </dgm:pt>
    <dgm:pt modelId="{16C37202-657E-4EB8-BC41-5C850A4AC838}" type="pres">
      <dgm:prSet presAssocID="{E6E501DF-BA94-4D71-AA3B-2878B71F82EA}" presName="node" presStyleLbl="vennNode1" presStyleIdx="2" presStyleCnt="6">
        <dgm:presLayoutVars>
          <dgm:bulletEnabled val="1"/>
        </dgm:presLayoutVars>
      </dgm:prSet>
      <dgm:spPr/>
    </dgm:pt>
    <dgm:pt modelId="{3EC042F3-DF12-499A-A13A-F48BE37181AF}" type="pres">
      <dgm:prSet presAssocID="{4333C4C2-AF7F-4F0B-91CA-A06D832BCAF7}" presName="node" presStyleLbl="vennNode1" presStyleIdx="3" presStyleCnt="6">
        <dgm:presLayoutVars>
          <dgm:bulletEnabled val="1"/>
        </dgm:presLayoutVars>
      </dgm:prSet>
      <dgm:spPr/>
    </dgm:pt>
    <dgm:pt modelId="{734DD5D2-34F1-48E7-AE2A-FD69C2DA1A7E}" type="pres">
      <dgm:prSet presAssocID="{E53A7260-0964-4C72-868A-C5842BFAB32F}" presName="node" presStyleLbl="vennNode1" presStyleIdx="4" presStyleCnt="6">
        <dgm:presLayoutVars>
          <dgm:bulletEnabled val="1"/>
        </dgm:presLayoutVars>
      </dgm:prSet>
      <dgm:spPr/>
    </dgm:pt>
    <dgm:pt modelId="{0B588FB1-FEA2-43AB-9C5D-DBBC8FEF32C6}" type="pres">
      <dgm:prSet presAssocID="{59C9B381-36AC-4DC7-B54C-FB682C7104ED}" presName="node" presStyleLbl="vennNode1" presStyleIdx="5" presStyleCnt="6">
        <dgm:presLayoutVars>
          <dgm:bulletEnabled val="1"/>
        </dgm:presLayoutVars>
      </dgm:prSet>
      <dgm:spPr/>
      <dgm:t>
        <a:bodyPr/>
        <a:lstStyle/>
        <a:p>
          <a:endParaRPr lang="el-GR"/>
        </a:p>
      </dgm:t>
    </dgm:pt>
  </dgm:ptLst>
  <dgm:cxnLst>
    <dgm:cxn modelId="{ECE4FEDE-AAE4-459A-8ED9-19339F884EF0}" type="presOf" srcId="{4333C4C2-AF7F-4F0B-91CA-A06D832BCAF7}" destId="{3EC042F3-DF12-499A-A13A-F48BE37181AF}" srcOrd="0" destOrd="0" presId="urn:microsoft.com/office/officeart/2005/8/layout/radial3"/>
    <dgm:cxn modelId="{6B56B941-A0E1-4F0D-8426-37852BE366C0}" srcId="{375EC616-11D0-449B-84D8-3F1E00512981}" destId="{83CB6368-44C7-49D2-8829-4B037328AA2F}" srcOrd="0" destOrd="0" parTransId="{4D7DE9D9-9A79-4587-80AC-B86ADFD170FA}" sibTransId="{5B71C92F-A108-4B0C-A0D5-E11DB8C920A3}"/>
    <dgm:cxn modelId="{39AD57A8-486C-4DE6-B908-D15B5CDDDE75}" srcId="{4D06391F-E49A-41B1-ACD1-6705DA576982}" destId="{375EC616-11D0-449B-84D8-3F1E00512981}" srcOrd="0" destOrd="0" parTransId="{0097916D-9505-4068-8A15-D4AE4A95ED10}" sibTransId="{57444405-D539-4106-AC32-16C7FAD6D5FF}"/>
    <dgm:cxn modelId="{EA73CAD5-5293-490F-BEEB-F0179319C206}" type="presOf" srcId="{59C9B381-36AC-4DC7-B54C-FB682C7104ED}" destId="{0B588FB1-FEA2-43AB-9C5D-DBBC8FEF32C6}" srcOrd="0" destOrd="0" presId="urn:microsoft.com/office/officeart/2005/8/layout/radial3"/>
    <dgm:cxn modelId="{33E3D9C2-0EB9-493A-BCE6-E58865C8AC91}" type="presOf" srcId="{E53A7260-0964-4C72-868A-C5842BFAB32F}" destId="{734DD5D2-34F1-48E7-AE2A-FD69C2DA1A7E}" srcOrd="0" destOrd="0" presId="urn:microsoft.com/office/officeart/2005/8/layout/radial3"/>
    <dgm:cxn modelId="{E2432E15-B20A-4EAC-A3DF-2F0639CF0EC1}" srcId="{375EC616-11D0-449B-84D8-3F1E00512981}" destId="{E53A7260-0964-4C72-868A-C5842BFAB32F}" srcOrd="3" destOrd="0" parTransId="{0452B99E-56E9-459C-A6D8-92851C6BEF0D}" sibTransId="{DB32547A-6D9F-4471-ACBD-36999535DD8B}"/>
    <dgm:cxn modelId="{82418337-5177-4809-9D76-506A298D5E6D}" type="presOf" srcId="{375EC616-11D0-449B-84D8-3F1E00512981}" destId="{D024C33C-C942-4284-B267-EB665CCC92E9}" srcOrd="0" destOrd="0" presId="urn:microsoft.com/office/officeart/2005/8/layout/radial3"/>
    <dgm:cxn modelId="{460CED28-355B-469F-8CBC-93FFAD6CC975}" type="presOf" srcId="{83CB6368-44C7-49D2-8829-4B037328AA2F}" destId="{8D960D19-C269-4F30-B902-AE985DB93064}" srcOrd="0" destOrd="0" presId="urn:microsoft.com/office/officeart/2005/8/layout/radial3"/>
    <dgm:cxn modelId="{6C180B00-B4A7-471D-8AF3-4CC14820B851}" srcId="{375EC616-11D0-449B-84D8-3F1E00512981}" destId="{E6E501DF-BA94-4D71-AA3B-2878B71F82EA}" srcOrd="1" destOrd="0" parTransId="{19C733DA-7520-4EDE-8B14-BF4511BB88EE}" sibTransId="{B2BCE440-D0FA-4822-B1E0-13E9E54A7DF1}"/>
    <dgm:cxn modelId="{32889EBA-E6B0-4396-9F55-0DFB7F9C0E59}" srcId="{375EC616-11D0-449B-84D8-3F1E00512981}" destId="{59C9B381-36AC-4DC7-B54C-FB682C7104ED}" srcOrd="4" destOrd="0" parTransId="{64BDE0BA-170F-4754-9468-59987DF09F76}" sibTransId="{799E28E1-FC59-4B3F-A995-ACCE9DFF4EF8}"/>
    <dgm:cxn modelId="{646B1510-E539-460E-B868-3ED4E86F2CFE}" srcId="{375EC616-11D0-449B-84D8-3F1E00512981}" destId="{4333C4C2-AF7F-4F0B-91CA-A06D832BCAF7}" srcOrd="2" destOrd="0" parTransId="{494CB933-D941-488C-9BDB-0E8E7721DD00}" sibTransId="{2BD88006-293A-48FB-8D97-F5FD6AF24665}"/>
    <dgm:cxn modelId="{489F1F74-4CF0-49E3-943D-ECAD33A45ED2}" type="presOf" srcId="{4D06391F-E49A-41B1-ACD1-6705DA576982}" destId="{08384253-CD29-4293-962F-309C10F79CB6}" srcOrd="0" destOrd="0" presId="urn:microsoft.com/office/officeart/2005/8/layout/radial3"/>
    <dgm:cxn modelId="{7879F5B1-AAEB-41F6-A433-114DDE0588BC}" type="presOf" srcId="{E6E501DF-BA94-4D71-AA3B-2878B71F82EA}" destId="{16C37202-657E-4EB8-BC41-5C850A4AC838}" srcOrd="0" destOrd="0" presId="urn:microsoft.com/office/officeart/2005/8/layout/radial3"/>
    <dgm:cxn modelId="{2E8EEF81-154E-4FE7-B088-3C1D25702234}" type="presParOf" srcId="{08384253-CD29-4293-962F-309C10F79CB6}" destId="{F4FBDE09-1FCF-43A7-A2A4-4A621EF57774}" srcOrd="0" destOrd="0" presId="urn:microsoft.com/office/officeart/2005/8/layout/radial3"/>
    <dgm:cxn modelId="{62EC45B9-ED04-470C-B3E6-076476295455}" type="presParOf" srcId="{F4FBDE09-1FCF-43A7-A2A4-4A621EF57774}" destId="{D024C33C-C942-4284-B267-EB665CCC92E9}" srcOrd="0" destOrd="0" presId="urn:microsoft.com/office/officeart/2005/8/layout/radial3"/>
    <dgm:cxn modelId="{F5182C8B-BA7B-475C-956B-EB03753B0362}" type="presParOf" srcId="{F4FBDE09-1FCF-43A7-A2A4-4A621EF57774}" destId="{8D960D19-C269-4F30-B902-AE985DB93064}" srcOrd="1" destOrd="0" presId="urn:microsoft.com/office/officeart/2005/8/layout/radial3"/>
    <dgm:cxn modelId="{AA7F28FC-48E3-4BA6-85DE-7FE107DDD363}" type="presParOf" srcId="{F4FBDE09-1FCF-43A7-A2A4-4A621EF57774}" destId="{16C37202-657E-4EB8-BC41-5C850A4AC838}" srcOrd="2" destOrd="0" presId="urn:microsoft.com/office/officeart/2005/8/layout/radial3"/>
    <dgm:cxn modelId="{AACF2E3A-3CA1-4A93-A8A0-57A628CD90DA}" type="presParOf" srcId="{F4FBDE09-1FCF-43A7-A2A4-4A621EF57774}" destId="{3EC042F3-DF12-499A-A13A-F48BE37181AF}" srcOrd="3" destOrd="0" presId="urn:microsoft.com/office/officeart/2005/8/layout/radial3"/>
    <dgm:cxn modelId="{077A4CD3-22E4-45A8-9B14-BD5A7D041CBB}" type="presParOf" srcId="{F4FBDE09-1FCF-43A7-A2A4-4A621EF57774}" destId="{734DD5D2-34F1-48E7-AE2A-FD69C2DA1A7E}" srcOrd="4" destOrd="0" presId="urn:microsoft.com/office/officeart/2005/8/layout/radial3"/>
    <dgm:cxn modelId="{CDA57740-A314-4C9C-8498-39EA58585BB2}" type="presParOf" srcId="{F4FBDE09-1FCF-43A7-A2A4-4A621EF57774}" destId="{0B588FB1-FEA2-43AB-9C5D-DBBC8FEF32C6}" srcOrd="5"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024C33C-C942-4284-B267-EB665CCC92E9}">
      <dsp:nvSpPr>
        <dsp:cNvPr id="0" name=""/>
        <dsp:cNvSpPr/>
      </dsp:nvSpPr>
      <dsp:spPr>
        <a:xfrm>
          <a:off x="2813143" y="1123045"/>
          <a:ext cx="2603312" cy="2603312"/>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l-GR" sz="2800" kern="1200" dirty="0" smtClean="0"/>
            <a:t>Δικαιώματα πολιτών της ΕΕ</a:t>
          </a:r>
          <a:endParaRPr lang="el-GR" sz="2800" kern="1200" dirty="0"/>
        </a:p>
      </dsp:txBody>
      <dsp:txXfrm>
        <a:off x="2813143" y="1123045"/>
        <a:ext cx="2603312" cy="2603312"/>
      </dsp:txXfrm>
    </dsp:sp>
    <dsp:sp modelId="{8D960D19-C269-4F30-B902-AE985DB93064}">
      <dsp:nvSpPr>
        <dsp:cNvPr id="0" name=""/>
        <dsp:cNvSpPr/>
      </dsp:nvSpPr>
      <dsp:spPr>
        <a:xfrm>
          <a:off x="3463971" y="80318"/>
          <a:ext cx="1301656" cy="1301656"/>
        </a:xfrm>
        <a:prstGeom prst="ellipse">
          <a:avLst/>
        </a:prstGeom>
        <a:solidFill>
          <a:schemeClr val="accent5">
            <a:alpha val="50000"/>
            <a:hueOff val="-1986775"/>
            <a:satOff val="7962"/>
            <a:lumOff val="1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l-GR" sz="1300" kern="1200" dirty="0" smtClean="0"/>
            <a:t>Το δικαίωμα του εκλέγειν και του εκλέγεσθαι</a:t>
          </a:r>
          <a:endParaRPr lang="el-GR" sz="1300" kern="1200" dirty="0"/>
        </a:p>
      </dsp:txBody>
      <dsp:txXfrm>
        <a:off x="3463971" y="80318"/>
        <a:ext cx="1301656" cy="1301656"/>
      </dsp:txXfrm>
    </dsp:sp>
    <dsp:sp modelId="{16C37202-657E-4EB8-BC41-5C850A4AC838}">
      <dsp:nvSpPr>
        <dsp:cNvPr id="0" name=""/>
        <dsp:cNvSpPr/>
      </dsp:nvSpPr>
      <dsp:spPr>
        <a:xfrm>
          <a:off x="5074638" y="1250536"/>
          <a:ext cx="1301656" cy="1301656"/>
        </a:xfrm>
        <a:prstGeom prst="ellipse">
          <a:avLst/>
        </a:prstGeom>
        <a:solidFill>
          <a:schemeClr val="accent5">
            <a:alpha val="50000"/>
            <a:hueOff val="-3973551"/>
            <a:satOff val="15924"/>
            <a:lumOff val="345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l-GR" sz="1300" kern="1200" dirty="0" smtClean="0"/>
            <a:t>Διπλωματική προστασία</a:t>
          </a:r>
          <a:endParaRPr lang="el-GR" sz="1300" kern="1200" dirty="0"/>
        </a:p>
      </dsp:txBody>
      <dsp:txXfrm>
        <a:off x="5074638" y="1250536"/>
        <a:ext cx="1301656" cy="1301656"/>
      </dsp:txXfrm>
    </dsp:sp>
    <dsp:sp modelId="{3EC042F3-DF12-499A-A13A-F48BE37181AF}">
      <dsp:nvSpPr>
        <dsp:cNvPr id="0" name=""/>
        <dsp:cNvSpPr/>
      </dsp:nvSpPr>
      <dsp:spPr>
        <a:xfrm>
          <a:off x="4459418" y="3143988"/>
          <a:ext cx="1301656" cy="1301656"/>
        </a:xfrm>
        <a:prstGeom prst="ellipse">
          <a:avLst/>
        </a:prstGeom>
        <a:solidFill>
          <a:schemeClr val="accent5">
            <a:alpha val="50000"/>
            <a:hueOff val="-5960326"/>
            <a:satOff val="23887"/>
            <a:lumOff val="5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l-GR" sz="1300" kern="1200" dirty="0" smtClean="0"/>
            <a:t>Το δικαίωμα της αναφοράς</a:t>
          </a:r>
          <a:endParaRPr lang="el-GR" sz="1300" kern="1200" dirty="0"/>
        </a:p>
      </dsp:txBody>
      <dsp:txXfrm>
        <a:off x="4459418" y="3143988"/>
        <a:ext cx="1301656" cy="1301656"/>
      </dsp:txXfrm>
    </dsp:sp>
    <dsp:sp modelId="{734DD5D2-34F1-48E7-AE2A-FD69C2DA1A7E}">
      <dsp:nvSpPr>
        <dsp:cNvPr id="0" name=""/>
        <dsp:cNvSpPr/>
      </dsp:nvSpPr>
      <dsp:spPr>
        <a:xfrm>
          <a:off x="2468525" y="3143988"/>
          <a:ext cx="1301656" cy="1301656"/>
        </a:xfrm>
        <a:prstGeom prst="ellipse">
          <a:avLst/>
        </a:prstGeom>
        <a:solidFill>
          <a:schemeClr val="accent5">
            <a:alpha val="50000"/>
            <a:hueOff val="-7947101"/>
            <a:satOff val="31849"/>
            <a:lumOff val="69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l-GR" sz="1300" kern="1200" dirty="0" smtClean="0"/>
            <a:t>Ελεύθερη διαμονή και κυκλοφορία</a:t>
          </a:r>
          <a:endParaRPr lang="el-GR" sz="1300" kern="1200" dirty="0"/>
        </a:p>
      </dsp:txBody>
      <dsp:txXfrm>
        <a:off x="2468525" y="3143988"/>
        <a:ext cx="1301656" cy="1301656"/>
      </dsp:txXfrm>
    </dsp:sp>
    <dsp:sp modelId="{0B588FB1-FEA2-43AB-9C5D-DBBC8FEF32C6}">
      <dsp:nvSpPr>
        <dsp:cNvPr id="0" name=""/>
        <dsp:cNvSpPr/>
      </dsp:nvSpPr>
      <dsp:spPr>
        <a:xfrm>
          <a:off x="1853305" y="1250536"/>
          <a:ext cx="1301656" cy="1301656"/>
        </a:xfrm>
        <a:prstGeom prst="ellipse">
          <a:avLst/>
        </a:prstGeom>
        <a:solidFill>
          <a:schemeClr val="accent5">
            <a:alpha val="50000"/>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l-GR" sz="1300" kern="1200" dirty="0" smtClean="0"/>
            <a:t>Ισότητα και ατομικές ελευθερίες</a:t>
          </a:r>
          <a:endParaRPr lang="el-GR" sz="1300" kern="1200" dirty="0"/>
        </a:p>
      </dsp:txBody>
      <dsp:txXfrm>
        <a:off x="1853305" y="1250536"/>
        <a:ext cx="1301656" cy="1301656"/>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07097B15-A27B-444D-8DAB-5AC1B91C4164}" type="datetimeFigureOut">
              <a:rPr lang="el-GR" smtClean="0"/>
              <a:t>9/4/2025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1B9BA2B-F6AC-4924-B506-379CDAD2C8B6}"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7097B15-A27B-444D-8DAB-5AC1B91C4164}" type="datetimeFigureOut">
              <a:rPr lang="el-GR" smtClean="0"/>
              <a:t>9/4/2025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1B9BA2B-F6AC-4924-B506-379CDAD2C8B6}"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7097B15-A27B-444D-8DAB-5AC1B91C4164}" type="datetimeFigureOut">
              <a:rPr lang="el-GR" smtClean="0"/>
              <a:t>9/4/2025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1B9BA2B-F6AC-4924-B506-379CDAD2C8B6}"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7097B15-A27B-444D-8DAB-5AC1B91C4164}" type="datetimeFigureOut">
              <a:rPr lang="el-GR" smtClean="0"/>
              <a:t>9/4/2025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1B9BA2B-F6AC-4924-B506-379CDAD2C8B6}"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7097B15-A27B-444D-8DAB-5AC1B91C4164}" type="datetimeFigureOut">
              <a:rPr lang="el-GR" smtClean="0"/>
              <a:t>9/4/2025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1B9BA2B-F6AC-4924-B506-379CDAD2C8B6}"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07097B15-A27B-444D-8DAB-5AC1B91C4164}" type="datetimeFigureOut">
              <a:rPr lang="el-GR" smtClean="0"/>
              <a:t>9/4/2025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1B9BA2B-F6AC-4924-B506-379CDAD2C8B6}"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07097B15-A27B-444D-8DAB-5AC1B91C4164}" type="datetimeFigureOut">
              <a:rPr lang="el-GR" smtClean="0"/>
              <a:t>9/4/2025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F1B9BA2B-F6AC-4924-B506-379CDAD2C8B6}"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07097B15-A27B-444D-8DAB-5AC1B91C4164}" type="datetimeFigureOut">
              <a:rPr lang="el-GR" smtClean="0"/>
              <a:t>9/4/2025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F1B9BA2B-F6AC-4924-B506-379CDAD2C8B6}"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7097B15-A27B-444D-8DAB-5AC1B91C4164}" type="datetimeFigureOut">
              <a:rPr lang="el-GR" smtClean="0"/>
              <a:t>9/4/2025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1B9BA2B-F6AC-4924-B506-379CDAD2C8B6}"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7097B15-A27B-444D-8DAB-5AC1B91C4164}" type="datetimeFigureOut">
              <a:rPr lang="el-GR" smtClean="0"/>
              <a:t>9/4/2025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1B9BA2B-F6AC-4924-B506-379CDAD2C8B6}"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7097B15-A27B-444D-8DAB-5AC1B91C4164}" type="datetimeFigureOut">
              <a:rPr lang="el-GR" smtClean="0"/>
              <a:t>9/4/2025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1B9BA2B-F6AC-4924-B506-379CDAD2C8B6}"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097B15-A27B-444D-8DAB-5AC1B91C4164}" type="datetimeFigureOut">
              <a:rPr lang="el-GR" smtClean="0"/>
              <a:t>9/4/2025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B9BA2B-F6AC-4924-B506-379CDAD2C8B6}"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style>
          <a:lnRef idx="3">
            <a:schemeClr val="lt1"/>
          </a:lnRef>
          <a:fillRef idx="1">
            <a:schemeClr val="accent5"/>
          </a:fillRef>
          <a:effectRef idx="1">
            <a:schemeClr val="accent5"/>
          </a:effectRef>
          <a:fontRef idx="minor">
            <a:schemeClr val="lt1"/>
          </a:fontRef>
        </p:style>
        <p:txBody>
          <a:bodyPr/>
          <a:lstStyle/>
          <a:p>
            <a:r>
              <a:rPr lang="el-GR" dirty="0" smtClean="0"/>
              <a:t>13.4 Πολίτης και Ε.Ε.</a:t>
            </a:r>
            <a:endParaRPr lang="el-GR" dirty="0"/>
          </a:p>
        </p:txBody>
      </p:sp>
      <p:sp>
        <p:nvSpPr>
          <p:cNvPr id="3" name="2 - Υπότιτλος"/>
          <p:cNvSpPr>
            <a:spLocks noGrp="1"/>
          </p:cNvSpPr>
          <p:nvPr>
            <p:ph type="subTitle" idx="1"/>
          </p:nvPr>
        </p:nvSpPr>
        <p:spPr/>
        <p:txBody>
          <a:bodyPr/>
          <a:lstStyle/>
          <a:p>
            <a:r>
              <a:rPr lang="el-GR" dirty="0" smtClean="0"/>
              <a:t>Σελ.130-131</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r>
              <a:rPr lang="el-GR" dirty="0" smtClean="0"/>
              <a:t>Η διαφορά μεταξύ ιθαγένειας και εθνικότητας</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 </a:t>
            </a:r>
            <a:r>
              <a:rPr lang="el-GR" b="1" dirty="0" smtClean="0"/>
              <a:t>Ιθαγένεια</a:t>
            </a:r>
            <a:r>
              <a:rPr lang="el-GR" dirty="0" smtClean="0"/>
              <a:t>= αφορά το νομικό δέσιμο που υπάρχει ανάμεσα σε ένα πολίτη και ένα κράτος που του δημιουργεί δικαιώματα αλλά και υποχρεώσεις. Διαφέρει από την εθνικότητα.</a:t>
            </a:r>
          </a:p>
          <a:p>
            <a:r>
              <a:rPr lang="el-GR" dirty="0"/>
              <a:t> </a:t>
            </a:r>
            <a:r>
              <a:rPr lang="el-GR" dirty="0" smtClean="0"/>
              <a:t>Η </a:t>
            </a:r>
            <a:r>
              <a:rPr lang="el-GR" b="1" dirty="0" smtClean="0"/>
              <a:t>έννοια της εθνικότητας </a:t>
            </a:r>
            <a:r>
              <a:rPr lang="el-GR" dirty="0" smtClean="0"/>
              <a:t>αφορά την αίσθηση της κοινής πολιτισμικής κληρονομιάς(γλώσσα , θρησκεία, ήθη και έθιμα) που μοιράζομαι με τους ανθρώπους μιας χώρας. Έτσι ακόμα και αν αλλάξεις ιθαγένεια την εθνικότητα σου δεν την ξεχνάς.</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r>
              <a:rPr lang="el-GR" dirty="0" smtClean="0"/>
              <a:t>Η διπλή ιθαγένεια που αποκτά ένας πολίτης της Ε.Ε</a:t>
            </a:r>
            <a:endParaRPr lang="el-GR" dirty="0"/>
          </a:p>
        </p:txBody>
      </p:sp>
      <p:sp>
        <p:nvSpPr>
          <p:cNvPr id="3" name="2 - Θέση περιεχομένου"/>
          <p:cNvSpPr>
            <a:spLocks noGrp="1"/>
          </p:cNvSpPr>
          <p:nvPr>
            <p:ph idx="1"/>
          </p:nvPr>
        </p:nvSpPr>
        <p:spPr/>
        <p:txBody>
          <a:bodyPr/>
          <a:lstStyle/>
          <a:p>
            <a:r>
              <a:rPr lang="el-GR" dirty="0" smtClean="0"/>
              <a:t> Κάθε πολίτης της Ε.Ε. έχει και την εθνική αλλά και την ευρωπαϊκή ιθαγένεια.</a:t>
            </a:r>
          </a:p>
          <a:p>
            <a:r>
              <a:rPr lang="el-GR" dirty="0"/>
              <a:t> </a:t>
            </a:r>
            <a:r>
              <a:rPr lang="el-GR" dirty="0" smtClean="0"/>
              <a:t>Η μια δεν αναιρεί την άλλη.</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1">
            <a:schemeClr val="accent3"/>
          </a:lnRef>
          <a:fillRef idx="3">
            <a:schemeClr val="accent3"/>
          </a:fillRef>
          <a:effectRef idx="2">
            <a:schemeClr val="accent3"/>
          </a:effectRef>
          <a:fontRef idx="minor">
            <a:schemeClr val="lt1"/>
          </a:fontRef>
        </p:style>
        <p:txBody>
          <a:bodyPr>
            <a:normAutofit fontScale="90000"/>
          </a:bodyPr>
          <a:lstStyle/>
          <a:p>
            <a:r>
              <a:rPr lang="el-GR" dirty="0" smtClean="0"/>
              <a:t>Πότε ψηφίστηκε το Σύνταγμα της ΕΕ και τι περιλαμβάνει;</a:t>
            </a:r>
            <a:endParaRPr lang="el-GR" dirty="0"/>
          </a:p>
        </p:txBody>
      </p:sp>
      <p:sp>
        <p:nvSpPr>
          <p:cNvPr id="3" name="2 - Θέση περιεχομένου"/>
          <p:cNvSpPr>
            <a:spLocks noGrp="1"/>
          </p:cNvSpPr>
          <p:nvPr>
            <p:ph idx="1"/>
          </p:nvPr>
        </p:nvSpPr>
        <p:spPr/>
        <p:txBody>
          <a:bodyPr/>
          <a:lstStyle/>
          <a:p>
            <a:r>
              <a:rPr lang="el-GR" dirty="0" smtClean="0"/>
              <a:t> Το Σύνταγμα της Ε,Ε ψηφίστηκε τον Οκτώβρη  του 2004 .</a:t>
            </a:r>
          </a:p>
          <a:p>
            <a:r>
              <a:rPr lang="el-GR" dirty="0" smtClean="0"/>
              <a:t> Περιλαμβάνει και τον Χάρτη των θεμελιωδών δικαιωμάτων  της ΕΕ που είναι συνολικά  54 άρθρα που καθορίζουν τα δικαιώματα και τις υποχρεώσεις των πολιτών της Ε.Ε.</a:t>
            </a:r>
          </a:p>
          <a:p>
            <a:pPr>
              <a:buNone/>
            </a:pPr>
            <a:r>
              <a:rPr lang="el-GR"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l-GR" dirty="0" smtClean="0"/>
              <a:t>Δικαιώματα πολιτών της ΕΕ</a:t>
            </a:r>
            <a:endParaRPr lang="el-GR" dirty="0"/>
          </a:p>
        </p:txBody>
      </p:sp>
      <p:graphicFrame>
        <p:nvGraphicFramePr>
          <p:cNvPr id="4" name="3 - Θέση περιεχομένου"/>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700808"/>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el-GR" dirty="0" smtClean="0"/>
              <a:t>Επεξήγηση στο δικαίωμα της αναφοράς και της διπλωματικής προστασίας</a:t>
            </a:r>
            <a:endParaRPr lang="el-GR" dirty="0"/>
          </a:p>
        </p:txBody>
      </p:sp>
      <p:sp>
        <p:nvSpPr>
          <p:cNvPr id="3" name="2 - Θέση περιεχομένου"/>
          <p:cNvSpPr>
            <a:spLocks noGrp="1"/>
          </p:cNvSpPr>
          <p:nvPr>
            <p:ph idx="1"/>
          </p:nvPr>
        </p:nvSpPr>
        <p:spPr>
          <a:xfrm>
            <a:off x="395536" y="1844824"/>
            <a:ext cx="8229600" cy="4525963"/>
          </a:xfrm>
        </p:spPr>
        <p:txBody>
          <a:bodyPr>
            <a:normAutofit/>
          </a:bodyPr>
          <a:lstStyle/>
          <a:p>
            <a:r>
              <a:rPr lang="el-GR" dirty="0" smtClean="0"/>
              <a:t> </a:t>
            </a:r>
            <a:r>
              <a:rPr lang="el-GR" b="1" dirty="0" smtClean="0"/>
              <a:t>Το δικαίωμα της αναφοράς </a:t>
            </a:r>
            <a:r>
              <a:rPr lang="el-GR" dirty="0" smtClean="0"/>
              <a:t>μπορεί να γίνει σε 3 επίπεδα: α) στο ευρωπαϊκό κοινοβούλιο β) στον ευρωπαίο διαμεσολαβητή και γ) στο ευρωπαϊκό δικαστήριο</a:t>
            </a:r>
          </a:p>
          <a:p>
            <a:r>
              <a:rPr lang="el-GR" dirty="0"/>
              <a:t> </a:t>
            </a:r>
            <a:r>
              <a:rPr lang="el-GR" b="1" dirty="0" smtClean="0"/>
              <a:t>Το δικαίωμα της διπλωματικής προστασίας </a:t>
            </a:r>
            <a:r>
              <a:rPr lang="el-GR" dirty="0" smtClean="0"/>
              <a:t>αφορά την προστασία ενός πολίτη από την πρεσβεία μιας άλλης χώρας της ΕΕ εάν εκεί που πάει δεν υπάρχει πρεσβεία της χώρα του.</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normAutofit fontScale="90000"/>
          </a:bodyPr>
          <a:lstStyle/>
          <a:p>
            <a:r>
              <a:rPr lang="el-GR" dirty="0" smtClean="0"/>
              <a:t>Συσχέτιση του ευρωπαϊκού με το εθνικό Σύνταγμα</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 Σε κάθε περίπτωση το εθνικό Σύνταγμα θα πρέπει να ακολουθεί τις κατευθύνσεις του ευρωπαϊκού.</a:t>
            </a:r>
          </a:p>
          <a:p>
            <a:r>
              <a:rPr lang="el-GR" dirty="0"/>
              <a:t> </a:t>
            </a:r>
            <a:r>
              <a:rPr lang="el-GR" dirty="0" smtClean="0"/>
              <a:t>Για παράδειγμα με την αναθεώρηση του Ελληνικού Συντάγματος το 2001 προστέθηκαν πολλές διατάξεις που αφορούσαν την προστασία των προσωπικών δεδομένων, θετικά μέτρα για ευάλωτες κοινωνικές ομάδες και στροφή προς την αειφόρο ανάπτυξη κ.τ.λ.</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l-GR" dirty="0" smtClean="0"/>
              <a:t>ΕΛΕΓΧΩ ΤΙΣ ΓΝΩΣΕΙΣ ΜΟΥ</a:t>
            </a:r>
            <a:endParaRPr lang="el-GR" dirty="0"/>
          </a:p>
        </p:txBody>
      </p:sp>
      <p:sp>
        <p:nvSpPr>
          <p:cNvPr id="3" name="2 - Θέση περιεχομένου"/>
          <p:cNvSpPr>
            <a:spLocks noGrp="1"/>
          </p:cNvSpPr>
          <p:nvPr>
            <p:ph idx="1"/>
          </p:nvPr>
        </p:nvSpPr>
        <p:spPr>
          <a:xfrm>
            <a:off x="0" y="1600200"/>
            <a:ext cx="9144000" cy="5257800"/>
          </a:xfrm>
        </p:spPr>
        <p:txBody>
          <a:bodyPr>
            <a:normAutofit fontScale="85000" lnSpcReduction="20000"/>
          </a:bodyPr>
          <a:lstStyle/>
          <a:p>
            <a:pPr marL="514350" indent="-514350">
              <a:buFont typeface="+mj-lt"/>
              <a:buAutoNum type="arabicPeriod"/>
            </a:pPr>
            <a:r>
              <a:rPr lang="el-GR" dirty="0"/>
              <a:t> </a:t>
            </a:r>
            <a:r>
              <a:rPr lang="el-GR" dirty="0" smtClean="0"/>
              <a:t>Η έννοια της εθνικότητας ταυτίζεται με αυτήν της ιθαγένειας. Σ  ή Λ</a:t>
            </a:r>
          </a:p>
          <a:p>
            <a:pPr marL="514350" indent="-514350">
              <a:buFont typeface="+mj-lt"/>
              <a:buAutoNum type="arabicPeriod"/>
            </a:pPr>
            <a:r>
              <a:rPr lang="el-GR" dirty="0"/>
              <a:t> </a:t>
            </a:r>
            <a:r>
              <a:rPr lang="el-GR" dirty="0" smtClean="0"/>
              <a:t>Κάθε πολίτης της ΕΕ έχει και την εθνική αλλά και την ευρωπαϊκή ιθαγένεια.</a:t>
            </a:r>
          </a:p>
          <a:p>
            <a:pPr marL="514350" indent="-514350">
              <a:buFont typeface="+mj-lt"/>
              <a:buAutoNum type="arabicPeriod"/>
            </a:pPr>
            <a:r>
              <a:rPr lang="el-GR" dirty="0" smtClean="0"/>
              <a:t> Το κοινοτικό δίκαιο δεν  υπερέχει έναντι του εθνικού. Σ ή Λ</a:t>
            </a:r>
          </a:p>
          <a:p>
            <a:pPr marL="514350" indent="-514350">
              <a:buFont typeface="+mj-lt"/>
              <a:buAutoNum type="arabicPeriod"/>
            </a:pPr>
            <a:r>
              <a:rPr lang="el-GR" dirty="0"/>
              <a:t> </a:t>
            </a:r>
            <a:r>
              <a:rPr lang="el-GR" dirty="0" smtClean="0"/>
              <a:t>Τι περιλαμβάνει το δικαίωμα της διπλωματικής προστασίας;</a:t>
            </a:r>
          </a:p>
          <a:p>
            <a:pPr marL="514350" indent="-514350">
              <a:buFont typeface="+mj-lt"/>
              <a:buAutoNum type="arabicPeriod"/>
            </a:pPr>
            <a:r>
              <a:rPr lang="el-GR" dirty="0"/>
              <a:t> </a:t>
            </a:r>
            <a:r>
              <a:rPr lang="el-GR" dirty="0" smtClean="0"/>
              <a:t>Σε ποιες ευρωπαϊκές αρχές μπορεί να απευθυνθεί ένας πολίτης της  ΕΕ;</a:t>
            </a:r>
          </a:p>
          <a:p>
            <a:pPr marL="514350" indent="-514350">
              <a:buFont typeface="+mj-lt"/>
              <a:buAutoNum type="arabicPeriod"/>
            </a:pPr>
            <a:r>
              <a:rPr lang="el-GR" dirty="0"/>
              <a:t> </a:t>
            </a:r>
            <a:r>
              <a:rPr lang="el-GR" dirty="0" smtClean="0"/>
              <a:t>Ένας συνταξιούχος στην Ελλάδα μπορεί να πάει και να μείνει σε ένα κράτος </a:t>
            </a:r>
            <a:r>
              <a:rPr lang="el-GR" smtClean="0"/>
              <a:t>της ΕΕ χωρίς </a:t>
            </a:r>
            <a:r>
              <a:rPr lang="el-GR" dirty="0" smtClean="0"/>
              <a:t>κανένα εμπόδιο. Σ ή Λ</a:t>
            </a:r>
          </a:p>
          <a:p>
            <a:pPr marL="514350" indent="-514350">
              <a:buFont typeface="+mj-lt"/>
              <a:buAutoNum type="arabicPeriod"/>
            </a:pPr>
            <a:r>
              <a:rPr lang="el-GR" dirty="0"/>
              <a:t> </a:t>
            </a:r>
            <a:r>
              <a:rPr lang="el-GR" dirty="0" smtClean="0"/>
              <a:t>Το Σύνταγμα της ΕΕ δημιουργήθηκε με την ίδρυση της ΕΕ το 1957. Σ ή Λ</a:t>
            </a:r>
          </a:p>
          <a:p>
            <a:pPr marL="514350" indent="-514350">
              <a:buFont typeface="+mj-lt"/>
              <a:buAutoNum type="arabicPeriod"/>
            </a:pP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426</Words>
  <Application>Microsoft Office PowerPoint</Application>
  <PresentationFormat>Προβολή στην οθόνη (4:3)</PresentationFormat>
  <Paragraphs>33</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Θέμα του Office</vt:lpstr>
      <vt:lpstr>13.4 Πολίτης και Ε.Ε.</vt:lpstr>
      <vt:lpstr>Η διαφορά μεταξύ ιθαγένειας και εθνικότητας</vt:lpstr>
      <vt:lpstr>Η διπλή ιθαγένεια που αποκτά ένας πολίτης της Ε.Ε</vt:lpstr>
      <vt:lpstr>Πότε ψηφίστηκε το Σύνταγμα της ΕΕ και τι περιλαμβάνει;</vt:lpstr>
      <vt:lpstr>Δικαιώματα πολιτών της ΕΕ</vt:lpstr>
      <vt:lpstr>Επεξήγηση στο δικαίωμα της αναφοράς και της διπλωματικής προστασίας</vt:lpstr>
      <vt:lpstr>Συσχέτιση του ευρωπαϊκού με το εθνικό Σύνταγμα</vt:lpstr>
      <vt:lpstr>ΕΛΕΓΧΩ ΤΙΣ ΓΝΩΣΕΙΣ ΜΟΥ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13.4 Πολίτης και Ε.Ε.</dc:title>
  <dc:creator>user</dc:creator>
  <cp:lastModifiedBy>user</cp:lastModifiedBy>
  <cp:revision>8</cp:revision>
  <dcterms:created xsi:type="dcterms:W3CDTF">2025-04-09T16:10:28Z</dcterms:created>
  <dcterms:modified xsi:type="dcterms:W3CDTF">2025-04-09T17:30:14Z</dcterms:modified>
</cp:coreProperties>
</file>