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2" r:id="rId7"/>
    <p:sldId id="260" r:id="rId8"/>
    <p:sldId id="261" r:id="rId9"/>
    <p:sldId id="264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068D-9A31-4CF2-A273-6907B80FD44B}" type="datetimeFigureOut">
              <a:rPr lang="el-GR" smtClean="0"/>
              <a:pPr/>
              <a:t>28/4/2025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0196-B2CE-4F8E-8F38-A811DE285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068D-9A31-4CF2-A273-6907B80FD44B}" type="datetimeFigureOut">
              <a:rPr lang="el-GR" smtClean="0"/>
              <a:pPr/>
              <a:t>28/4/2025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0196-B2CE-4F8E-8F38-A811DE285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068D-9A31-4CF2-A273-6907B80FD44B}" type="datetimeFigureOut">
              <a:rPr lang="el-GR" smtClean="0"/>
              <a:pPr/>
              <a:t>28/4/2025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0196-B2CE-4F8E-8F38-A811DE285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068D-9A31-4CF2-A273-6907B80FD44B}" type="datetimeFigureOut">
              <a:rPr lang="el-GR" smtClean="0"/>
              <a:pPr/>
              <a:t>28/4/2025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0196-B2CE-4F8E-8F38-A811DE285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068D-9A31-4CF2-A273-6907B80FD44B}" type="datetimeFigureOut">
              <a:rPr lang="el-GR" smtClean="0"/>
              <a:pPr/>
              <a:t>28/4/2025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0196-B2CE-4F8E-8F38-A811DE285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068D-9A31-4CF2-A273-6907B80FD44B}" type="datetimeFigureOut">
              <a:rPr lang="el-GR" smtClean="0"/>
              <a:pPr/>
              <a:t>28/4/2025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0196-B2CE-4F8E-8F38-A811DE285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068D-9A31-4CF2-A273-6907B80FD44B}" type="datetimeFigureOut">
              <a:rPr lang="el-GR" smtClean="0"/>
              <a:pPr/>
              <a:t>28/4/2025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0196-B2CE-4F8E-8F38-A811DE285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068D-9A31-4CF2-A273-6907B80FD44B}" type="datetimeFigureOut">
              <a:rPr lang="el-GR" smtClean="0"/>
              <a:pPr/>
              <a:t>28/4/2025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0196-B2CE-4F8E-8F38-A811DE285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068D-9A31-4CF2-A273-6907B80FD44B}" type="datetimeFigureOut">
              <a:rPr lang="el-GR" smtClean="0"/>
              <a:pPr/>
              <a:t>28/4/2025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0196-B2CE-4F8E-8F38-A811DE285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068D-9A31-4CF2-A273-6907B80FD44B}" type="datetimeFigureOut">
              <a:rPr lang="el-GR" smtClean="0"/>
              <a:pPr/>
              <a:t>28/4/2025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0196-B2CE-4F8E-8F38-A811DE285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E068D-9A31-4CF2-A273-6907B80FD44B}" type="datetimeFigureOut">
              <a:rPr lang="el-GR" smtClean="0"/>
              <a:pPr/>
              <a:t>28/4/2025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80196-B2CE-4F8E-8F38-A811DE285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BE068D-9A31-4CF2-A273-6907B80FD44B}" type="datetimeFigureOut">
              <a:rPr lang="el-GR" smtClean="0"/>
              <a:pPr/>
              <a:t>28/4/2025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80196-B2CE-4F8E-8F38-A811DE285A9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14.1 Διεθνής κοινότητα και διεθνές δίκαιο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Σελ. 135 σχολικού βιβλίου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Τι ονομάζουμε διεθνή χώρο;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Είναι ο ενιαίος χώρος που περιλαμβάνει όλα τα κράτη της υφηλίου(τελευταία και το διάστημα) όπου εκδηλώνονται πολιτικά και κοινωνικά φαινόμενα μεταξύ 2 ή περισσοτέρων κρατών 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Η έννοια της διεθνούς κοινότητας και των διεθνών σχέσεων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Η </a:t>
            </a:r>
            <a:r>
              <a:rPr lang="el-GR" b="1" dirty="0" smtClean="0"/>
              <a:t>διεθνής κοινότητα </a:t>
            </a:r>
            <a:r>
              <a:rPr lang="el-GR" dirty="0" smtClean="0"/>
              <a:t>περιλαμβάνει όλα τα κράτη που δραστηριοποιούνται μέσα στον διεθνή χώρο.</a:t>
            </a:r>
          </a:p>
          <a:p>
            <a:r>
              <a:rPr lang="el-GR" dirty="0"/>
              <a:t> </a:t>
            </a:r>
            <a:r>
              <a:rPr lang="el-GR" b="1" dirty="0" smtClean="0"/>
              <a:t>Διεθνείς σχέσεις </a:t>
            </a:r>
            <a:r>
              <a:rPr lang="el-GR" dirty="0" smtClean="0"/>
              <a:t>είναι οι σχέσεις που αναπτύσσουν τα κράτη αναμεταξύ τους.</a:t>
            </a:r>
          </a:p>
          <a:p>
            <a:r>
              <a:rPr lang="el-GR" dirty="0"/>
              <a:t> </a:t>
            </a:r>
            <a:r>
              <a:rPr lang="el-GR" dirty="0" smtClean="0"/>
              <a:t>Η συνεργασία μεταξύ των διαφόρων κρατών εκφράζεται συχνά με την δημιουργία συγκεκριμένων </a:t>
            </a:r>
            <a:r>
              <a:rPr lang="el-GR" b="1" dirty="0" smtClean="0"/>
              <a:t>διεθνών οργανισμών(Ο.Η.Ε)</a:t>
            </a:r>
            <a:r>
              <a:rPr lang="el-GR" dirty="0" smtClean="0"/>
              <a:t>.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Υπάρχουν κοινά αποδεκτοί κανόνες που εφαρμόζουν τα διεθνή κράτη;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 Φυσικά και υπάρχουν και ονομάζεται διεθνές δίκαιο</a:t>
            </a:r>
            <a:r>
              <a:rPr lang="el-GR" dirty="0" smtClean="0"/>
              <a:t>.</a:t>
            </a:r>
          </a:p>
          <a:p>
            <a:r>
              <a:rPr lang="el-GR" dirty="0" smtClean="0"/>
              <a:t> </a:t>
            </a:r>
            <a:r>
              <a:rPr lang="el-GR" dirty="0" smtClean="0"/>
              <a:t>Τέτοιοι κανόνες είναι ο σεβασμός της ισότητας , της ανεξαρτησίας και της μη επέμβασης ενός κράτους σε άλλο με στρατιωτικά μέσα.</a:t>
            </a:r>
            <a:endParaRPr lang="el-GR" dirty="0" smtClean="0"/>
          </a:p>
          <a:p>
            <a:r>
              <a:rPr lang="el-GR" dirty="0"/>
              <a:t> </a:t>
            </a:r>
            <a:r>
              <a:rPr lang="el-GR" dirty="0" smtClean="0"/>
              <a:t>Απαραίτητη προϋπόθεση η τήρηση του από όλα τα κράτη για να υπάρχουν ομαλές σχέσεις μεταξύ των κρατών.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23528" y="0"/>
            <a:ext cx="8640960" cy="1628800"/>
          </a:xfr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Τι συνέβαινε κατά τον 19</a:t>
            </a:r>
            <a:r>
              <a:rPr lang="el-GR" baseline="30000" dirty="0" smtClean="0"/>
              <a:t>ο</a:t>
            </a:r>
            <a:r>
              <a:rPr lang="el-GR" dirty="0" smtClean="0"/>
              <a:t> και 20</a:t>
            </a:r>
            <a:r>
              <a:rPr lang="el-GR" baseline="30000" dirty="0" smtClean="0"/>
              <a:t>ο</a:t>
            </a:r>
            <a:r>
              <a:rPr lang="el-GR" dirty="0" smtClean="0"/>
              <a:t> αιώνα σχετικά με την ρύθμιση των διακρατικών σχέσεων;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23528" y="1844824"/>
            <a:ext cx="8568952" cy="4281339"/>
          </a:xfrm>
        </p:spPr>
        <p:txBody>
          <a:bodyPr/>
          <a:lstStyle/>
          <a:p>
            <a:r>
              <a:rPr lang="el-GR" dirty="0" smtClean="0"/>
              <a:t> Πολύ </a:t>
            </a:r>
            <a:r>
              <a:rPr lang="el-GR" u="sng" dirty="0" smtClean="0"/>
              <a:t>μεγάλο ρόλο</a:t>
            </a:r>
            <a:r>
              <a:rPr lang="el-GR" dirty="0" smtClean="0"/>
              <a:t> έπαιζε το πόσο ισχυρό ήταν ένα κράτος σε : α)πολιτικό β)στρατιωτικό και γ) </a:t>
            </a:r>
            <a:r>
              <a:rPr lang="el-GR" dirty="0" smtClean="0"/>
              <a:t>οικονομικό</a:t>
            </a:r>
            <a:r>
              <a:rPr lang="el-GR" dirty="0" smtClean="0"/>
              <a:t> </a:t>
            </a:r>
            <a:r>
              <a:rPr lang="el-GR" dirty="0" smtClean="0"/>
              <a:t>επίπεδο</a:t>
            </a:r>
          </a:p>
          <a:p>
            <a:r>
              <a:rPr lang="el-GR" dirty="0"/>
              <a:t> </a:t>
            </a:r>
            <a:r>
              <a:rPr lang="el-GR" dirty="0" smtClean="0"/>
              <a:t>Άρα τα </a:t>
            </a:r>
            <a:r>
              <a:rPr lang="el-GR" u="sng" dirty="0" smtClean="0"/>
              <a:t>ισχυρότερα κράτη </a:t>
            </a:r>
            <a:r>
              <a:rPr lang="el-GR" dirty="0" smtClean="0"/>
              <a:t>ήταν αυτά που καθόριζαν την τύχη της ανθρωπότητας.</a:t>
            </a:r>
          </a:p>
          <a:p>
            <a:r>
              <a:rPr lang="el-GR" dirty="0"/>
              <a:t> </a:t>
            </a:r>
            <a:r>
              <a:rPr lang="el-GR" dirty="0" smtClean="0"/>
              <a:t>‘Όμως οι </a:t>
            </a:r>
            <a:r>
              <a:rPr lang="el-GR" i="1" u="sng" dirty="0" smtClean="0"/>
              <a:t>2 παγκόσμιοι πόλεμοι </a:t>
            </a:r>
            <a:r>
              <a:rPr lang="el-GR" dirty="0" smtClean="0"/>
              <a:t>του 20</a:t>
            </a:r>
            <a:r>
              <a:rPr lang="el-GR" baseline="30000" dirty="0" smtClean="0"/>
              <a:t>ου</a:t>
            </a:r>
            <a:r>
              <a:rPr lang="el-GR" dirty="0" smtClean="0"/>
              <a:t> αιώνα έκαναν φανερό ότι κάτι πρέπει να αλλάξει πάνω σε αυτό.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Άλλαξε κάτι σε επίπεδο διεθνών σχέσεων μεταπολεμικά;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 Σε επίπεδο διεθνών οργανώσεων είχαμε την δημιουργία του Ο.Η.Ε.</a:t>
            </a:r>
          </a:p>
          <a:p>
            <a:r>
              <a:rPr lang="el-GR" dirty="0"/>
              <a:t> </a:t>
            </a:r>
            <a:r>
              <a:rPr lang="el-GR" dirty="0" smtClean="0"/>
              <a:t>Και αυτός όμως σε πολλές περιπτώσεις δεν απέτρεψε εμπόλεμες διαμάχες(εισβολή των Τούρκων στην Κύπρο το 1974 καθώς και εισβολή των Ρώσων στην Ουκρανία)</a:t>
            </a:r>
          </a:p>
          <a:p>
            <a:r>
              <a:rPr lang="el-GR" dirty="0"/>
              <a:t> </a:t>
            </a:r>
            <a:r>
              <a:rPr lang="el-GR" dirty="0" smtClean="0"/>
              <a:t>Επίσης η οργανωτική δομή το Ο.Η.Ε είναι τέτοια που στην ουσία εξυπηρετεί τις μεγάλες δυνάμεις(ομόφωνη απόφαση από τα 5 μόνιμα μέλη του συμβουλίου ασφαλείας) 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Ποιοι λόγοι επιβάλλουν την διεθνή συνεργασία;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 διατήρηση της παγκόσμιας ειρήνης</a:t>
            </a:r>
          </a:p>
          <a:p>
            <a:r>
              <a:rPr lang="el-GR" dirty="0"/>
              <a:t> </a:t>
            </a:r>
            <a:r>
              <a:rPr lang="el-GR" dirty="0" smtClean="0"/>
              <a:t>η προστασία των ανθρωπίνων δικαιωμάτων</a:t>
            </a:r>
          </a:p>
          <a:p>
            <a:r>
              <a:rPr lang="el-GR" dirty="0"/>
              <a:t> </a:t>
            </a:r>
            <a:r>
              <a:rPr lang="el-GR" dirty="0" smtClean="0"/>
              <a:t>η δίκαιη και ισότιμη οικονομική και κοινωνική ανάπτυξη των λαών</a:t>
            </a:r>
          </a:p>
          <a:p>
            <a:r>
              <a:rPr lang="el-GR" dirty="0" smtClean="0"/>
              <a:t> η προστασία του περιβάλλοντος</a:t>
            </a:r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l-GR" dirty="0" smtClean="0"/>
              <a:t>Παραδείγματα διεθνών οργανώσεων κατά το ιστορικό παρελθόν.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 Ο θεσμός των </a:t>
            </a:r>
            <a:r>
              <a:rPr lang="el-GR" b="1" u="sng" dirty="0" smtClean="0"/>
              <a:t>αμφικτυονιών </a:t>
            </a:r>
            <a:r>
              <a:rPr lang="el-GR" dirty="0" smtClean="0"/>
              <a:t>στην αρχαία Ελλάδα.(π.χ. Δελφική Αμφικτυονία όπου κάθε πόλη συμμετείχε με 2 αντιπροσώπους και οι αποφάσεις ήταν δεσμευτικές για όλους. Πολλοί προσέφευγαν εκεί για την ειρηνική επίλυση των διαφορών τους.</a:t>
            </a:r>
          </a:p>
          <a:p>
            <a:r>
              <a:rPr lang="el-GR" b="1" u="sng" dirty="0"/>
              <a:t> </a:t>
            </a:r>
            <a:r>
              <a:rPr lang="el-GR" b="1" u="sng" dirty="0" smtClean="0"/>
              <a:t>Το συνέδριο της Βιέννης(1815) </a:t>
            </a:r>
            <a:r>
              <a:rPr lang="el-GR" dirty="0" smtClean="0"/>
              <a:t>εγκαινιάζεται η πρώτη προσπάθεια διεθνούς οργάνωσης. Εκεί συνασπίστηκαν οι δυνάμεις που νίκησαν τον Ναπολέοντα(Ρωσία, Πρωσία, Αυστρία και Αγγλία</a:t>
            </a:r>
            <a:r>
              <a:rPr lang="el-GR" dirty="0" smtClean="0"/>
              <a:t>) ιδρύοντας την Ιερά Συμμαχία,  </a:t>
            </a:r>
            <a:r>
              <a:rPr lang="el-GR" dirty="0" smtClean="0"/>
              <a:t>με σκοπό την διασφάλιση της υπάρχουσας τάξης πραγμάτων.</a:t>
            </a:r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l-GR" dirty="0" smtClean="0"/>
              <a:t>Ελέγχω τις γνώσεις μου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dirty="0" smtClean="0"/>
              <a:t> Διεθνής χώρος είναι ο κοινός χώρος όπου εκδηλώνονται πολιτικά και κοινωνικά φαινόμενα μεταξύ δύο ή περισσότερων κρατών.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Το διεθνές δίκαιο αποτελεί συνδετικό κρίκο μεταξύ των κρατών της διεθνούς κοινότητας.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Η προστασία του περιβάλλοντος είναι μια από τις βασικές παραμέτρους που επιβάλλουν την ανάγκη της διεθνούς οργάνωσης.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/>
              <a:t> </a:t>
            </a:r>
            <a:r>
              <a:rPr lang="el-GR" dirty="0" smtClean="0"/>
              <a:t>Η οργάνωση της διεθνούς κοινότητας έγινε επιτακτική μετά την Γαλλική επανάσταση.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Τα ισχυρότερα κράτη φαίνεται να επηρεάζουν τις διεθνείς σχέσεις τόσο παλιότερα όσο και στις μέρες μας. </a:t>
            </a:r>
            <a:endParaRPr lang="el-G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508</Words>
  <Application>Microsoft Office PowerPoint</Application>
  <PresentationFormat>Προβολή στην οθόνη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 του Office</vt:lpstr>
      <vt:lpstr>14.1 Διεθνής κοινότητα και διεθνές δίκαιο</vt:lpstr>
      <vt:lpstr>Τι ονομάζουμε διεθνή χώρο;</vt:lpstr>
      <vt:lpstr>Η έννοια της διεθνούς κοινότητας και των διεθνών σχέσεων</vt:lpstr>
      <vt:lpstr>Υπάρχουν κοινά αποδεκτοί κανόνες που εφαρμόζουν τα διεθνή κράτη;</vt:lpstr>
      <vt:lpstr>Τι συνέβαινε κατά τον 19ο και 20ο αιώνα σχετικά με την ρύθμιση των διακρατικών σχέσεων;</vt:lpstr>
      <vt:lpstr>Άλλαξε κάτι σε επίπεδο διεθνών σχέσεων μεταπολεμικά;</vt:lpstr>
      <vt:lpstr>Ποιοι λόγοι επιβάλλουν την διεθνή συνεργασία;</vt:lpstr>
      <vt:lpstr>Παραδείγματα διεθνών οργανώσεων κατά το ιστορικό παρελθόν.</vt:lpstr>
      <vt:lpstr>Ελέγχω τις γνώσεις μου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14.1 Διεθνής κοινότητα και διεθνές δίκαιο</dc:title>
  <dc:creator>user</dc:creator>
  <cp:lastModifiedBy>user</cp:lastModifiedBy>
  <cp:revision>11</cp:revision>
  <dcterms:created xsi:type="dcterms:W3CDTF">2025-04-18T07:30:09Z</dcterms:created>
  <dcterms:modified xsi:type="dcterms:W3CDTF">2025-04-28T09:47:19Z</dcterms:modified>
</cp:coreProperties>
</file>