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0fdf4990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0fdf4990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f3df319d8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f3df319d8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0f3df319d8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0f3df319d8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0f3df319d8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0f3df319d8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0f3df319d8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0f3df319d8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f3df319d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0f3df319d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f3df319d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0f3df319d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f3df319d8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0f3df319d8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0f3df319d8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0f3df319d8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5.2 Η Οικογένεια και το σχολείο ως φορείς κοινωνικοποίησης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920"/>
              <a:t>Ελέγχω τις γνώσεις μου</a:t>
            </a:r>
            <a:endParaRPr sz="2920"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0" y="1017725"/>
            <a:ext cx="9037800" cy="39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l" sz="2000"/>
              <a:t>Η οικογένεια αποτελεί δευτερογενή φορέα κοινωνικοποίησης του ατόμου.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l" sz="2000"/>
              <a:t>Το παιδί δοκιμάζει στο σχολείο τις συμπεριφορές που αφομοίωσε στο πλαίσιο της οικογένειας.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l" sz="2000"/>
              <a:t>Οι παρέες συνομηλίκων είναι τυπικός φορέας κοινωνικοποίησης του ατόμου.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l" sz="2000"/>
              <a:t>Στις σύγχρονες κοινωνίες η οικογένεια έχει την αποκλειστική ευθύνη της κοινωνικοποίησης των νέων.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l" sz="2000"/>
              <a:t>Η θρησκεία δεν αποτελεί φορέα κοινωνικοποίησης του ατόμου.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l" sz="2000"/>
              <a:t>Στις μέρες μας η επίδραση της οικογένειας στην κοινωνικοποίηση των ατόμων έχει μειωθεί αισθητά μιας και έχει μειωθεί το χρονικό διάστημα που ένα άτομο παραμένει μέσα στην οικογένεια.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80175"/>
            <a:ext cx="9018749" cy="562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104375" y="0"/>
            <a:ext cx="9039600" cy="50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13150"/>
            <a:ext cx="8976975" cy="54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52600"/>
            <a:ext cx="8832300" cy="63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125" y="-334025"/>
            <a:ext cx="8686175" cy="547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13150"/>
            <a:ext cx="8976975" cy="54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820"/>
              <a:t>Το σχολείο ως τυπικό φορέα κοινωνικοποίησης</a:t>
            </a:r>
            <a:endParaRPr sz="2820"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73475" y="1152475"/>
            <a:ext cx="9070500" cy="38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l" sz="2300"/>
              <a:t>Για </a:t>
            </a:r>
            <a:r>
              <a:rPr b="1" lang="el" sz="2300" u="sng"/>
              <a:t>πρώτη</a:t>
            </a:r>
            <a:r>
              <a:rPr b="1" lang="el" sz="2300"/>
              <a:t> </a:t>
            </a:r>
            <a:r>
              <a:rPr lang="el" sz="2300"/>
              <a:t>φορά</a:t>
            </a:r>
            <a:r>
              <a:rPr lang="el" sz="2300"/>
              <a:t> το άτομο φεύγει από την οικογένεια και καλείται να συνυπάρξει σε ένα </a:t>
            </a:r>
            <a:r>
              <a:rPr b="1" lang="el" sz="2300" u="sng"/>
              <a:t>οργανωμένο φορέα</a:t>
            </a:r>
            <a:r>
              <a:rPr lang="el" sz="2300" u="sng"/>
              <a:t> </a:t>
            </a:r>
            <a:r>
              <a:rPr lang="el" sz="2300"/>
              <a:t>που είναι το </a:t>
            </a:r>
            <a:r>
              <a:rPr b="1" lang="el" sz="2300" u="sng"/>
              <a:t>σχολείο.</a:t>
            </a:r>
            <a:endParaRPr b="1" sz="2300" u="sng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l" sz="2300"/>
              <a:t>Σε </a:t>
            </a:r>
            <a:r>
              <a:rPr b="1" lang="el" sz="2300"/>
              <a:t>πρώτη φάση </a:t>
            </a:r>
            <a:r>
              <a:rPr lang="el" sz="2300"/>
              <a:t>στο σχολείο το άτομο </a:t>
            </a:r>
            <a:r>
              <a:rPr lang="el" sz="2300" u="sng"/>
              <a:t>καλείται να δείξει αυτά που έχει μάθει στην οικογένεια</a:t>
            </a:r>
            <a:r>
              <a:rPr lang="el" sz="2300"/>
              <a:t>(</a:t>
            </a:r>
            <a:r>
              <a:rPr b="1" lang="el" sz="2300"/>
              <a:t>τρόποι συμπεριφοράς,πρότυπα , τρόπο ομιλίας)</a:t>
            </a:r>
            <a:endParaRPr b="1"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l" sz="2300"/>
              <a:t>Και όλα αυτά σε ένα πιο οργανωμένο πλαίσιο όπου </a:t>
            </a:r>
            <a:r>
              <a:rPr lang="el" sz="2300"/>
              <a:t>τα όποια</a:t>
            </a:r>
            <a:r>
              <a:rPr lang="el" sz="2300"/>
              <a:t> λάθη δεν φαίνονται να συγχωρούνται.</a:t>
            </a:r>
            <a:endParaRPr sz="2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289675"/>
            <a:ext cx="8520600" cy="8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Ο ρόλος του σχολείου ως φορέα κοινωνικοποίησης σήμερα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0" y="1152475"/>
            <a:ext cx="9067200" cy="3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l" sz="2100"/>
              <a:t>Ιδιαίτερα </a:t>
            </a:r>
            <a:r>
              <a:rPr b="1" lang="el" sz="2100"/>
              <a:t>σημαντικός</a:t>
            </a:r>
            <a:r>
              <a:rPr lang="el" sz="2100"/>
              <a:t> ο ρόλος της </a:t>
            </a:r>
            <a:r>
              <a:rPr lang="el" sz="2100"/>
              <a:t>εκπαίδευσης</a:t>
            </a:r>
            <a:r>
              <a:rPr lang="el" sz="2100"/>
              <a:t> στις </a:t>
            </a:r>
            <a:r>
              <a:rPr b="1" lang="el" sz="2100"/>
              <a:t>μέρες μας.</a:t>
            </a:r>
            <a:r>
              <a:rPr lang="el" sz="2100"/>
              <a:t> </a:t>
            </a:r>
            <a:r>
              <a:rPr b="1" lang="el" sz="2100"/>
              <a:t>Γιατί;</a:t>
            </a:r>
            <a:endParaRPr b="1"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l" sz="2100"/>
              <a:t>Μεγαλώνει στις μέρες μας το χρονικό διάστημα παραμονής των νέων στους διάφορους εκπαιδευτικούς χώρους(σχολείο,πανεπιστήμιο,τεχνικές σχολές κ.τ.λ)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l" sz="2100"/>
              <a:t>Οι σύγχρονες ανάγκες διαμορφώνουν εκπαιδευτικούς θεσμούς που παρατείνουν το χρονικό διάστημα παραμονής των ατόμων σε διάφορους εκπαιδευτικούς θεσμούς(η υποχρεωτική εκπαίδευση περιλαμβάνει πλέον και το νηπιαγωγείο, τα κέντρα επαγγελματικής κατάρτισης καθώς και η δια βίου μάθηση.</a:t>
            </a:r>
            <a:endParaRPr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820"/>
              <a:t>Εργασία για το σπίτι</a:t>
            </a:r>
            <a:endParaRPr sz="2820"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  <a:effectLst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i="1" lang="el" sz="2500"/>
              <a:t>Πότε λειτουργούσε αποτελεσματικότερα η οικογένεια ως φορέας </a:t>
            </a:r>
            <a:r>
              <a:rPr b="1" i="1" lang="el" sz="2500"/>
              <a:t>κοινωνικοποίησης</a:t>
            </a:r>
            <a:r>
              <a:rPr b="1" i="1" lang="el" sz="2500"/>
              <a:t> παλιότερα ή στις μέρες μας; Να </a:t>
            </a:r>
            <a:r>
              <a:rPr b="1" i="1" lang="el" sz="2500"/>
              <a:t>δικαιολογήσετε</a:t>
            </a:r>
            <a:r>
              <a:rPr b="1" i="1" lang="el" sz="2500"/>
              <a:t> την απάντηση σας.</a:t>
            </a:r>
            <a:endParaRPr b="1" i="1" sz="2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