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4633-7B2F-47D1-922B-1725788C9DB1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1A46-046B-4195-B51D-868B53EFB6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4633-7B2F-47D1-922B-1725788C9DB1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1A46-046B-4195-B51D-868B53EFB6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4633-7B2F-47D1-922B-1725788C9DB1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1A46-046B-4195-B51D-868B53EFB6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4633-7B2F-47D1-922B-1725788C9DB1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1A46-046B-4195-B51D-868B53EFB6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4633-7B2F-47D1-922B-1725788C9DB1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1A46-046B-4195-B51D-868B53EFB6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4633-7B2F-47D1-922B-1725788C9DB1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1A46-046B-4195-B51D-868B53EFB6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4633-7B2F-47D1-922B-1725788C9DB1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1A46-046B-4195-B51D-868B53EFB6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4633-7B2F-47D1-922B-1725788C9DB1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1A46-046B-4195-B51D-868B53EFB6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4633-7B2F-47D1-922B-1725788C9DB1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1A46-046B-4195-B51D-868B53EFB6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4633-7B2F-47D1-922B-1725788C9DB1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1A46-046B-4195-B51D-868B53EFB6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4633-7B2F-47D1-922B-1725788C9DB1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1A46-046B-4195-B51D-868B53EFB6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B4633-7B2F-47D1-922B-1725788C9DB1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31A46-046B-4195-B51D-868B53EFB65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u="sng" dirty="0"/>
              <a:t>5.4 ΚΟΙΝΩΝΙΚΟΣ ΕΛΕΓΧΟΣ: ΜΟΡΦΕΣ (σελ. 43)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3645024"/>
            <a:ext cx="8892480" cy="2808312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α</a:t>
            </a:r>
            <a:r>
              <a:rPr lang="el-GR" b="1" dirty="0"/>
              <a:t>) </a:t>
            </a:r>
            <a:r>
              <a:rPr lang="el-GR" b="1" u="sng" dirty="0" smtClean="0"/>
              <a:t>ΠΟΙΝΗ</a:t>
            </a:r>
            <a:r>
              <a:rPr lang="el-GR" b="1" dirty="0"/>
              <a:t> με ΣΤΟΧΟ την πρόληψη ή τη διόρθωση </a:t>
            </a:r>
            <a:r>
              <a:rPr lang="el-GR" b="1" i="1" dirty="0"/>
              <a:t>συμπεριφοράς αντίθετης</a:t>
            </a:r>
            <a:r>
              <a:rPr lang="el-GR" b="1" dirty="0"/>
              <a:t> με κοινωνικούς κανόνες και αξίες  </a:t>
            </a:r>
            <a:endParaRPr lang="el-GR" b="1" dirty="0" smtClean="0"/>
          </a:p>
          <a:p>
            <a:r>
              <a:rPr lang="el-GR" b="1" dirty="0" smtClean="0"/>
              <a:t>β)</a:t>
            </a:r>
            <a:r>
              <a:rPr lang="el-GR" b="1" u="sng" dirty="0" smtClean="0"/>
              <a:t> ΕΠΙΒΡΑΒΕΥΣΗ</a:t>
            </a:r>
            <a:r>
              <a:rPr lang="el-GR" b="1" dirty="0"/>
              <a:t> με ΣΤΟΧΟ την ανάδειξη </a:t>
            </a:r>
            <a:r>
              <a:rPr lang="el-GR" b="1" i="1" dirty="0"/>
              <a:t>συμπεριφοράς σύμφωνης</a:t>
            </a:r>
            <a:r>
              <a:rPr lang="el-GR" b="1" dirty="0"/>
              <a:t> με κοινωνικούς κανόνες και </a:t>
            </a:r>
            <a:r>
              <a:rPr lang="el-GR" b="1" dirty="0" smtClean="0"/>
              <a:t>αξίες.</a:t>
            </a:r>
            <a:endParaRPr lang="el-GR" b="1" dirty="0"/>
          </a:p>
          <a:p>
            <a:r>
              <a:rPr lang="el-GR" b="1" dirty="0"/>
              <a:t>  </a:t>
            </a:r>
            <a:r>
              <a:rPr lang="el-GR" b="1" i="1" u="sng" dirty="0"/>
              <a:t>Παραδείγματα:</a:t>
            </a:r>
            <a:r>
              <a:rPr lang="el-GR" b="1" i="1" dirty="0"/>
              <a:t> </a:t>
            </a:r>
            <a:r>
              <a:rPr lang="el-GR" b="1" dirty="0" smtClean="0"/>
              <a:t>από </a:t>
            </a:r>
            <a:r>
              <a:rPr lang="el-GR" b="1" dirty="0"/>
              <a:t>το θεσμό του σχολείου: </a:t>
            </a:r>
            <a:r>
              <a:rPr lang="el-GR" b="1" dirty="0" smtClean="0"/>
              <a:t>1)</a:t>
            </a:r>
            <a:r>
              <a:rPr lang="el-GR" b="1" dirty="0"/>
              <a:t> </a:t>
            </a:r>
            <a:r>
              <a:rPr lang="el-GR" b="1" i="1" dirty="0" smtClean="0"/>
              <a:t>ποινή=</a:t>
            </a:r>
            <a:r>
              <a:rPr lang="el-GR" b="1" dirty="0"/>
              <a:t> παρατήρηση καθηγητή, εγγραφή στο ποινολόγιο, </a:t>
            </a:r>
            <a:r>
              <a:rPr lang="el-GR" b="1" dirty="0" smtClean="0"/>
              <a:t>2)</a:t>
            </a:r>
            <a:r>
              <a:rPr lang="el-GR" b="1" i="1" dirty="0" smtClean="0"/>
              <a:t>επιβράβευση</a:t>
            </a:r>
            <a:r>
              <a:rPr lang="el-GR" b="1" dirty="0" smtClean="0"/>
              <a:t>=</a:t>
            </a:r>
            <a:r>
              <a:rPr lang="el-GR" b="1" dirty="0"/>
              <a:t> </a:t>
            </a:r>
            <a:r>
              <a:rPr lang="el-GR" b="1" dirty="0" smtClean="0"/>
              <a:t>αριστείο.</a:t>
            </a:r>
            <a:endParaRPr lang="el-G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b="1" u="sng" dirty="0"/>
              <a:t>5.5 ΚΟΙΝΩΝΙΚΟΣ ΕΛΕΓΧΟΣ: ΕΙΔΗ (σελ. 43-44)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l-GR" dirty="0" smtClean="0"/>
              <a:t> </a:t>
            </a:r>
            <a:r>
              <a:rPr lang="el-GR" b="1" dirty="0" smtClean="0"/>
              <a:t>1) </a:t>
            </a:r>
            <a:r>
              <a:rPr lang="el-GR" b="1" i="1" dirty="0"/>
              <a:t>ΤΥΠΙΚΟΣ/ΑΤΥΠΟΣ</a:t>
            </a:r>
            <a:endParaRPr lang="el-GR" i="1" dirty="0"/>
          </a:p>
          <a:p>
            <a:pPr fontAlgn="base"/>
            <a:r>
              <a:rPr lang="el-GR" dirty="0"/>
              <a:t>Ο  </a:t>
            </a:r>
            <a:r>
              <a:rPr lang="el-GR" b="1" i="1" u="sng" dirty="0"/>
              <a:t>τυπικός</a:t>
            </a:r>
            <a:r>
              <a:rPr lang="el-GR" b="1" u="sng" dirty="0"/>
              <a:t> κοινωνικός έλεγχος</a:t>
            </a:r>
            <a:r>
              <a:rPr lang="el-GR" dirty="0"/>
              <a:t>: </a:t>
            </a:r>
            <a:r>
              <a:rPr lang="el-GR" dirty="0" smtClean="0"/>
              <a:t>επιβάλλεται </a:t>
            </a:r>
            <a:r>
              <a:rPr lang="el-GR" dirty="0"/>
              <a:t>από κρατικούς φορείς (π.χ. αστυνομία, δικαστήρια</a:t>
            </a:r>
            <a:r>
              <a:rPr lang="el-GR" dirty="0" smtClean="0"/>
              <a:t>).</a:t>
            </a:r>
            <a:r>
              <a:rPr lang="el-GR" dirty="0"/>
              <a:t> Α</a:t>
            </a:r>
            <a:r>
              <a:rPr lang="el-GR" dirty="0" smtClean="0"/>
              <a:t>φορά </a:t>
            </a:r>
            <a:r>
              <a:rPr lang="el-GR" dirty="0"/>
              <a:t>την παράβαση των νόμων </a:t>
            </a:r>
            <a:r>
              <a:rPr lang="el-GR" dirty="0" smtClean="0"/>
              <a:t> και είναι </a:t>
            </a:r>
            <a:r>
              <a:rPr lang="el-GR" dirty="0"/>
              <a:t>γραπτός</a:t>
            </a:r>
          </a:p>
          <a:p>
            <a:pPr fontAlgn="base"/>
            <a:r>
              <a:rPr lang="el-GR" dirty="0"/>
              <a:t>Ο </a:t>
            </a:r>
            <a:r>
              <a:rPr lang="el-GR" b="1" u="sng" dirty="0"/>
              <a:t> </a:t>
            </a:r>
            <a:r>
              <a:rPr lang="el-GR" b="1" i="1" u="sng" dirty="0"/>
              <a:t>άτυπος</a:t>
            </a:r>
            <a:r>
              <a:rPr lang="el-GR" b="1" u="sng" dirty="0"/>
              <a:t> κοινωνικός έλεγχος</a:t>
            </a:r>
            <a:r>
              <a:rPr lang="el-GR" dirty="0"/>
              <a:t>:  επιβάλλεται από το περιβάλλον στο οποίο δραστηριοποιείται το άτομο (κυρίως οικογένεια, παρέες, εργασιακό περιβάλλον) </a:t>
            </a:r>
            <a:r>
              <a:rPr lang="el-GR" dirty="0" smtClean="0"/>
              <a:t>αφορά </a:t>
            </a:r>
            <a:r>
              <a:rPr lang="el-GR" dirty="0"/>
              <a:t>την παράβαση προτύπων συμπεριφοράς </a:t>
            </a:r>
            <a:r>
              <a:rPr lang="el-GR" dirty="0" smtClean="0"/>
              <a:t> και είναι </a:t>
            </a:r>
            <a:r>
              <a:rPr lang="el-GR" dirty="0"/>
              <a:t>προφορικός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Συνέχεια στα είδη κοινωνικού ελέγχου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l-GR" b="1" dirty="0" smtClean="0"/>
              <a:t> </a:t>
            </a:r>
            <a:r>
              <a:rPr lang="el-GR" b="1" i="1" dirty="0" smtClean="0"/>
              <a:t>2)ΘΕΤΙΚΟΣ/ΑΡΝΗΤΙΚΟΣ</a:t>
            </a:r>
            <a:endParaRPr lang="el-GR" i="1" dirty="0"/>
          </a:p>
          <a:p>
            <a:pPr fontAlgn="base"/>
            <a:r>
              <a:rPr lang="el-GR" b="1" i="1" u="sng" dirty="0"/>
              <a:t>Θετικός</a:t>
            </a:r>
            <a:r>
              <a:rPr lang="el-GR" dirty="0"/>
              <a:t> κοινωνικός έλεγχος = επιβραβεύσεις, ανταμοιβές</a:t>
            </a:r>
          </a:p>
          <a:p>
            <a:pPr fontAlgn="base"/>
            <a:r>
              <a:rPr lang="el-GR" b="1" i="1" u="sng" dirty="0"/>
              <a:t>Αρνητικός</a:t>
            </a:r>
            <a:r>
              <a:rPr lang="el-GR" dirty="0"/>
              <a:t> κοινωνικός έλεγχος = κυρώσεις, ποινές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Συνέχεια στα είδη κοινωνικού ελέγχου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el-GR" b="1" dirty="0" smtClean="0"/>
              <a:t>3) </a:t>
            </a:r>
            <a:r>
              <a:rPr lang="el-GR" b="1" i="1" dirty="0"/>
              <a:t>ΠΡΟΛΗΠΤΙΚΟΣ/ΚΑΤΑΣΤΑΛΤΙΚΟΣ</a:t>
            </a:r>
            <a:endParaRPr lang="el-GR" i="1" dirty="0"/>
          </a:p>
          <a:p>
            <a:pPr fontAlgn="base"/>
            <a:r>
              <a:rPr lang="el-GR" b="1" i="1" u="sng" dirty="0"/>
              <a:t>Προληπτικός</a:t>
            </a:r>
            <a:r>
              <a:rPr lang="el-GR" b="1" u="sng" dirty="0"/>
              <a:t> κοινωνικός έλεγχος: </a:t>
            </a:r>
            <a:r>
              <a:rPr lang="el-GR" dirty="0"/>
              <a:t>επιβάλλεται πριν την παραβίαση ενός κοινωνικού κανόνα. Στόχος η πρόληψη.</a:t>
            </a:r>
          </a:p>
          <a:p>
            <a:pPr fontAlgn="base"/>
            <a:r>
              <a:rPr lang="el-GR" b="1" i="1" u="sng" dirty="0"/>
              <a:t>Κατασταλτικός</a:t>
            </a:r>
            <a:r>
              <a:rPr lang="el-GR" b="1" u="sng" dirty="0"/>
              <a:t> κοινωνικός έλεγχος: </a:t>
            </a:r>
            <a:r>
              <a:rPr lang="el-GR" dirty="0"/>
              <a:t>επιβάλλεται μετά την παραβίαση ενός κοινωνικού κανόνα. Στόχος η τιμωρία.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Συνέχεια στα είδη κοινωνικού ελέγχου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l-GR" b="1" i="1" u="sng" dirty="0" smtClean="0"/>
              <a:t>4)ΑΥΤΟΕΛΕΓΧΟΣ</a:t>
            </a:r>
            <a:r>
              <a:rPr lang="el-GR" b="1" i="1" u="sng" dirty="0"/>
              <a:t>: </a:t>
            </a:r>
            <a:r>
              <a:rPr lang="el-GR" dirty="0"/>
              <a:t>ο ψυχικός έλεγχος που νοιώθει το άτομο για την παράβαση κάποιου κοινωνικού κανόνα.</a:t>
            </a:r>
          </a:p>
          <a:p>
            <a:pPr fontAlgn="base"/>
            <a:r>
              <a:rPr lang="el-GR" dirty="0"/>
              <a:t>-Είναι </a:t>
            </a:r>
            <a:r>
              <a:rPr lang="el-GR" b="1" dirty="0"/>
              <a:t>αποτέλεσμα</a:t>
            </a:r>
            <a:r>
              <a:rPr lang="el-GR" dirty="0"/>
              <a:t> της πετυχημένης </a:t>
            </a:r>
            <a:r>
              <a:rPr lang="el-GR" dirty="0" smtClean="0"/>
              <a:t>κοινωνικοποίησης(φωνή της συνείδησης)</a:t>
            </a:r>
            <a:endParaRPr lang="el-GR" dirty="0"/>
          </a:p>
          <a:p>
            <a:pPr fontAlgn="base"/>
            <a:r>
              <a:rPr lang="el-GR" dirty="0"/>
              <a:t>-Είναι </a:t>
            </a:r>
            <a:r>
              <a:rPr lang="el-GR" b="1" dirty="0"/>
              <a:t>στόχος</a:t>
            </a:r>
            <a:r>
              <a:rPr lang="el-GR" dirty="0"/>
              <a:t> του σωφρονιστικού συστήματος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b="1" dirty="0"/>
              <a:t>ΕΠΙΔΡΑΣΕΙΣ ΣΤΟΝ ΚΟΙΝΩΝΙΚΟ ΕΛΕΓΧΟ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Επηρεάζεται άμεσα από </a:t>
            </a:r>
            <a:r>
              <a:rPr lang="el-GR" dirty="0"/>
              <a:t>τις </a:t>
            </a:r>
            <a:r>
              <a:rPr lang="el-GR" b="1" dirty="0"/>
              <a:t>κοινωνικές μεταβολές </a:t>
            </a:r>
            <a:r>
              <a:rPr lang="el-GR" dirty="0"/>
              <a:t>(παραδείγματα: κατάργηση </a:t>
            </a:r>
            <a:r>
              <a:rPr lang="el-GR" dirty="0" smtClean="0"/>
              <a:t>ξυλοδαρμού στο σχολείο, </a:t>
            </a:r>
            <a:r>
              <a:rPr lang="el-GR" dirty="0"/>
              <a:t>κατάργηση θανατικής ποινής)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/>
              <a:t>ΚΡΑΤΙΚΟΣ ΚΟΙΝΩΝΙΚΟΣ </a:t>
            </a:r>
            <a:r>
              <a:rPr lang="el-GR" b="1" dirty="0" smtClean="0"/>
              <a:t>ΕΛΕΓΧΟΣ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el-GR" b="1" dirty="0"/>
              <a:t>Στόχος</a:t>
            </a:r>
            <a:r>
              <a:rPr lang="el-GR" dirty="0"/>
              <a:t>: πρόληψη / καταστολή εγκληματικότητας </a:t>
            </a:r>
            <a:r>
              <a:rPr lang="el-GR" dirty="0" smtClean="0"/>
              <a:t>(</a:t>
            </a:r>
            <a:r>
              <a:rPr lang="el-GR" dirty="0"/>
              <a:t> γίνεται με εγγύηση της δικαιοσύνης και με σεβασμό στα δικαιώματα του πολίτη).</a:t>
            </a:r>
          </a:p>
          <a:p>
            <a:pPr fontAlgn="base"/>
            <a:r>
              <a:rPr lang="el-GR" b="1" dirty="0" smtClean="0"/>
              <a:t>Μέσα</a:t>
            </a:r>
            <a:r>
              <a:rPr lang="el-GR" dirty="0"/>
              <a:t>: ανεξάρτητη δικαιοσύνη / σωφρονιστικό σύστημα (σταδιακή κατάργηση σκληρών μέσων καταστολής, όπως η θανατική ποινή, και αντικατάστασή τους με προγράμματα επανένταξης, κοινωνικής </a:t>
            </a:r>
            <a:r>
              <a:rPr lang="el-GR" dirty="0" smtClean="0"/>
              <a:t>εργασίας)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ΕΛΕΓΧΩ ΤΙΣ ΓΝΩΣΕΙΣ 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2578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el-GR" dirty="0" smtClean="0"/>
              <a:t>Ερωτήσεις Σ ή Λ.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Υπάρχουν πολλές μορφές κοινωνικού ελέγχου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Ο θετικός έλεγχος περιλαμβάνει τις ποινές.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Ο αυτοέλεγχος ισοδυναμεί με την πετυχημένη κοινωνικοποίηση.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Ο κοινωνικός έλεγχος λειτουργεί πάντοτε κατασταλτικά.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Ο κοινωνικός έλεγχος λειτουργεί κατά αναλογία με τις κοινωνικές μεταβολές.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Στόχος των σύγχρονων δημοκρατικών κοινωνιών είναι η καταστολή  και όχι η πρόληψη της εγκληματικότητας.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Ο κατεξοχήν φορέας άσκησης τυπικού κοινωνικού ελέγχου είναι το κράτος.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Εργασία για το σπίτι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Να αναφέρετε παραδείγματα προσώπων από τον χώρο της νεότερης ελληνικής ή και της παγκόσμιας ιστορίας που είχαν υποστεί διώξεις για την κοινωνική τους δράση.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177</Words>
  <Application>Microsoft Office PowerPoint</Application>
  <PresentationFormat>Προβολή στην οθόνη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5.4 ΚΟΙΝΩΝΙΚΟΣ ΕΛΕΓΧΟΣ: ΜΟΡΦΕΣ (σελ. 43)</vt:lpstr>
      <vt:lpstr>5.5 ΚΟΙΝΩΝΙΚΟΣ ΕΛΕΓΧΟΣ: ΕΙΔΗ (σελ. 43-44)</vt:lpstr>
      <vt:lpstr>Συνέχεια στα είδη κοινωνικού ελέγχου</vt:lpstr>
      <vt:lpstr>Συνέχεια στα είδη κοινωνικού ελέγχου</vt:lpstr>
      <vt:lpstr>Συνέχεια στα είδη κοινωνικού ελέγχου</vt:lpstr>
      <vt:lpstr>ΕΠΙΔΡΑΣΕΙΣ ΣΤΟΝ ΚΟΙΝΩΝΙΚΟ ΕΛΕΓΧΟ</vt:lpstr>
      <vt:lpstr>ΚΡΑΤΙΚΟΣ ΚΟΙΝΩΝΙΚΟΣ ΕΛΕΓΧΟΣ</vt:lpstr>
      <vt:lpstr>ΕΛΕΓΧΩ ΤΙΣ ΓΝΩΣΕΙΣ ΜΟΥ</vt:lpstr>
      <vt:lpstr>Εργασία για το σπίτι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5.4 ΚΟΙΝΩΝΙΚΟΣ ΕΛΕΓΧΟΣ: ΜΟΡΦΕΣ (σελ. 43)</dc:title>
  <dc:creator>user</dc:creator>
  <cp:lastModifiedBy>user</cp:lastModifiedBy>
  <cp:revision>7</cp:revision>
  <dcterms:created xsi:type="dcterms:W3CDTF">2024-11-06T18:32:43Z</dcterms:created>
  <dcterms:modified xsi:type="dcterms:W3CDTF">2024-11-06T19:36:44Z</dcterms:modified>
</cp:coreProperties>
</file>