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43703f6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43703f6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43703f6d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43703f6d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43703f6d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43703f6d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43703f6d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43703f6d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43703f6d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43703f6d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43703f6d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43703f6d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43703f6d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43703f6d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FFF00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6.1ΚΟΙΝΩΝΙΚΑ ΠΡΟΒΛΗΜΑΤΑ(ΣΕΛ.47)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8493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ΟΡΙΣΜΟΣ ΚΟΙΝΩΝΙΚΟΥ ΠΡΟΒΛΗΜΑΤΟΣ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04375" y="1294325"/>
            <a:ext cx="9373800" cy="43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100">
                <a:solidFill>
                  <a:srgbClr val="505050"/>
                </a:solidFill>
                <a:highlight>
                  <a:srgbClr val="FFFFFF"/>
                </a:highlight>
              </a:rPr>
              <a:t>●</a:t>
            </a:r>
            <a:r>
              <a:rPr b="1" lang="el" sz="1900">
                <a:solidFill>
                  <a:srgbClr val="50505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Τα προβλήματα χαρακτηρίζεται κοινωνικά όταν:</a:t>
            </a:r>
            <a:endParaRPr b="1" sz="2350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α) επηρεάζουν </a:t>
            </a:r>
            <a:r>
              <a:rPr b="1" lang="el" sz="2350" u="sng">
                <a:solidFill>
                  <a:srgbClr val="505050"/>
                </a:solidFill>
                <a:highlight>
                  <a:srgbClr val="FFFFFF"/>
                </a:highlight>
              </a:rPr>
              <a:t>μεγάλο μέρος του κοινωνικού συνόλου </a:t>
            </a: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(π.χ. ανεργία) και όχι  μεμονωμένα άτομα</a:t>
            </a:r>
            <a:endParaRPr b="1" sz="2350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β) παραβιάζουν </a:t>
            </a:r>
            <a:r>
              <a:rPr b="1" lang="el" sz="2350" u="sng">
                <a:solidFill>
                  <a:srgbClr val="505050"/>
                </a:solidFill>
                <a:highlight>
                  <a:srgbClr val="FFFFFF"/>
                </a:highlight>
              </a:rPr>
              <a:t>κοινωνικές αξίες </a:t>
            </a: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(π.χ. ο ρατσισμός παραβιάζει την αξία της ισότητας) και όχι ατομικές ιδεολογίες</a:t>
            </a:r>
            <a:endParaRPr b="1" sz="2350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γ) </a:t>
            </a:r>
            <a:r>
              <a:rPr b="1" lang="el" sz="2350" u="sng">
                <a:solidFill>
                  <a:srgbClr val="505050"/>
                </a:solidFill>
                <a:highlight>
                  <a:srgbClr val="FFFFFF"/>
                </a:highlight>
              </a:rPr>
              <a:t>η αιτία</a:t>
            </a: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 τους είναι </a:t>
            </a:r>
            <a:r>
              <a:rPr b="1" lang="el" sz="2350" u="sng">
                <a:solidFill>
                  <a:srgbClr val="505050"/>
                </a:solidFill>
                <a:highlight>
                  <a:srgbClr val="FFFFFF"/>
                </a:highlight>
              </a:rPr>
              <a:t>κοινωνική</a:t>
            </a: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 (π.χ. εισαγωγή τεχνολογίας) και όχι ατομική (π.χ. επιλογή επαγγέλματος)</a:t>
            </a:r>
            <a:endParaRPr b="1" sz="2350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δ) τα </a:t>
            </a:r>
            <a:r>
              <a:rPr b="1" lang="el" sz="2350" u="sng">
                <a:solidFill>
                  <a:srgbClr val="505050"/>
                </a:solidFill>
                <a:highlight>
                  <a:srgbClr val="FFFFFF"/>
                </a:highlight>
              </a:rPr>
              <a:t>μέτρα </a:t>
            </a: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για την αντιμετώπισή τους είναι </a:t>
            </a:r>
            <a:r>
              <a:rPr b="1" lang="el" sz="2350" u="sng">
                <a:solidFill>
                  <a:srgbClr val="505050"/>
                </a:solidFill>
                <a:highlight>
                  <a:srgbClr val="FFFFFF"/>
                </a:highlight>
              </a:rPr>
              <a:t>κοινωνικά </a:t>
            </a:r>
            <a:r>
              <a:rPr b="1" lang="el" sz="2350">
                <a:solidFill>
                  <a:srgbClr val="505050"/>
                </a:solidFill>
                <a:highlight>
                  <a:srgbClr val="FFFFFF"/>
                </a:highlight>
              </a:rPr>
              <a:t>(π.χ. επιδότηση ανέργων) και όχι ατομικά</a:t>
            </a:r>
            <a:endParaRPr b="1" sz="2350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828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720"/>
              <a:t>ΤΑ ΣΗΜΑΝΤΙΚΟΤΕΡΑ ΚΟΙΝΩΝΙΚΑ ΠΡΟΒΛΗΜΑΤΑ ΣΗΜΕΡΑ</a:t>
            </a:r>
            <a:endParaRPr sz="2720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1273625"/>
            <a:ext cx="9039600" cy="3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745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714"/>
              <a:buChar char="●"/>
            </a:pPr>
            <a:r>
              <a:rPr lang="el" sz="1318">
                <a:solidFill>
                  <a:srgbClr val="505050"/>
                </a:solidFill>
                <a:highlight>
                  <a:srgbClr val="FFFFFF"/>
                </a:highlight>
              </a:rPr>
              <a:t> </a:t>
            </a:r>
            <a:r>
              <a:rPr lang="el" sz="3193">
                <a:solidFill>
                  <a:srgbClr val="505050"/>
                </a:solidFill>
                <a:highlight>
                  <a:srgbClr val="FFFFFF"/>
                </a:highlight>
              </a:rPr>
              <a:t>ανεργία </a:t>
            </a:r>
            <a:endParaRPr sz="3193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-37555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314"/>
              <a:buChar char="●"/>
            </a:pPr>
            <a:r>
              <a:rPr lang="el" sz="3193">
                <a:solidFill>
                  <a:srgbClr val="505050"/>
                </a:solidFill>
                <a:highlight>
                  <a:srgbClr val="FFFFFF"/>
                </a:highlight>
              </a:rPr>
              <a:t>φτώχεια </a:t>
            </a:r>
            <a:endParaRPr sz="3193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-37555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314"/>
              <a:buChar char="●"/>
            </a:pPr>
            <a:r>
              <a:rPr lang="el" sz="3193">
                <a:solidFill>
                  <a:srgbClr val="505050"/>
                </a:solidFill>
                <a:highlight>
                  <a:srgbClr val="FFFFFF"/>
                </a:highlight>
              </a:rPr>
              <a:t>καταναλωτισμός </a:t>
            </a:r>
            <a:endParaRPr sz="3193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-37555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314"/>
              <a:buChar char="●"/>
            </a:pPr>
            <a:r>
              <a:rPr lang="el" sz="3193">
                <a:solidFill>
                  <a:srgbClr val="505050"/>
                </a:solidFill>
                <a:highlight>
                  <a:srgbClr val="FFFFFF"/>
                </a:highlight>
              </a:rPr>
              <a:t>τροχαία ατυχήματα </a:t>
            </a:r>
            <a:endParaRPr sz="3193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-37555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314"/>
              <a:buChar char="●"/>
            </a:pPr>
            <a:r>
              <a:rPr lang="el" sz="3193">
                <a:solidFill>
                  <a:srgbClr val="505050"/>
                </a:solidFill>
                <a:highlight>
                  <a:srgbClr val="FFFFFF"/>
                </a:highlight>
              </a:rPr>
              <a:t>υπογεννητικότητα </a:t>
            </a:r>
            <a:endParaRPr sz="3193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-37555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2314"/>
              <a:buChar char="●"/>
            </a:pPr>
            <a:r>
              <a:rPr lang="el" sz="3193">
                <a:solidFill>
                  <a:srgbClr val="505050"/>
                </a:solidFill>
                <a:highlight>
                  <a:srgbClr val="FFFFFF"/>
                </a:highlight>
              </a:rPr>
              <a:t>βία στα γήπεδα</a:t>
            </a:r>
            <a:endParaRPr sz="3193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-45858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3622"/>
              <a:buChar char="●"/>
            </a:pPr>
            <a:r>
              <a:rPr lang="el" sz="3032">
                <a:solidFill>
                  <a:srgbClr val="505050"/>
                </a:solidFill>
                <a:highlight>
                  <a:srgbClr val="FFFFFF"/>
                </a:highlight>
              </a:rPr>
              <a:t>σχολικός εκφοβισμός</a:t>
            </a:r>
            <a:endParaRPr sz="3032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2432">
              <a:solidFill>
                <a:srgbClr val="50505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C4125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ΣΥΝΕΠΕΙΕΣ ΤΩΝ ΚΟΙΝΩΝΙΚΩΝ ΠΡΟΒΛΗΜΑΤΩΝ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0" y="1152475"/>
            <a:ext cx="9144000" cy="4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650">
                <a:solidFill>
                  <a:srgbClr val="505050"/>
                </a:solidFill>
                <a:highlight>
                  <a:srgbClr val="FFFFFF"/>
                </a:highlight>
              </a:rPr>
              <a:t>α) στο </a:t>
            </a:r>
            <a:r>
              <a:rPr lang="el" sz="3650" u="sng">
                <a:solidFill>
                  <a:srgbClr val="505050"/>
                </a:solidFill>
                <a:highlight>
                  <a:srgbClr val="FFFFFF"/>
                </a:highlight>
              </a:rPr>
              <a:t>άτομο </a:t>
            </a:r>
            <a:r>
              <a:rPr lang="el" sz="3650">
                <a:solidFill>
                  <a:srgbClr val="505050"/>
                </a:solidFill>
                <a:highlight>
                  <a:srgbClr val="FFFFFF"/>
                </a:highlight>
              </a:rPr>
              <a:t>(π.χ. ανεργία </a:t>
            </a:r>
            <a:r>
              <a:rPr lang="el" sz="3650">
                <a:solidFill>
                  <a:srgbClr val="505050"/>
                </a:solidFill>
                <a:highlight>
                  <a:srgbClr val="FFFFFF"/>
                </a:highlight>
              </a:rPr>
              <a:t>δημιουργεί</a:t>
            </a:r>
            <a:r>
              <a:rPr lang="el" sz="3650">
                <a:solidFill>
                  <a:srgbClr val="505050"/>
                </a:solidFill>
                <a:highlight>
                  <a:srgbClr val="FFFFFF"/>
                </a:highlight>
              </a:rPr>
              <a:t> μειωμένη ατομική ποιότητα ζωής)</a:t>
            </a:r>
            <a:endParaRPr sz="3650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650">
                <a:solidFill>
                  <a:srgbClr val="505050"/>
                </a:solidFill>
                <a:highlight>
                  <a:srgbClr val="FFFFFF"/>
                </a:highlight>
              </a:rPr>
              <a:t>β) στην </a:t>
            </a:r>
            <a:r>
              <a:rPr lang="el" sz="3650" u="sng">
                <a:solidFill>
                  <a:srgbClr val="505050"/>
                </a:solidFill>
                <a:highlight>
                  <a:srgbClr val="FFFFFF"/>
                </a:highlight>
              </a:rPr>
              <a:t>κοινωνία</a:t>
            </a:r>
            <a:r>
              <a:rPr lang="el" sz="3650">
                <a:solidFill>
                  <a:srgbClr val="505050"/>
                </a:solidFill>
                <a:highlight>
                  <a:srgbClr val="FFFFFF"/>
                </a:highlight>
              </a:rPr>
              <a:t> (π.χ.η ανεργία έχει επιπτώσεις στην κρατική οικονομία)</a:t>
            </a:r>
            <a:endParaRPr sz="3650">
              <a:solidFill>
                <a:srgbClr val="5050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4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76975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4375"/>
            <a:ext cx="9144000" cy="54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