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723459a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723459a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723459a8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723459a8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2723459a8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2723459a8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2723459a8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2723459a8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723459a8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2723459a8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2723459a8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2723459a8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2723459a8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2723459a8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2723459a8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2723459a8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rgbClr val="00FFFF"/>
          </a:solidFill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9.4 Πολιτικά κόμματα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σελ.80 σχολικού βιβλίου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l" sz="3120"/>
              <a:t>ΟΡΙΣΜΟΣ ΤΟΥ ΠΟΛΙΤΙΚΟΥ ΚΟΜΜΑΤΟΣ</a:t>
            </a:r>
            <a:endParaRPr b="1" sz="312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b="1" lang="el" sz="3300"/>
              <a:t>Είναι μια ένωση πολιτών που έχει σαν στόχο είτε: α) την κατάληψη της εξουσίας εφόσον φυσικά εκλεγεί σαν πρώτο είτε β) τον επηρεασμό της εξουσίας διαμέσου της αντιπολίτευσης.</a:t>
            </a:r>
            <a:endParaRPr b="1" sz="3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91500"/>
            <a:ext cx="8520600" cy="1244700"/>
          </a:xfrm>
          <a:prstGeom prst="rect">
            <a:avLst/>
          </a:prstGeom>
          <a:solidFill>
            <a:srgbClr val="00FF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420"/>
              <a:t>Τι είναι αυτό που κάνει τα διάφορα κόμματα να διαφέρουν αναμεταξύ τους;</a:t>
            </a:r>
            <a:endParaRPr sz="342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95750" y="1436225"/>
            <a:ext cx="9048300" cy="3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1" lang="el" sz="3600"/>
              <a:t>Τα προγράμματα τους</a:t>
            </a:r>
            <a:endParaRPr b="1"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1" lang="el" sz="3600"/>
              <a:t>Κάθε κόμμα έχει διαφορετικούς πολιτικούς στόχους και ιδεολογία καθώς και συγκεκριμένες οικονομικές και κοινωνικές αντιλήψεις.</a:t>
            </a:r>
            <a:endParaRPr b="1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1230600"/>
          </a:xfrm>
          <a:prstGeom prst="rect">
            <a:avLst/>
          </a:prstGeom>
          <a:solidFill>
            <a:schemeClr val="accent6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320"/>
              <a:t>Ποιοι έχουν δικαίωμα </a:t>
            </a:r>
            <a:r>
              <a:rPr lang="el" sz="3320"/>
              <a:t>συμμετοχής</a:t>
            </a:r>
            <a:r>
              <a:rPr lang="el" sz="3320"/>
              <a:t> σε ένα πολιτικό κόμμα;</a:t>
            </a:r>
            <a:endParaRPr sz="332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119675" y="1675600"/>
            <a:ext cx="8928600" cy="3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b="1" lang="el" sz="3300"/>
              <a:t>Δικαίωμα ίδρυσης και συμμετοχής έχουν όλοι οι πολίτες που έχουν το δικαίωμα ψήφου.</a:t>
            </a:r>
            <a:endParaRPr b="1" sz="3300"/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b="1" lang="el" sz="3300"/>
              <a:t>Όσοι νέοι δεν μπορούν να ψηφίσουν ακόμα μπορούν να συμμετέχουν στην νεολαία των πολιτικών κομμάτων.</a:t>
            </a:r>
            <a:endParaRPr b="1" sz="3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0"/>
            <a:ext cx="8520600" cy="991200"/>
          </a:xfrm>
          <a:prstGeom prst="rect">
            <a:avLst/>
          </a:prstGeom>
          <a:solidFill>
            <a:srgbClr val="00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2820"/>
              <a:t>Από που χρηματοδοτούνται τα πολιτικά κόμματα που συμμετέχουν στην βουλή;</a:t>
            </a:r>
            <a:endParaRPr sz="2820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SzPts val="3500"/>
              <a:buChar char="●"/>
            </a:pPr>
            <a:r>
              <a:rPr b="1" lang="el" sz="3500"/>
              <a:t>Από τον κρατικό προϋπολογισμό(με υποχρέωση όμως να δημοσιεύουν τις εκλογικές τους δαπάνες)</a:t>
            </a:r>
            <a:endParaRPr b="1" sz="3500"/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SzPts val="3500"/>
              <a:buChar char="●"/>
            </a:pPr>
            <a:r>
              <a:rPr b="1" lang="el" sz="3500"/>
              <a:t>από τις εισφορές ή δωρεές των μελών τους</a:t>
            </a:r>
            <a:endParaRPr b="1"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113275"/>
            <a:ext cx="8520600" cy="10392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Τι είναι ο πολυκομματισμός και πώς συνδέεται με την δημοκρατία;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0" y="1152475"/>
            <a:ext cx="9048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b="1" lang="el" sz="2700"/>
              <a:t>Αφορά την ύπαρξη πολλών πολιτικών κομμάτων που επιζητούν την ψήφο μας.</a:t>
            </a:r>
            <a:endParaRPr b="1"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b="1" lang="el" sz="2700"/>
              <a:t>Από την στιγμή που κάθε πολιτικό κόμμα έχει να κάνει και με μια διαφορετική πολιτική ιδεολογία καταλαβαίνουμε ότι ο πλουραλισμός αποτελεί ζητούμενο για την δημοκρατία.</a:t>
            </a:r>
            <a:endParaRPr b="1" sz="2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263300"/>
            <a:ext cx="8520600" cy="1029300"/>
          </a:xfrm>
          <a:prstGeom prst="rect">
            <a:avLst/>
          </a:prstGeom>
          <a:solidFill>
            <a:schemeClr val="accent6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</a:t>
            </a:r>
            <a:r>
              <a:rPr lang="el" sz="3355"/>
              <a:t>α πολιτικά κόμματα αποτελούν την μοναδική πηγή πολιτικής έκφρασης;</a:t>
            </a:r>
            <a:endParaRPr sz="3355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95750" y="1463650"/>
            <a:ext cx="892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Όχι </a:t>
            </a:r>
            <a:r>
              <a:rPr b="1" lang="el" sz="2800"/>
              <a:t>γιατί</a:t>
            </a:r>
            <a:r>
              <a:rPr b="1" lang="el" sz="2800"/>
              <a:t> υπάρχουν και τα κοινωνικά κινήματα(οικολογικά, φεμινιστικά ειρηνιστικά κ.τ.λ.).</a:t>
            </a:r>
            <a:endParaRPr b="1"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Αφορούν δηλαδή κινητοποιήσεις κοινωνικών ομάδων που αποσκοπούν στην κοινωνική αλλαγή(όχι φυσικά στην κατάληψη της εξουσίας όπως τα πολιτικά κόμματα)</a:t>
            </a:r>
            <a:endParaRPr b="1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455325" y="161275"/>
            <a:ext cx="8520600" cy="991200"/>
          </a:xfrm>
          <a:prstGeom prst="rect">
            <a:avLst/>
          </a:prstGeom>
          <a:solidFill>
            <a:srgbClr val="FFFF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l" sz="3220"/>
              <a:t>Η πελατειακή σχέση μεταξύ των πολιτικών κομμάτων και των ψηφοφόρων</a:t>
            </a:r>
            <a:endParaRPr b="1" sz="3220"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455325" y="1272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Ονομάζεται &lt;&lt;πελατειακή&gt;&gt; γιατί ο ψηφοφόρος χαρακτηρίζεται ως πελάτης των βουλευτών.</a:t>
            </a:r>
            <a:endParaRPr b="1"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Ο </a:t>
            </a:r>
            <a:r>
              <a:rPr b="1" lang="el" sz="2800"/>
              <a:t>ψηφοφόρος</a:t>
            </a:r>
            <a:r>
              <a:rPr b="1" lang="el" sz="2800"/>
              <a:t> δεσμεύεται προς τον βουλευτή να τον υποστηρίζει και ο βουλευτής φροντίζει να ικανοποιεί διάφορα θελήματα(ρουσφέτια) του ψηφοφόρου.</a:t>
            </a:r>
            <a:endParaRPr b="1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0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l" sz="3020"/>
              <a:t>ΕΛΕΓΧΩ ΤΙΣ ΓΝΩΣΕΙΣ ΜΟΥ</a:t>
            </a:r>
            <a:endParaRPr b="1" sz="3020"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0" y="1017725"/>
            <a:ext cx="9144000" cy="41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b="1" lang="el" sz="2100"/>
              <a:t>Ένας νέος μπορεί να συμμετέχει αλλά δεν μπορεί να ιδρύσει ένα πολιτικό κόμμα.</a:t>
            </a:r>
            <a:endParaRPr b="1"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b="1" lang="el" sz="2100"/>
              <a:t>Αποκλειστικός</a:t>
            </a:r>
            <a:r>
              <a:rPr b="1" lang="el" sz="2100"/>
              <a:t> στόχος όλων των πολιτικών κομμάτων είναι  η κατάληψη της εξουσίας </a:t>
            </a:r>
            <a:r>
              <a:rPr b="1" lang="el" sz="2100"/>
              <a:t>μέσα</a:t>
            </a:r>
            <a:r>
              <a:rPr b="1" lang="el" sz="2100"/>
              <a:t> από τις εκλογές.</a:t>
            </a:r>
            <a:endParaRPr b="1"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b="1" lang="el" sz="2100"/>
              <a:t>Τα πολιτικά κόμματα είναι οι μοναδικοί θεσμοί πολιτικιής εκπροσώπησης.</a:t>
            </a:r>
            <a:endParaRPr b="1"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b="1" lang="el" sz="2100"/>
              <a:t>τα πολιτικά κόμματα που εκλέγονται στην βουλή παίρνουν οικονομική επιχορήγηση από το κράτος .</a:t>
            </a:r>
            <a:endParaRPr b="1"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b="1" lang="el" sz="2100"/>
              <a:t>Η </a:t>
            </a:r>
            <a:r>
              <a:rPr b="1" lang="el" sz="2100"/>
              <a:t>σύγχρονη</a:t>
            </a:r>
            <a:r>
              <a:rPr b="1" lang="el" sz="2100"/>
              <a:t> πολιτική κοινωνία είναι πλουραλιστική.</a:t>
            </a:r>
            <a:endParaRPr b="1"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b="1" lang="el" sz="2100"/>
              <a:t> Η πελατειακή σχέση </a:t>
            </a:r>
            <a:r>
              <a:rPr b="1" lang="el" sz="2100"/>
              <a:t>μεταξύ</a:t>
            </a:r>
            <a:r>
              <a:rPr b="1" lang="el" sz="2100"/>
              <a:t> ψηφοφόρων και πολιτικών αποτελεί θετικό στοιχείο για την δημοκρατία μας.</a:t>
            </a:r>
            <a:endParaRPr b="1"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