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84" r:id="rId26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5j//vS54/qdbzut5oQq+sleEC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dd97a72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dd97a72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bdd97a723b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f0c3edb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bf0c3edb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bf0c3edb23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bdd97a723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bdd97a723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bdd97a723b_0_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f0e4eca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bf0e4eca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bf0e4eca74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f0e4eca7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bf0e4eca7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bf0e4eca74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f0e4eca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bf0e4eca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bf0e4eca74_1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21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f0e4eca7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f0e4eca7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bf0e4eca74_2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22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bf0e4eca7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bf0e4eca74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bf0e4eca74_3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/>
              <a:t>23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marL="914400" lvl="1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2pPr>
            <a:lvl3pPr marL="1371600" lvl="2" indent="-350519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3pPr>
            <a:lvl4pPr marL="1828800" lvl="3" indent="-309880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6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" name="Google Shape;11;p16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0F0F0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12;p16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Google Shape;13;p16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14;p16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Google Shape;15;p16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6;p16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17;p16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11B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" name="Google Shape;18;p16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4C19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6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" name="Google Shape;20;p16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21;p16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" name="Google Shape;22;p16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23;p16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" name="Google Shape;24;p16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" name="Google Shape;25;p16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" name="Google Shape;26;p16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" name="Google Shape;27;p16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" name="Google Shape;28;p16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" name="Google Shape;29;p16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080808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18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5" name="Google Shape;45;p18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0F0F0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6;p18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" name="Google Shape;47;p18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8;p18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" name="Google Shape;49;p18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50;p18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" name="Google Shape;51;p18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11B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52;p18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4C19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" name="Google Shape;53;p18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" name="Google Shape;54;p18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" name="Google Shape;55;p18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56;p18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57;p18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" name="Google Shape;58;p18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59;p18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" name="Google Shape;60;p18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61;p18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8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" name="Google Shape;63;p18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" name="Google Shape;64;p18"/>
            <p:cNvSpPr/>
            <p:nvPr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/>
              <a:rect l="l" t="t" r="r" b="b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" name="Google Shape;65;p18"/>
            <p:cNvSpPr/>
            <p:nvPr/>
          </p:nvSpPr>
          <p:spPr>
            <a:xfrm>
              <a:off x="0" y="3867"/>
              <a:ext cx="5770" cy="174"/>
            </a:xfrm>
            <a:custGeom>
              <a:avLst/>
              <a:gdLst/>
              <a:ahLst/>
              <a:cxnLst/>
              <a:rect l="l" t="t" r="r" b="b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080808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9qNvT-NgZ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G7uCskUOr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oa.gr/modules/document/file.php/BIOL199/DNA%20repair%20I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Tahoma"/>
              <a:buNone/>
            </a:pPr>
            <a:r>
              <a:rPr lang="en-US" sz="48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Αντιγραφή-μεταγραφή-μετάφραση</a:t>
            </a:r>
            <a:endParaRPr/>
          </a:p>
        </p:txBody>
      </p:sp>
      <p:sp>
        <p:nvSpPr>
          <p:cNvPr id="139" name="Google Shape;139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μεταγραφή</a:t>
            </a:r>
            <a:endParaRPr/>
          </a:p>
        </p:txBody>
      </p:sp>
      <p:sp>
        <p:nvSpPr>
          <p:cNvPr id="195" name="Google Shape;195;p10"/>
          <p:cNvSpPr txBox="1">
            <a:spLocks noGrp="1"/>
          </p:cNvSpPr>
          <p:nvPr>
            <p:ph type="body" idx="1"/>
          </p:nvPr>
        </p:nvSpPr>
        <p:spPr>
          <a:xfrm>
            <a:off x="323850" y="1628775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Το DNA πρέπει να συνθέσει πρωτείνες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Δεν μπορεί να βγει από τον πυρήνα για να τις συνθέσει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Άρα θα στείλει έναν αντιπρόσωπο: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ένα μόριο mRNA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Οι πληροφορίες για τη σύνθεση μιας πρωτείνης βρίσκονται σε μια συγκεκριμένη περιοχή του που λέγεται γονίδιο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Άρα το DNA δε χρειάζεται να ξεδιπλωθεί πλήρως παρά μόνο σε μια συγκεκριμένη περιοχή. Αυτό θα γίνει με τη βοήθεια του ενζύμου </a:t>
            </a:r>
            <a:r>
              <a:rPr lang="en-US" sz="3200" b="0" i="1" u="sng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ελικάση  </a:t>
            </a: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η οποία σπα τους δεσμούς ανάμεσα στις αζωτούχες βάσεις</a:t>
            </a:r>
            <a:endParaRPr sz="3200" b="0" i="1" u="sng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1" u="sng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8" name="Google Shape;208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Έτσι αποχωρίζεται η 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●"/>
            </a:pPr>
            <a:r>
              <a:rPr lang="en-US" sz="4000" b="0" i="0" u="non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              A</a:t>
            </a:r>
            <a:r>
              <a:rPr lang="en-US" sz="40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την      </a:t>
            </a:r>
            <a:r>
              <a:rPr lang="en-US" sz="4000" b="0" i="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●"/>
            </a:pPr>
            <a:r>
              <a:rPr lang="en-US" sz="4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 </a:t>
            </a:r>
            <a:r>
              <a:rPr lang="en-US" sz="4000" b="0" i="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T </a:t>
            </a:r>
            <a:r>
              <a:rPr lang="en-US" sz="4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την      </a:t>
            </a:r>
            <a:r>
              <a:rPr lang="en-US" sz="4000" b="0" i="0" u="non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●"/>
            </a:pPr>
            <a:r>
              <a:rPr lang="en-US" sz="4000" b="0" i="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              G</a:t>
            </a:r>
            <a:r>
              <a:rPr lang="en-US" sz="4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την     </a:t>
            </a:r>
            <a:r>
              <a:rPr lang="en-US" sz="4000" b="0" i="0" u="none">
                <a:solidFill>
                  <a:srgbClr val="C9FBD3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●"/>
            </a:pPr>
            <a:r>
              <a:rPr lang="en-US" sz="4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 </a:t>
            </a:r>
            <a:r>
              <a:rPr lang="en-US" sz="4000" b="0" i="0" u="none">
                <a:solidFill>
                  <a:srgbClr val="C9FBD3"/>
                </a:solidFill>
                <a:latin typeface="Tahoma"/>
                <a:ea typeface="Tahoma"/>
                <a:cs typeface="Tahoma"/>
                <a:sym typeface="Tahoma"/>
              </a:rPr>
              <a:t>C </a:t>
            </a:r>
            <a:r>
              <a:rPr lang="en-US" sz="4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την      </a:t>
            </a:r>
            <a:r>
              <a:rPr lang="en-US" sz="4000" b="0" i="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4" name="Google Shape;214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Καθώς οι αζωτούχες βάσεις μένουν αζευγάρωτες  έρχονται άλλα ελεύθερα  ριβονουκλεοτίδια με τα οποία εμφανίζουν συμπληρωματικότητα και ενώνονται τόσο με τις αζευγάρωτες βάσεις όσο και μεταξύ τους  στον ένα κλώνο</a:t>
            </a:r>
            <a:endParaRPr/>
          </a:p>
          <a:p>
            <a:pPr marL="342900" marR="0" lvl="0" indent="-1803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0" name="Google Shape;220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Έτσι απέναντι από μια:</a:t>
            </a:r>
            <a:endParaRPr sz="3600" b="0" i="0" u="none">
              <a:solidFill>
                <a:schemeClr val="hlink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●"/>
            </a:pP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</a:t>
            </a:r>
            <a:r>
              <a:rPr lang="en-US" sz="3600" b="0" i="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T </a:t>
            </a: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συνδέεται μια      </a:t>
            </a:r>
            <a:r>
              <a:rPr lang="en-US" sz="3600" b="0" i="0" u="non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●"/>
            </a:pPr>
            <a:r>
              <a:rPr lang="en-US" sz="3600" b="0" i="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             G </a:t>
            </a: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συνδέεται μια      </a:t>
            </a:r>
            <a:r>
              <a:rPr lang="en-US" sz="36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●"/>
            </a:pP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</a:t>
            </a:r>
            <a:r>
              <a:rPr lang="en-US" sz="36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 </a:t>
            </a: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συνδέεται μια      </a:t>
            </a:r>
            <a:r>
              <a:rPr lang="en-US" sz="3600" b="0" i="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●"/>
            </a:pPr>
            <a:r>
              <a:rPr lang="en-US" sz="3600" b="0" i="0" u="non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              A</a:t>
            </a:r>
            <a:r>
              <a:rPr lang="en-US" sz="36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συνδέεται μια    </a:t>
            </a:r>
            <a:r>
              <a:rPr lang="en-US" sz="3600" b="0" i="0" u="none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U</a:t>
            </a: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6" name="Google Shape;22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Έτσι δημιουργείται ένα μόριο mRNA το οποίο στη συνέχεια απομακρύνεται και η διπλή έλικα του DNA ξανακλείνει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dd97a723b_0_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bdd97a723b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gbdd97a723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7124"/>
            <a:ext cx="9083725" cy="708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f0c3edb23_0_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bf0c3edb23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l-GR" dirty="0">
                <a:hlinkClick r:id="rId3"/>
              </a:rPr>
              <a:t>ΑΝΤΙΓΡΑΦΗ</a:t>
            </a:r>
            <a:endParaRPr lang="en-US" dirty="0">
              <a:hlinkClick r:id="rId3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>
              <a:hlinkClick r:id="rId3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https://youtu.be/b9qNvT-NgZI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dd97a723b_0_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bdd97a723b_0_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l-GR" u="sng" dirty="0">
                <a:solidFill>
                  <a:schemeClr val="hlink"/>
                </a:solidFill>
                <a:hlinkClick r:id="rId3"/>
              </a:rPr>
              <a:t>ΜΕΤΑΓΡΑΦΗ- ΜΕΤΑΦΡΑΣΗ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l-GR" u="sng"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https://youtu.be/gG7uCskUOrA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f0e4eca74_0_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μετάφραση</a:t>
            </a:r>
            <a:endParaRPr/>
          </a:p>
        </p:txBody>
      </p:sp>
      <p:sp>
        <p:nvSpPr>
          <p:cNvPr id="255" name="Google Shape;255;gbf0e4eca74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το mRNA κινείται από τον πυρήνα στο κυτταρόπλασμα για να συνδεθεί με ένα rRNA του ριβοσώματος. Η σύνδεση γίνεται σύμφωνα με τη συμπληρωματικότητα των βάσεων: A-U , U-A , C-G , G-C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To ριβόσωμα μεταφράζει “τρεις-τρεις” τις βάσεις του RNA .Κάθε τριάδα βάσεων κωδικοποιεί ένα αμινοξύ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 sz="4200" b="0" i="1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αντιγραφή</a:t>
            </a:r>
            <a:endParaRPr/>
          </a:p>
        </p:txBody>
      </p:sp>
      <p:sp>
        <p:nvSpPr>
          <p:cNvPr id="145" name="Google Shape;145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Αντιγραφή</a:t>
            </a: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του DNA σημαίνει το DNA να δημιουργεί πιστά αντίγραφα του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sz="2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Ο λόγος που συμβαίνει αυτό είναι ότι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Τα κύτταρα μας φθείρονται , γερνάνε και επομένως πρέπει να αντικατασταθούν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Τα νέα-θυγατρικά κύτταρα πρέπει να περιέχουν τις ίδιες γενετικές πληροφορίες άρα ίδιο DNA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f0e4eca74_0_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bf0e4eca74_0_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μόλις μεταφραστεί η πρώτη τριάδα βάσεων του mRNA  (η AUG)  ένα tRNA που επίσης εμφανίζει συμπληρωματικότητα με το mRNA μεταφέρει ένα αμινοξύ ( την μεθειονίνη) στην θέση αυτή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Στη συνέχεια το ριβόσωμα μεταφράζει την επόμενη τριάδα του mRNA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ένα άλλο tRNA μεταφέρει ένα δεύτερο αμινοξύ στην θέση αυτή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Στη συνέχεια μεταφράζεται μια άλλη τριάδα κοκ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f0e4eca74_1_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bf0e4eca74_1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τα αμινοξέα συνδέονται μεταξύ τους και συνθέτουν μια πρωτεΐνη 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bf0e4eca74_2_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bf0e4eca74_2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7" name="Google Shape;277;gbf0e4eca74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75" y="2397500"/>
            <a:ext cx="8229600" cy="30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bf0e4eca74_3_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bf0e4eca74_3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Google Shape;285;gbf0e4eca74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00" y="532123"/>
            <a:ext cx="8575300" cy="55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95F589-B1DB-9543-B3F5-5535E00B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284D84A-3CCE-0640-A3C0-893D61998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049"/>
            <a:ext cx="9144000" cy="6317901"/>
          </a:xfrm>
          <a:prstGeom prst="rect">
            <a:avLst/>
          </a:prstGeom>
        </p:spPr>
      </p:pic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1F0A2F-BA06-AA44-A0E4-5C311D9E5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597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Ανανέωση των κυττάρων: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Επιδερμίδα κάθε 14 ημέρες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Τα κύτταρα εσωτερικά του γαστρεντερικού κάθε 5 ημέρες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Ερυθρά αιμοσφαίρια 4 μήνες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Κύτταρα ήπατος περίπου κάθε χρόνο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Κύτταρα πνευμόνων συχνά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Κύτταρα εγκεφάλου και παρεγκεφαλίδας ποτέ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Διαδικασία αντιγραφής: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Με τα βοήθεια του ενζύμου ελικάση σπάνε οι δεσμοί ανάμεσα στις αζωτούχες βάσεις και η διπλή έλικα του DNA ανοίγει</a:t>
            </a:r>
            <a:endParaRPr/>
          </a:p>
          <a:p>
            <a:pPr marL="34290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200660" algn="l" rtl="0"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sz="2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8" name="Google Shape;158;p4" descr="αντιγρα΄φή D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3716337"/>
            <a:ext cx="3600450" cy="3141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Έτσι αποχωρίζεται η 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●"/>
            </a:pPr>
            <a:r>
              <a:rPr lang="en-US" sz="4000" b="0" i="0" u="non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              A</a:t>
            </a:r>
            <a:r>
              <a:rPr lang="en-US" sz="40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την      </a:t>
            </a:r>
            <a:r>
              <a:rPr lang="en-US" sz="4000" b="0" i="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●"/>
            </a:pPr>
            <a:r>
              <a:rPr lang="en-US" sz="4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 </a:t>
            </a:r>
            <a:r>
              <a:rPr lang="en-US" sz="4000" b="0" i="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T </a:t>
            </a:r>
            <a:r>
              <a:rPr lang="en-US" sz="4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την      </a:t>
            </a:r>
            <a:r>
              <a:rPr lang="en-US" sz="4000" b="0" i="0" u="non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●"/>
            </a:pPr>
            <a:r>
              <a:rPr lang="en-US" sz="4000" b="0" i="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              G</a:t>
            </a:r>
            <a:r>
              <a:rPr lang="en-US" sz="4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την     </a:t>
            </a:r>
            <a:r>
              <a:rPr lang="en-US" sz="4000" b="0" i="0" u="none">
                <a:solidFill>
                  <a:srgbClr val="C9FBD3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●"/>
            </a:pPr>
            <a:r>
              <a:rPr lang="en-US" sz="4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 </a:t>
            </a:r>
            <a:r>
              <a:rPr lang="en-US" sz="4000" b="0" i="0" u="none">
                <a:solidFill>
                  <a:srgbClr val="C9FBD3"/>
                </a:solidFill>
                <a:latin typeface="Tahoma"/>
                <a:ea typeface="Tahoma"/>
                <a:cs typeface="Tahoma"/>
                <a:sym typeface="Tahoma"/>
              </a:rPr>
              <a:t>C </a:t>
            </a:r>
            <a:r>
              <a:rPr lang="en-US" sz="4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την      </a:t>
            </a:r>
            <a:r>
              <a:rPr lang="en-US" sz="4000" b="0" i="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Καθώς οι αζωτούχες βάσεις μένουν αζευγάρωτες  έρχονται άλλα ελεύθερα δεοξύ ριβονουκλεοτίδια με τα οποία εμφανίζουν συμπληρωματικότητα και ενώνονται τόσο με τις αζευγάρωτες βάσεις όσο και μεταξύ τους</a:t>
            </a: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342900" lvl="0" indent="-180340" algn="l" rtl="0">
              <a:spcBef>
                <a:spcPts val="640"/>
              </a:spcBef>
              <a:spcAft>
                <a:spcPts val="0"/>
              </a:spcAft>
              <a:buSzPts val="2560"/>
              <a:buNone/>
            </a:pPr>
            <a:endParaRPr sz="3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1" name="Google Shape;171;p6" descr="anigrafi d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3500437"/>
            <a:ext cx="7129462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Έτσι απέναντι από μια: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 </a:t>
            </a:r>
            <a:r>
              <a:rPr lang="en-US" sz="3600" b="0" i="0" u="non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lang="en-US" sz="36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συνδέεται μια     </a:t>
            </a:r>
            <a:r>
              <a:rPr lang="en-US" sz="3600" b="0" i="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●"/>
            </a:pP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</a:t>
            </a:r>
            <a:r>
              <a:rPr lang="en-US" sz="3600" b="0" i="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T </a:t>
            </a: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συνδέεται μια      </a:t>
            </a:r>
            <a:r>
              <a:rPr lang="en-US" sz="3600" b="0" i="0" u="non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●"/>
            </a:pPr>
            <a:r>
              <a:rPr lang="en-US" sz="3600" b="0" i="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             G </a:t>
            </a: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συνδέεται μια      </a:t>
            </a:r>
            <a:r>
              <a:rPr lang="en-US" sz="36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●"/>
            </a:pP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</a:t>
            </a:r>
            <a:r>
              <a:rPr lang="en-US" sz="3600" b="0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 </a:t>
            </a:r>
            <a:r>
              <a:rPr lang="en-US" sz="36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συνδέεται μια      </a:t>
            </a:r>
            <a:r>
              <a:rPr lang="en-US" sz="3600" b="0" i="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3" name="Google Shape;183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Έτσι σχηματίζεται μια νέα αλυσίδα απέναντι από την παλιά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Το αποτέλεσμα της αντιγραφής θα είναι ο σχηματισμός δυο δίκλωνων μορίων DNA καθένα από τα οποία αποτελείται από μια παλαιά και μια νέα αλυσίδα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9" name="Google Shape;18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https://</a:t>
            </a:r>
            <a:r>
              <a:rPr lang="en-US" sz="32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eclass.uoa.gr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/modules/document/</a:t>
            </a:r>
            <a:r>
              <a:rPr lang="en-US" sz="32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file.php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/BIOL199/DNA%20repair%20I.pdf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Ανάκληση ηθοποιών μετά το τέλος παράστασης">
  <a:themeElements>
    <a:clrScheme name="Ανάκληση ηθοποιών μετά το τέλος παράστασης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νάκληση ηθοποιών μετά το τέλος παράστασης">
  <a:themeElements>
    <a:clrScheme name="Ανάκληση ηθοποιών μετά το τέλος παράστασης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543</Words>
  <Application>Microsoft Macintosh PowerPoint</Application>
  <PresentationFormat>Προβολή στην οθόνη (4:3)</PresentationFormat>
  <Paragraphs>72</Paragraphs>
  <Slides>24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Tahoma</vt:lpstr>
      <vt:lpstr>Noto Sans Symbols</vt:lpstr>
      <vt:lpstr>Arial</vt:lpstr>
      <vt:lpstr>1_Ανάκληση ηθοποιών μετά το τέλος παράστασης</vt:lpstr>
      <vt:lpstr>Ανάκληση ηθοποιών μετά το τέλος παράστασης</vt:lpstr>
      <vt:lpstr>Αντιγραφή-μεταγραφή-μετάφραση</vt:lpstr>
      <vt:lpstr>αντιγραφή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μεταγραφή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μετάφραση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Αντιγραφή-μεταγραφή-μετάφραση</dc:title>
  <dc:creator>nikxik</dc:creator>
  <cp:lastModifiedBy>nik xik</cp:lastModifiedBy>
  <cp:revision>3</cp:revision>
  <dcterms:created xsi:type="dcterms:W3CDTF">2021-01-09T17:40:29Z</dcterms:created>
  <dcterms:modified xsi:type="dcterms:W3CDTF">2021-02-24T15:02:35Z</dcterms:modified>
</cp:coreProperties>
</file>