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0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5FAE34-C2CC-4FAB-9F3B-B50C9BFBB0D5}" type="datetimeFigureOut">
              <a:rPr lang="el-GR" smtClean="0"/>
              <a:t>25/1/2021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86C0D-8419-478C-BDD8-3A034274993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4%CE%B6%CE%AD%CE%B9%CE%BC%CF%82_%CE%93%CE%BF%CF%85%CE%AC%CF%84%CF%83%CE%BF%CE%BD" TargetMode="External"/><Relationship Id="rId2" Type="http://schemas.openxmlformats.org/officeDocument/2006/relationships/hyperlink" Target="https://el.wikipedia.org/wiki/1953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l.wikipedia.org/wiki/%CE%A6%CF%81%CE%AC%CE%BD%CF%83%CE%B9%CF%82_%CE%9A%CF%81%CE%B9%CE%B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Dna-Rna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Tο</a:t>
            </a:r>
            <a:r>
              <a:rPr lang="el-GR" dirty="0"/>
              <a:t> </a:t>
            </a:r>
            <a:r>
              <a:rPr lang="el-GR" dirty="0">
                <a:hlinkClick r:id="rId2" tooltip="1953"/>
              </a:rPr>
              <a:t>1953</a:t>
            </a:r>
            <a:r>
              <a:rPr lang="el-GR" dirty="0"/>
              <a:t> οι </a:t>
            </a:r>
            <a:r>
              <a:rPr lang="el-GR" dirty="0">
                <a:hlinkClick r:id="rId3" tooltip="Τζέιμς Γουάτσον"/>
              </a:rPr>
              <a:t>Τζέιμς </a:t>
            </a:r>
            <a:r>
              <a:rPr lang="el-GR" dirty="0" err="1">
                <a:hlinkClick r:id="rId3" tooltip="Τζέιμς Γουάτσον"/>
              </a:rPr>
              <a:t>Γουάτσον</a:t>
            </a:r>
            <a:r>
              <a:rPr lang="el-GR" dirty="0"/>
              <a:t> (J. </a:t>
            </a:r>
            <a:r>
              <a:rPr lang="el-GR" dirty="0" err="1"/>
              <a:t>Watson</a:t>
            </a:r>
            <a:r>
              <a:rPr lang="el-GR" dirty="0"/>
              <a:t>), και </a:t>
            </a:r>
            <a:r>
              <a:rPr lang="el-GR" dirty="0">
                <a:hlinkClick r:id="rId4" tooltip="Φράνσις Κρικ"/>
              </a:rPr>
              <a:t>Φράνσις </a:t>
            </a:r>
            <a:r>
              <a:rPr lang="el-GR" dirty="0" err="1" smtClean="0">
                <a:hlinkClick r:id="rId4" tooltip="Φράνσις Κρικ"/>
              </a:rPr>
              <a:t>Κρικ</a:t>
            </a:r>
            <a:r>
              <a:rPr lang="en-US" dirty="0" smtClean="0"/>
              <a:t>    </a:t>
            </a:r>
            <a:r>
              <a:rPr lang="el-GR" dirty="0" smtClean="0"/>
              <a:t>ανακοίνωσαν την ανακάλυψη για τη δομή του  </a:t>
            </a:r>
            <a:r>
              <a:rPr lang="en-US" dirty="0" smtClean="0"/>
              <a:t>DNA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User\Desktop\marako\dna-vs-rna-structur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820471" cy="6574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marako\DNA_orbit_animate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2383" y="1554163"/>
            <a:ext cx="275163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User\Desktop\marako\d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44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User\Desktop\marako\dna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"/>
            <a:ext cx="87484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         </a:t>
            </a:r>
            <a:r>
              <a:rPr lang="en-US" dirty="0" err="1" smtClean="0"/>
              <a:t>dna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Το </a:t>
            </a:r>
            <a:r>
              <a:rPr lang="en-US" sz="2800" dirty="0" smtClean="0"/>
              <a:t>DNA </a:t>
            </a:r>
            <a:r>
              <a:rPr lang="el-GR" sz="2800" dirty="0" smtClean="0"/>
              <a:t>:  δεοξύ ριβονουκλεϊκό οξύ</a:t>
            </a:r>
          </a:p>
          <a:p>
            <a:r>
              <a:rPr lang="el-GR" sz="2800" dirty="0" smtClean="0"/>
              <a:t> είναι ένα δίκλωνο μόριο</a:t>
            </a:r>
          </a:p>
          <a:p>
            <a:r>
              <a:rPr lang="el-GR" sz="2800" dirty="0" smtClean="0"/>
              <a:t> </a:t>
            </a:r>
            <a:r>
              <a:rPr lang="el-GR" sz="2800" dirty="0" smtClean="0"/>
              <a:t>                έχει τη μορφή διπλής έλικας</a:t>
            </a:r>
          </a:p>
          <a:p>
            <a:r>
              <a:rPr lang="el-GR" sz="2800" dirty="0" smtClean="0"/>
              <a:t> </a:t>
            </a:r>
            <a:r>
              <a:rPr lang="el-GR" sz="2800" dirty="0" smtClean="0"/>
              <a:t>     αποτελείται από μικρότερα επαναλαμβανόμενα μόρια τα: δεοξυριβονουκλεοτίδια </a:t>
            </a:r>
          </a:p>
          <a:p>
            <a:r>
              <a:rPr lang="el-GR" sz="2800" dirty="0" smtClean="0"/>
              <a:t>Κάθε δεοξυριβονουκλεοτίδιο αποτελείται από:</a:t>
            </a:r>
          </a:p>
          <a:p>
            <a:r>
              <a:rPr lang="el-GR" sz="2800" dirty="0" smtClean="0"/>
              <a:t>1 σάκχαρο </a:t>
            </a:r>
            <a:r>
              <a:rPr lang="el-GR" sz="2800" dirty="0" smtClean="0">
                <a:solidFill>
                  <a:srgbClr val="FF0000"/>
                </a:solidFill>
              </a:rPr>
              <a:t>δεοξυριβόζης</a:t>
            </a:r>
            <a:r>
              <a:rPr lang="el-GR" sz="2800" dirty="0" smtClean="0"/>
              <a:t>   1 μόριο </a:t>
            </a:r>
            <a:r>
              <a:rPr lang="el-GR" sz="2800" dirty="0" smtClean="0">
                <a:solidFill>
                  <a:srgbClr val="00B0F0"/>
                </a:solidFill>
              </a:rPr>
              <a:t>φωσφορικού οξέος</a:t>
            </a:r>
          </a:p>
          <a:p>
            <a:r>
              <a:rPr lang="el-GR" sz="2800" dirty="0" smtClean="0"/>
              <a:t>Και 1 από τις 4 αζωτούχες βάσεις; 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Αδενίνη </a:t>
            </a:r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F010A5"/>
                </a:solidFill>
              </a:rPr>
              <a:t>θυμίνη </a:t>
            </a:r>
            <a:r>
              <a:rPr lang="en-US" sz="2800" dirty="0" smtClean="0">
                <a:solidFill>
                  <a:srgbClr val="F010A5"/>
                </a:solidFill>
              </a:rPr>
              <a:t>T</a:t>
            </a:r>
            <a:r>
              <a:rPr lang="el-GR" sz="2800" dirty="0" smtClean="0">
                <a:solidFill>
                  <a:srgbClr val="F010A5"/>
                </a:solidFill>
              </a:rPr>
              <a:t> </a:t>
            </a:r>
            <a:r>
              <a:rPr lang="en-US" sz="2800" dirty="0" smtClean="0">
                <a:solidFill>
                  <a:srgbClr val="F010A5"/>
                </a:solidFill>
              </a:rPr>
              <a:t> </a:t>
            </a:r>
            <a:r>
              <a:rPr lang="el-GR" sz="2800" dirty="0" smtClean="0">
                <a:solidFill>
                  <a:srgbClr val="F010A5"/>
                </a:solidFill>
              </a:rPr>
              <a:t> </a:t>
            </a:r>
            <a:r>
              <a:rPr lang="el-GR" sz="2800" dirty="0" smtClean="0">
                <a:solidFill>
                  <a:srgbClr val="00B050"/>
                </a:solidFill>
              </a:rPr>
              <a:t>γουανίνη </a:t>
            </a:r>
            <a:r>
              <a:rPr lang="en-US" sz="2800" dirty="0" smtClean="0">
                <a:solidFill>
                  <a:srgbClr val="00B050"/>
                </a:solidFill>
              </a:rPr>
              <a:t>G</a:t>
            </a:r>
            <a:r>
              <a:rPr lang="el-GR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l-GR" sz="2800" dirty="0" smtClean="0">
                <a:solidFill>
                  <a:srgbClr val="00B050"/>
                </a:solidFill>
              </a:rPr>
              <a:t> </a:t>
            </a:r>
            <a:r>
              <a:rPr lang="el-GR" sz="2800" dirty="0" smtClean="0">
                <a:solidFill>
                  <a:srgbClr val="00B0F0"/>
                </a:solidFill>
              </a:rPr>
              <a:t>κυτοσίνη  </a:t>
            </a:r>
            <a:r>
              <a:rPr lang="en-US" sz="2800" dirty="0" smtClean="0">
                <a:solidFill>
                  <a:srgbClr val="00B0F0"/>
                </a:solidFill>
              </a:rPr>
              <a:t>C</a:t>
            </a:r>
            <a:endParaRPr lang="el-GR" sz="2800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Κάθε βάση συνδέεται μόνο με τη συμπληρωματική της.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Η Αδενίνη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l-GR" dirty="0" smtClean="0">
                <a:solidFill>
                  <a:srgbClr val="FF0000"/>
                </a:solidFill>
              </a:rPr>
              <a:t>    με την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010A5"/>
                </a:solidFill>
              </a:rPr>
              <a:t>θυμίνη </a:t>
            </a:r>
            <a:r>
              <a:rPr lang="en-US" dirty="0" smtClean="0">
                <a:solidFill>
                  <a:srgbClr val="F010A5"/>
                </a:solidFill>
              </a:rPr>
              <a:t>T</a:t>
            </a:r>
            <a:r>
              <a:rPr lang="el-GR" dirty="0" smtClean="0">
                <a:solidFill>
                  <a:srgbClr val="F010A5"/>
                </a:solidFill>
              </a:rPr>
              <a:t> </a:t>
            </a:r>
            <a:r>
              <a:rPr lang="el-GR" dirty="0" smtClean="0">
                <a:solidFill>
                  <a:srgbClr val="F010A5"/>
                </a:solidFill>
              </a:rPr>
              <a:t>   {με ένα </a:t>
            </a:r>
            <a:r>
              <a:rPr lang="el-GR" dirty="0" err="1" smtClean="0">
                <a:solidFill>
                  <a:srgbClr val="F010A5"/>
                </a:solidFill>
              </a:rPr>
              <a:t>δ.δ</a:t>
            </a:r>
            <a:r>
              <a:rPr lang="el-GR" dirty="0" smtClean="0">
                <a:solidFill>
                  <a:srgbClr val="F010A5"/>
                </a:solidFill>
              </a:rPr>
              <a:t>}</a:t>
            </a:r>
          </a:p>
          <a:p>
            <a:r>
              <a:rPr lang="el-GR" dirty="0" smtClean="0">
                <a:solidFill>
                  <a:srgbClr val="F010A5"/>
                </a:solidFill>
              </a:rPr>
              <a:t>Η</a:t>
            </a:r>
            <a:r>
              <a:rPr lang="en-US" dirty="0" smtClean="0">
                <a:solidFill>
                  <a:srgbClr val="F010A5"/>
                </a:solidFill>
              </a:rPr>
              <a:t> </a:t>
            </a:r>
            <a:r>
              <a:rPr lang="el-GR" dirty="0" smtClean="0">
                <a:solidFill>
                  <a:srgbClr val="F010A5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γουανίνη 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 με την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F0"/>
                </a:solidFill>
              </a:rPr>
              <a:t>κυτοσίνη  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  <a:r>
              <a:rPr lang="el-GR" dirty="0" smtClean="0">
                <a:solidFill>
                  <a:srgbClr val="00B0F0"/>
                </a:solidFill>
              </a:rPr>
              <a:t> {με ένα </a:t>
            </a:r>
            <a:r>
              <a:rPr lang="el-GR" dirty="0" err="1" smtClean="0">
                <a:solidFill>
                  <a:srgbClr val="00B0F0"/>
                </a:solidFill>
              </a:rPr>
              <a:t>τα.δ</a:t>
            </a:r>
            <a:r>
              <a:rPr lang="el-GR" dirty="0" smtClean="0">
                <a:solidFill>
                  <a:srgbClr val="00B0F0"/>
                </a:solidFill>
              </a:rPr>
              <a:t>}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9" name="Picture 3" descr="C:\Users\User\Desktop\marako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52036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dirty="0" err="1" smtClean="0"/>
              <a:t>rna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RNA </a:t>
            </a:r>
            <a:r>
              <a:rPr lang="el-GR" dirty="0" smtClean="0"/>
              <a:t>: </a:t>
            </a:r>
            <a:r>
              <a:rPr lang="el-GR" dirty="0" smtClean="0"/>
              <a:t> </a:t>
            </a:r>
            <a:r>
              <a:rPr lang="el-GR" dirty="0" smtClean="0"/>
              <a:t>ριβονουκλεϊκό οξύ</a:t>
            </a:r>
          </a:p>
          <a:p>
            <a:r>
              <a:rPr lang="el-GR" dirty="0" smtClean="0"/>
              <a:t> είναι ένα </a:t>
            </a:r>
            <a:r>
              <a:rPr lang="el-GR" dirty="0" smtClean="0"/>
              <a:t>μονόκλωνο μόριο</a:t>
            </a:r>
            <a:endParaRPr lang="en-US" dirty="0" smtClean="0"/>
          </a:p>
          <a:p>
            <a:r>
              <a:rPr lang="el-GR" dirty="0" smtClean="0"/>
              <a:t>Έχει τη μορφή μονής έλικας</a:t>
            </a:r>
            <a:endParaRPr lang="el-GR" dirty="0" smtClean="0"/>
          </a:p>
          <a:p>
            <a:r>
              <a:rPr lang="el-GR" dirty="0" smtClean="0"/>
              <a:t>      αποτελείται από μικρότερα επαναλαμβανόμενα μόρια τα: </a:t>
            </a:r>
            <a:r>
              <a:rPr lang="el-GR" dirty="0" smtClean="0"/>
              <a:t>ριβονουκλεοτίδια </a:t>
            </a:r>
            <a:endParaRPr lang="el-GR" dirty="0" smtClean="0"/>
          </a:p>
          <a:p>
            <a:r>
              <a:rPr lang="el-GR" dirty="0" smtClean="0"/>
              <a:t>Κάθε </a:t>
            </a:r>
            <a:r>
              <a:rPr lang="el-GR" dirty="0" smtClean="0"/>
              <a:t>ριβονουκλεοτίδιο </a:t>
            </a:r>
            <a:r>
              <a:rPr lang="el-GR" dirty="0" smtClean="0"/>
              <a:t>αποτελείται από:</a:t>
            </a:r>
          </a:p>
          <a:p>
            <a:r>
              <a:rPr lang="el-GR" dirty="0" smtClean="0"/>
              <a:t>1 σάκχαρο </a:t>
            </a:r>
            <a:r>
              <a:rPr lang="el-GR" u="sng" dirty="0" smtClean="0">
                <a:solidFill>
                  <a:srgbClr val="FF0000"/>
                </a:solidFill>
              </a:rPr>
              <a:t>ριβόζης</a:t>
            </a:r>
            <a:r>
              <a:rPr lang="el-GR" dirty="0" smtClean="0"/>
              <a:t>   </a:t>
            </a:r>
            <a:r>
              <a:rPr lang="el-GR" dirty="0" smtClean="0"/>
              <a:t>1 μόριο </a:t>
            </a:r>
            <a:r>
              <a:rPr lang="el-GR" dirty="0" smtClean="0">
                <a:solidFill>
                  <a:srgbClr val="00B0F0"/>
                </a:solidFill>
              </a:rPr>
              <a:t>φωσφορικού οξέος</a:t>
            </a:r>
          </a:p>
          <a:p>
            <a:r>
              <a:rPr lang="el-GR" dirty="0" smtClean="0"/>
              <a:t>Και 1 από τις 4 αζωτούχες βάσεις;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Αδενίνη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u="sng" dirty="0" smtClean="0">
                <a:solidFill>
                  <a:srgbClr val="F010A5"/>
                </a:solidFill>
              </a:rPr>
              <a:t>ουρακίλη</a:t>
            </a:r>
            <a:r>
              <a:rPr lang="en-US" u="sng" dirty="0" smtClean="0">
                <a:solidFill>
                  <a:srgbClr val="F010A5"/>
                </a:solidFill>
              </a:rPr>
              <a:t> U</a:t>
            </a:r>
            <a:r>
              <a:rPr lang="el-GR" u="sng" dirty="0" smtClean="0">
                <a:solidFill>
                  <a:srgbClr val="F010A5"/>
                </a:solidFill>
              </a:rPr>
              <a:t> </a:t>
            </a:r>
            <a:r>
              <a:rPr lang="en-US" u="sng" dirty="0" smtClean="0">
                <a:solidFill>
                  <a:srgbClr val="F010A5"/>
                </a:solidFill>
              </a:rPr>
              <a:t> </a:t>
            </a:r>
            <a:r>
              <a:rPr lang="el-GR" u="sng" dirty="0" smtClean="0">
                <a:solidFill>
                  <a:srgbClr val="F010A5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γουανίνη 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F0"/>
                </a:solidFill>
              </a:rPr>
              <a:t>κυτοσίνη  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   </a:t>
            </a:r>
            <a:r>
              <a:rPr lang="en-US" dirty="0" err="1" smtClean="0"/>
              <a:t>rna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3   </a:t>
            </a:r>
            <a:r>
              <a:rPr lang="el-GR" dirty="0" smtClean="0"/>
              <a:t>τύποι του ΡΝΑ:</a:t>
            </a:r>
          </a:p>
          <a:p>
            <a:endParaRPr lang="el-GR" dirty="0" smtClean="0"/>
          </a:p>
          <a:p>
            <a:r>
              <a:rPr lang="en-US" dirty="0" err="1" smtClean="0"/>
              <a:t>mRna</a:t>
            </a:r>
            <a:r>
              <a:rPr lang="en-US" dirty="0" smtClean="0"/>
              <a:t>  = messenger – RNA  = </a:t>
            </a:r>
            <a:r>
              <a:rPr lang="el-GR" dirty="0" err="1" smtClean="0"/>
              <a:t>αγγελειοφόρο</a:t>
            </a:r>
            <a:endParaRPr lang="el-GR" dirty="0" smtClean="0"/>
          </a:p>
          <a:p>
            <a:r>
              <a:rPr lang="en-US" dirty="0" err="1" smtClean="0"/>
              <a:t>tRna</a:t>
            </a:r>
            <a:r>
              <a:rPr lang="en-US" dirty="0" smtClean="0"/>
              <a:t>= </a:t>
            </a:r>
            <a:r>
              <a:rPr lang="en-US" dirty="0" err="1" smtClean="0"/>
              <a:t>transferer</a:t>
            </a:r>
            <a:r>
              <a:rPr lang="en-US" dirty="0" smtClean="0"/>
              <a:t> – RNA= </a:t>
            </a:r>
            <a:r>
              <a:rPr lang="el-GR" dirty="0" smtClean="0"/>
              <a:t>μεταφορέας</a:t>
            </a:r>
          </a:p>
          <a:p>
            <a:r>
              <a:rPr lang="en-US" dirty="0" err="1" smtClean="0"/>
              <a:t>rRna</a:t>
            </a:r>
            <a:r>
              <a:rPr lang="en-US" dirty="0" smtClean="0"/>
              <a:t>=</a:t>
            </a:r>
            <a:r>
              <a:rPr lang="en-US" dirty="0" err="1" smtClean="0"/>
              <a:t>rivosomic</a:t>
            </a:r>
            <a:r>
              <a:rPr lang="en-US" dirty="0" smtClean="0"/>
              <a:t>- RNA= </a:t>
            </a:r>
            <a:r>
              <a:rPr lang="el-GR" smtClean="0"/>
              <a:t>ριβοσωμικό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171</Words>
  <Application>Microsoft Office PowerPoint</Application>
  <PresentationFormat>Προβολή στην οθόνη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Διαστημικό</vt:lpstr>
      <vt:lpstr>Dna-Rna</vt:lpstr>
      <vt:lpstr>Διαφάνεια 2</vt:lpstr>
      <vt:lpstr>Διαφάνεια 3</vt:lpstr>
      <vt:lpstr>Διαφάνεια 4</vt:lpstr>
      <vt:lpstr>                         dna</vt:lpstr>
      <vt:lpstr>Διαφάνεια 6</vt:lpstr>
      <vt:lpstr>Διαφάνεια 7</vt:lpstr>
      <vt:lpstr>                          rna</vt:lpstr>
      <vt:lpstr>                   rna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Dna-rna</dc:title>
  <dc:creator>User</dc:creator>
  <cp:lastModifiedBy>User</cp:lastModifiedBy>
  <cp:revision>13</cp:revision>
  <dcterms:created xsi:type="dcterms:W3CDTF">2021-01-25T15:23:48Z</dcterms:created>
  <dcterms:modified xsi:type="dcterms:W3CDTF">2021-01-09T17:38:24Z</dcterms:modified>
</cp:coreProperties>
</file>