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4.xml.rels" ContentType="application/vnd.openxmlformats-package.relationships+xml"/>
  <Override PartName="/ppt/notesSlides/_rels/notesSlide2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2.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3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5.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36.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0.xml.rels" ContentType="application/vnd.openxmlformats-package.relationships+xml"/>
  <Override PartName="/ppt/slideLayouts/_rels/slideLayout3.xml.rels" ContentType="application/vnd.openxmlformats-package.relationships+xml"/>
  <Override PartName="/ppt/slideLayouts/_rels/slideLayout31.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34.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35.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presProps.xml" ContentType="application/vnd.openxmlformats-officedocument.presentationml.pres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1.png" ContentType="image/png"/>
  <Override PartName="/ppt/media/image13.jpeg" ContentType="image/jpeg"/>
  <Override PartName="/ppt/media/image8.jpeg" ContentType="image/jpeg"/>
  <Override PartName="/ppt/media/image2.png" ContentType="image/png"/>
  <Override PartName="/ppt/media/image12.jpeg" ContentType="image/jpeg"/>
  <Override PartName="/ppt/media/image7.jpeg" ContentType="image/jpeg"/>
  <Override PartName="/ppt/media/image3.png" ContentType="image/png"/>
  <Override PartName="/ppt/media/image4.png" ContentType="image/png"/>
  <Override PartName="/ppt/media/image5.png" ContentType="image/png"/>
  <Override PartName="/ppt/media/image6.png" ContentType="image/png"/>
  <Override PartName="/ppt/media/image9.jpeg" ContentType="image/jpeg"/>
  <Override PartName="/ppt/media/image10.jpeg" ContentType="image/jpeg"/>
  <Override PartName="/ppt/media/image11.jpe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_rels/presentation.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x="10080625" cy="7559675"/>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l-GR" sz="4400" spc="-1" strike="noStrike">
                <a:solidFill>
                  <a:srgbClr val="000000"/>
                </a:solidFill>
                <a:latin typeface="Arial"/>
              </a:rPr>
              <a:t>Πατήστε για μετακίνηση της διαφάνειας</a:t>
            </a:r>
            <a:endParaRPr b="0" lang="el-GR" sz="4400" spc="-1" strike="noStrike">
              <a:solidFill>
                <a:srgbClr val="000000"/>
              </a:solidFill>
              <a:latin typeface="Arial"/>
            </a:endParaRPr>
          </a:p>
        </p:txBody>
      </p:sp>
      <p:sp>
        <p:nvSpPr>
          <p:cNvPr id="1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el-GR" sz="2000" spc="-1" strike="noStrike">
                <a:solidFill>
                  <a:srgbClr val="000000"/>
                </a:solidFill>
                <a:latin typeface="Arial"/>
              </a:rPr>
              <a:t>Πατήστε για επεξεργασία της μορφής των σημειώσεων</a:t>
            </a:r>
            <a:endParaRPr b="0" lang="el-GR" sz="2000" spc="-1" strike="noStrike">
              <a:solidFill>
                <a:srgbClr val="000000"/>
              </a:solidFill>
              <a:latin typeface="Arial"/>
            </a:endParaRPr>
          </a:p>
        </p:txBody>
      </p:sp>
      <p:sp>
        <p:nvSpPr>
          <p:cNvPr id="1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l-GR" sz="1400" spc="-1" strike="noStrike">
                <a:solidFill>
                  <a:srgbClr val="000000"/>
                </a:solidFill>
                <a:latin typeface="Times New Roman"/>
              </a:rPr>
              <a:t>&lt;κεφαλίδα&gt;</a:t>
            </a:r>
            <a:endParaRPr b="0" lang="el-GR" sz="1400" spc="-1" strike="noStrike">
              <a:solidFill>
                <a:srgbClr val="000000"/>
              </a:solidFill>
              <a:latin typeface="Times New Roman"/>
            </a:endParaRPr>
          </a:p>
        </p:txBody>
      </p:sp>
      <p:sp>
        <p:nvSpPr>
          <p:cNvPr id="126" name="PlaceHolder 4"/>
          <p:cNvSpPr>
            <a:spLocks noGrp="1"/>
          </p:cNvSpPr>
          <p:nvPr>
            <p:ph type="dt" idx="4"/>
          </p:nvPr>
        </p:nvSpPr>
        <p:spPr>
          <a:xfrm>
            <a:off x="4278960" y="0"/>
            <a:ext cx="3280680" cy="534240"/>
          </a:xfrm>
          <a:prstGeom prst="rect">
            <a:avLst/>
          </a:prstGeom>
          <a:noFill/>
          <a:ln w="0">
            <a:noFill/>
          </a:ln>
        </p:spPr>
        <p:txBody>
          <a:bodyPr lIns="0" rIns="0" tIns="0" bIns="0" anchor="t">
            <a:noAutofit/>
          </a:bodyPr>
          <a:lstStyle>
            <a:lvl1pPr indent="0" algn="r">
              <a:buNone/>
              <a:defRPr b="0" lang="el-GR" sz="1400" spc="-1" strike="noStrike">
                <a:solidFill>
                  <a:srgbClr val="000000"/>
                </a:solidFill>
                <a:latin typeface="Times New Roman"/>
              </a:defRPr>
            </a:lvl1pPr>
          </a:lstStyle>
          <a:p>
            <a:pPr indent="0" algn="r">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
        <p:nvSpPr>
          <p:cNvPr id="127" name="PlaceHolder 5"/>
          <p:cNvSpPr>
            <a:spLocks noGrp="1"/>
          </p:cNvSpPr>
          <p:nvPr>
            <p:ph type="ftr" idx="5"/>
          </p:nvPr>
        </p:nvSpPr>
        <p:spPr>
          <a:xfrm>
            <a:off x="0" y="10157400"/>
            <a:ext cx="3280680" cy="534240"/>
          </a:xfrm>
          <a:prstGeom prst="rect">
            <a:avLst/>
          </a:prstGeom>
          <a:noFill/>
          <a:ln w="0">
            <a:noFill/>
          </a:ln>
        </p:spPr>
        <p:txBody>
          <a:bodyPr lIns="0" rIns="0" tIns="0" bIns="0" anchor="b">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&lt;υποσέλιδο&gt;</a:t>
            </a:r>
            <a:endParaRPr b="0" lang="el-GR" sz="1400" spc="-1" strike="noStrike">
              <a:solidFill>
                <a:srgbClr val="000000"/>
              </a:solidFill>
              <a:latin typeface="Times New Roman"/>
            </a:endParaRPr>
          </a:p>
        </p:txBody>
      </p:sp>
      <p:sp>
        <p:nvSpPr>
          <p:cNvPr id="128" name="PlaceHolder 6"/>
          <p:cNvSpPr>
            <a:spLocks noGrp="1"/>
          </p:cNvSpPr>
          <p:nvPr>
            <p:ph type="sldNum" idx="6"/>
          </p:nvPr>
        </p:nvSpPr>
        <p:spPr>
          <a:xfrm>
            <a:off x="4278960" y="10157400"/>
            <a:ext cx="3280680" cy="534240"/>
          </a:xfrm>
          <a:prstGeom prst="rect">
            <a:avLst/>
          </a:prstGeom>
          <a:noFill/>
          <a:ln w="0">
            <a:noFill/>
          </a:ln>
        </p:spPr>
        <p:txBody>
          <a:bodyPr lIns="0" rIns="0" tIns="0" bIns="0" anchor="b">
            <a:noAutofit/>
          </a:bodyPr>
          <a:lstStyle>
            <a:lvl1pPr indent="0" algn="r">
              <a:buNone/>
              <a:defRPr b="0" lang="el-GR" sz="1400" spc="-1" strike="noStrike">
                <a:solidFill>
                  <a:srgbClr val="000000"/>
                </a:solidFill>
                <a:latin typeface="Times New Roman"/>
              </a:defRPr>
            </a:lvl1pPr>
          </a:lstStyle>
          <a:p>
            <a:pPr indent="0" algn="r">
              <a:buNone/>
            </a:pPr>
            <a:fld id="{362BC31E-8DD2-4CAE-BC09-91BD3E56E807}" type="slidenum">
              <a:rPr b="0" lang="el-GR" sz="1400" spc="-1" strike="noStrike">
                <a:solidFill>
                  <a:srgbClr val="000000"/>
                </a:solidFill>
                <a:latin typeface="Times New Roman"/>
              </a:rPr>
              <a:t>&lt;αριθμός&gt;</a:t>
            </a:fld>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sldNum" idx="7"/>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PlaceHolder 1"/>
          <p:cNvSpPr>
            <a:spLocks noGrp="1"/>
          </p:cNvSpPr>
          <p:nvPr>
            <p:ph type="sldNum" idx="16"/>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sldNum" idx="17"/>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type="sldNum" idx="18"/>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sldNum" idx="19"/>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Num" idx="8"/>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sldNum" idx="20"/>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Num" idx="9"/>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sldNum" idx="10"/>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sldNum" idx="11"/>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PlaceHolder 1"/>
          <p:cNvSpPr>
            <a:spLocks noGrp="1"/>
          </p:cNvSpPr>
          <p:nvPr>
            <p:ph type="sldNum" idx="12"/>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Num" idx="13"/>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PlaceHolder 1"/>
          <p:cNvSpPr>
            <a:spLocks noGrp="1"/>
          </p:cNvSpPr>
          <p:nvPr>
            <p:ph type="sldNum" idx="14"/>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Num" idx="15"/>
          </p:nvPr>
        </p:nvSpPr>
        <p:spPr>
          <a:xfrm>
            <a:off x="4278240" y="10156680"/>
            <a:ext cx="3275280" cy="528840"/>
          </a:xfrm>
          <a:prstGeom prst="rect">
            <a:avLst/>
          </a:prstGeom>
          <a:noFill/>
          <a:ln w="9360">
            <a:noFill/>
          </a:ln>
        </p:spPr>
        <p:txBody>
          <a:bodyPr lIns="0" rIns="0" tIns="0" bIns="0" anchor="b">
            <a:noAutofit/>
          </a:bodyPr>
          <a:p>
            <a:pPr indent="0">
              <a:buNone/>
            </a:pPr>
            <a:endParaRPr b="0" lang="el-GR" sz="14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34F94910-7CF7-47FD-99A8-39547124598F}"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27" name="PlaceHolder 2"/>
          <p:cNvSpPr>
            <a:spLocks noGrp="1"/>
          </p:cNvSpPr>
          <p:nvPr>
            <p:ph/>
          </p:nvPr>
        </p:nvSpPr>
        <p:spPr>
          <a:xfrm>
            <a:off x="504000" y="176868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8" name="PlaceHolder 3"/>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1"/>
          </p:nvPr>
        </p:nvSpPr>
        <p:spPr/>
        <p:txBody>
          <a:bodyPr/>
          <a:p>
            <a:fld id="{0F3D69F9-9C9B-4398-B8A7-9382678A2C77}"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0"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1"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2"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3"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 name="PlaceHolder 6"/>
          <p:cNvSpPr>
            <a:spLocks noGrp="1"/>
          </p:cNvSpPr>
          <p:nvPr>
            <p:ph type="sldNum" idx="1"/>
          </p:nvPr>
        </p:nvSpPr>
        <p:spPr/>
        <p:txBody>
          <a:bodyPr/>
          <a:p>
            <a:fld id="{B25360BD-EA07-4DB2-BB57-D28D8199F434}"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5" name="PlaceHolder 2"/>
          <p:cNvSpPr>
            <a:spLocks noGrp="1"/>
          </p:cNvSpPr>
          <p:nvPr>
            <p:ph/>
          </p:nvPr>
        </p:nvSpPr>
        <p:spPr>
          <a:xfrm>
            <a:off x="50400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6" name="PlaceHolder 3"/>
          <p:cNvSpPr>
            <a:spLocks noGrp="1"/>
          </p:cNvSpPr>
          <p:nvPr>
            <p:ph/>
          </p:nvPr>
        </p:nvSpPr>
        <p:spPr>
          <a:xfrm>
            <a:off x="357156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7" name="PlaceHolder 4"/>
          <p:cNvSpPr>
            <a:spLocks noGrp="1"/>
          </p:cNvSpPr>
          <p:nvPr>
            <p:ph/>
          </p:nvPr>
        </p:nvSpPr>
        <p:spPr>
          <a:xfrm>
            <a:off x="663912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8" name="PlaceHolder 5"/>
          <p:cNvSpPr>
            <a:spLocks noGrp="1"/>
          </p:cNvSpPr>
          <p:nvPr>
            <p:ph/>
          </p:nvPr>
        </p:nvSpPr>
        <p:spPr>
          <a:xfrm>
            <a:off x="50400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9" name="PlaceHolder 6"/>
          <p:cNvSpPr>
            <a:spLocks noGrp="1"/>
          </p:cNvSpPr>
          <p:nvPr>
            <p:ph/>
          </p:nvPr>
        </p:nvSpPr>
        <p:spPr>
          <a:xfrm>
            <a:off x="357156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0" name="PlaceHolder 7"/>
          <p:cNvSpPr>
            <a:spLocks noGrp="1"/>
          </p:cNvSpPr>
          <p:nvPr>
            <p:ph/>
          </p:nvPr>
        </p:nvSpPr>
        <p:spPr>
          <a:xfrm>
            <a:off x="663912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 name="PlaceHolder 8"/>
          <p:cNvSpPr>
            <a:spLocks noGrp="1"/>
          </p:cNvSpPr>
          <p:nvPr>
            <p:ph type="sldNum" idx="1"/>
          </p:nvPr>
        </p:nvSpPr>
        <p:spPr/>
        <p:txBody>
          <a:bodyPr/>
          <a:p>
            <a:fld id="{5CFE2124-914B-4CAB-A4CD-1DC749295501}"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2"/>
          </p:nvPr>
        </p:nvSpPr>
        <p:spPr/>
        <p:txBody>
          <a:bodyPr/>
          <a:p>
            <a:fld id="{1772C5B7-2FB0-41FA-BF09-BDF51BBD46B1}" type="slidenum">
              <a:t>&lt;#&gt;</a:t>
            </a:fld>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47" name="PlaceHolder 2"/>
          <p:cNvSpPr>
            <a:spLocks noGrp="1"/>
          </p:cNvSpPr>
          <p:nvPr>
            <p:ph type="subTitle"/>
          </p:nvPr>
        </p:nvSpPr>
        <p:spPr>
          <a:xfrm>
            <a:off x="504000" y="1768680"/>
            <a:ext cx="9072000" cy="43840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sldNum" idx="2"/>
          </p:nvPr>
        </p:nvSpPr>
        <p:spPr/>
        <p:txBody>
          <a:bodyPr/>
          <a:p>
            <a:fld id="{8EC46CC2-6188-4650-A47A-A3AF5D640912}" type="slidenum">
              <a:t>&lt;#&gt;</a:t>
            </a:fld>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49" name="PlaceHolder 2"/>
          <p:cNvSpPr>
            <a:spLocks noGrp="1"/>
          </p:cNvSpPr>
          <p:nvPr>
            <p:ph/>
          </p:nvPr>
        </p:nvSpPr>
        <p:spPr>
          <a:xfrm>
            <a:off x="504000" y="1768680"/>
            <a:ext cx="907200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sldNum" idx="2"/>
          </p:nvPr>
        </p:nvSpPr>
        <p:spPr/>
        <p:txBody>
          <a:bodyPr/>
          <a:p>
            <a:fld id="{8B9975A8-ABCF-4BAE-B848-18E8217073BD}" type="slidenum">
              <a:t>&lt;#&gt;</a:t>
            </a:fld>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51"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2"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2"/>
          </p:nvPr>
        </p:nvSpPr>
        <p:spPr/>
        <p:txBody>
          <a:bodyPr/>
          <a:p>
            <a:fld id="{EDA6C705-A90C-414B-9FAA-3EA45A75E9C7}" type="slidenum">
              <a:t>&lt;#&gt;</a:t>
            </a:fld>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sldNum" idx="2"/>
          </p:nvPr>
        </p:nvSpPr>
        <p:spPr/>
        <p:txBody>
          <a:bodyPr/>
          <a:p>
            <a:fld id="{51B41F88-4620-4BB9-9F3B-97CA12C0DDBD}" type="slidenum">
              <a:t>&lt;#&gt;</a:t>
            </a:fld>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504000" y="301320"/>
            <a:ext cx="9072000" cy="585036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sldNum" idx="2"/>
          </p:nvPr>
        </p:nvSpPr>
        <p:spPr/>
        <p:txBody>
          <a:bodyPr/>
          <a:p>
            <a:fld id="{FE874D4D-D325-41B9-BFE0-4CCE6C49891A}" type="slidenum">
              <a:t>&lt;#&gt;</a:t>
            </a:fld>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56"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7"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8"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2"/>
          </p:nvPr>
        </p:nvSpPr>
        <p:spPr/>
        <p:txBody>
          <a:bodyPr/>
          <a:p>
            <a:fld id="{9B8C9EFE-7E58-40A6-B514-2AE849CC6223}"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 name="PlaceHolder 2"/>
          <p:cNvSpPr>
            <a:spLocks noGrp="1"/>
          </p:cNvSpPr>
          <p:nvPr>
            <p:ph type="subTitle"/>
          </p:nvPr>
        </p:nvSpPr>
        <p:spPr>
          <a:xfrm>
            <a:off x="504000" y="1768680"/>
            <a:ext cx="9072000" cy="43840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sldNum" idx="1"/>
          </p:nvPr>
        </p:nvSpPr>
        <p:spPr/>
        <p:txBody>
          <a:bodyPr/>
          <a:p>
            <a:fld id="{05B99148-14BD-4397-A107-9272B48BA659}"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0"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1"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2"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2"/>
          </p:nvPr>
        </p:nvSpPr>
        <p:spPr/>
        <p:txBody>
          <a:bodyPr/>
          <a:p>
            <a:fld id="{F61A61A1-E52C-4699-A58E-32F2BB2A09D2}" type="slidenum">
              <a:t>&lt;#&gt;</a:t>
            </a:fld>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4"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5"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6" name="PlaceHolder 4"/>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2"/>
          </p:nvPr>
        </p:nvSpPr>
        <p:spPr/>
        <p:txBody>
          <a:bodyPr/>
          <a:p>
            <a:fld id="{AF870069-0B29-4C53-BC82-481F54CA7F99}" type="slidenum">
              <a:t>&lt;#&gt;</a:t>
            </a:fld>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8" name="PlaceHolder 2"/>
          <p:cNvSpPr>
            <a:spLocks noGrp="1"/>
          </p:cNvSpPr>
          <p:nvPr>
            <p:ph/>
          </p:nvPr>
        </p:nvSpPr>
        <p:spPr>
          <a:xfrm>
            <a:off x="504000" y="176868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9" name="PlaceHolder 3"/>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2"/>
          </p:nvPr>
        </p:nvSpPr>
        <p:spPr/>
        <p:txBody>
          <a:bodyPr/>
          <a:p>
            <a:fld id="{717FEBCF-C154-422A-ACE8-9E19FBE9B847}" type="slidenum">
              <a:t>&lt;#&gt;</a:t>
            </a:fld>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71"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2"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3"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4"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 name="PlaceHolder 6"/>
          <p:cNvSpPr>
            <a:spLocks noGrp="1"/>
          </p:cNvSpPr>
          <p:nvPr>
            <p:ph type="sldNum" idx="2"/>
          </p:nvPr>
        </p:nvSpPr>
        <p:spPr/>
        <p:txBody>
          <a:bodyPr/>
          <a:p>
            <a:fld id="{DD318D05-E60B-47BB-80AA-DF454E3920A7}" type="slidenum">
              <a:t>&lt;#&gt;</a:t>
            </a:fld>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76" name="PlaceHolder 2"/>
          <p:cNvSpPr>
            <a:spLocks noGrp="1"/>
          </p:cNvSpPr>
          <p:nvPr>
            <p:ph/>
          </p:nvPr>
        </p:nvSpPr>
        <p:spPr>
          <a:xfrm>
            <a:off x="50400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7" name="PlaceHolder 3"/>
          <p:cNvSpPr>
            <a:spLocks noGrp="1"/>
          </p:cNvSpPr>
          <p:nvPr>
            <p:ph/>
          </p:nvPr>
        </p:nvSpPr>
        <p:spPr>
          <a:xfrm>
            <a:off x="357156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8" name="PlaceHolder 4"/>
          <p:cNvSpPr>
            <a:spLocks noGrp="1"/>
          </p:cNvSpPr>
          <p:nvPr>
            <p:ph/>
          </p:nvPr>
        </p:nvSpPr>
        <p:spPr>
          <a:xfrm>
            <a:off x="663912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9" name="PlaceHolder 5"/>
          <p:cNvSpPr>
            <a:spLocks noGrp="1"/>
          </p:cNvSpPr>
          <p:nvPr>
            <p:ph/>
          </p:nvPr>
        </p:nvSpPr>
        <p:spPr>
          <a:xfrm>
            <a:off x="50400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0" name="PlaceHolder 6"/>
          <p:cNvSpPr>
            <a:spLocks noGrp="1"/>
          </p:cNvSpPr>
          <p:nvPr>
            <p:ph/>
          </p:nvPr>
        </p:nvSpPr>
        <p:spPr>
          <a:xfrm>
            <a:off x="357156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81" name="PlaceHolder 7"/>
          <p:cNvSpPr>
            <a:spLocks noGrp="1"/>
          </p:cNvSpPr>
          <p:nvPr>
            <p:ph/>
          </p:nvPr>
        </p:nvSpPr>
        <p:spPr>
          <a:xfrm>
            <a:off x="663912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 name="PlaceHolder 8"/>
          <p:cNvSpPr>
            <a:spLocks noGrp="1"/>
          </p:cNvSpPr>
          <p:nvPr>
            <p:ph type="sldNum" idx="2"/>
          </p:nvPr>
        </p:nvSpPr>
        <p:spPr/>
        <p:txBody>
          <a:bodyPr/>
          <a:p>
            <a:fld id="{A47B6CE6-7D87-4998-91DA-941F4CFD0A27}" type="slidenum">
              <a:t>&lt;#&gt;</a:t>
            </a:fld>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3"/>
          </p:nvPr>
        </p:nvSpPr>
        <p:spPr/>
        <p:txBody>
          <a:bodyPr/>
          <a:p>
            <a:fld id="{CF545C06-7DC2-4A72-98F1-D0BD99A101DD}"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88" name="PlaceHolder 2"/>
          <p:cNvSpPr>
            <a:spLocks noGrp="1"/>
          </p:cNvSpPr>
          <p:nvPr>
            <p:ph type="subTitle"/>
          </p:nvPr>
        </p:nvSpPr>
        <p:spPr>
          <a:xfrm>
            <a:off x="504000" y="1768680"/>
            <a:ext cx="9072000" cy="43840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sldNum" idx="3"/>
          </p:nvPr>
        </p:nvSpPr>
        <p:spPr/>
        <p:txBody>
          <a:bodyPr/>
          <a:p>
            <a:fld id="{6839A9E8-8E48-4EA4-801D-16FFFCF9FC71}"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90" name="PlaceHolder 2"/>
          <p:cNvSpPr>
            <a:spLocks noGrp="1"/>
          </p:cNvSpPr>
          <p:nvPr>
            <p:ph/>
          </p:nvPr>
        </p:nvSpPr>
        <p:spPr>
          <a:xfrm>
            <a:off x="504000" y="1768680"/>
            <a:ext cx="907200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sldNum" idx="3"/>
          </p:nvPr>
        </p:nvSpPr>
        <p:spPr/>
        <p:txBody>
          <a:bodyPr/>
          <a:p>
            <a:fld id="{E684E67D-62DC-4E13-9543-C528789D11BB}"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92"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3"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3"/>
          </p:nvPr>
        </p:nvSpPr>
        <p:spPr/>
        <p:txBody>
          <a:bodyPr/>
          <a:p>
            <a:fld id="{E1D7D69B-BD05-44AC-9B9F-64F2D0F0DACC}"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sldNum" idx="3"/>
          </p:nvPr>
        </p:nvSpPr>
        <p:spPr/>
        <p:txBody>
          <a:bodyPr/>
          <a:p>
            <a:fld id="{EA7B29BB-BD57-4F56-B036-BE2AE5979CA9}"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8" name="PlaceHolder 2"/>
          <p:cNvSpPr>
            <a:spLocks noGrp="1"/>
          </p:cNvSpPr>
          <p:nvPr>
            <p:ph/>
          </p:nvPr>
        </p:nvSpPr>
        <p:spPr>
          <a:xfrm>
            <a:off x="504000" y="1768680"/>
            <a:ext cx="907200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sldNum" idx="1"/>
          </p:nvPr>
        </p:nvSpPr>
        <p:spPr/>
        <p:txBody>
          <a:bodyPr/>
          <a:p>
            <a:fld id="{8C99875B-298C-45CC-B91F-7399606F34A7}"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504000" y="301320"/>
            <a:ext cx="9072000" cy="585036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sldNum" idx="3"/>
          </p:nvPr>
        </p:nvSpPr>
        <p:spPr/>
        <p:txBody>
          <a:bodyPr/>
          <a:p>
            <a:fld id="{381EDD8B-52A4-4C7C-BE06-3D0C79D50C77}"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97"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8"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9"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3"/>
          </p:nvPr>
        </p:nvSpPr>
        <p:spPr/>
        <p:txBody>
          <a:bodyPr/>
          <a:p>
            <a:fld id="{9CB7A31A-83AE-469A-9B8F-0186319BFCAF}"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1"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02"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03"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3"/>
          </p:nvPr>
        </p:nvSpPr>
        <p:spPr/>
        <p:txBody>
          <a:bodyPr/>
          <a:p>
            <a:fld id="{053CD94B-8B62-4AE9-A608-EEFA0FA867FF}"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5"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06"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07" name="PlaceHolder 4"/>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3"/>
          </p:nvPr>
        </p:nvSpPr>
        <p:spPr/>
        <p:txBody>
          <a:bodyPr/>
          <a:p>
            <a:fld id="{0D24F456-7AD9-4041-872A-C24B24414701}"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9" name="PlaceHolder 2"/>
          <p:cNvSpPr>
            <a:spLocks noGrp="1"/>
          </p:cNvSpPr>
          <p:nvPr>
            <p:ph/>
          </p:nvPr>
        </p:nvSpPr>
        <p:spPr>
          <a:xfrm>
            <a:off x="504000" y="176868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0" name="PlaceHolder 3"/>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3"/>
          </p:nvPr>
        </p:nvSpPr>
        <p:spPr/>
        <p:txBody>
          <a:bodyPr/>
          <a:p>
            <a:fld id="{675B44CB-7940-4E5B-8D40-BD4C7AF4DA1E}"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12"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3"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4"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5" name="PlaceHolder 5"/>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7" name="PlaceHolder 6"/>
          <p:cNvSpPr>
            <a:spLocks noGrp="1"/>
          </p:cNvSpPr>
          <p:nvPr>
            <p:ph type="sldNum" idx="3"/>
          </p:nvPr>
        </p:nvSpPr>
        <p:spPr/>
        <p:txBody>
          <a:bodyPr/>
          <a:p>
            <a:fld id="{86860A2F-D452-4C82-9E86-B48169CC8948}"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17" name="PlaceHolder 2"/>
          <p:cNvSpPr>
            <a:spLocks noGrp="1"/>
          </p:cNvSpPr>
          <p:nvPr>
            <p:ph/>
          </p:nvPr>
        </p:nvSpPr>
        <p:spPr>
          <a:xfrm>
            <a:off x="50400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8" name="PlaceHolder 3"/>
          <p:cNvSpPr>
            <a:spLocks noGrp="1"/>
          </p:cNvSpPr>
          <p:nvPr>
            <p:ph/>
          </p:nvPr>
        </p:nvSpPr>
        <p:spPr>
          <a:xfrm>
            <a:off x="357156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9" name="PlaceHolder 4"/>
          <p:cNvSpPr>
            <a:spLocks noGrp="1"/>
          </p:cNvSpPr>
          <p:nvPr>
            <p:ph/>
          </p:nvPr>
        </p:nvSpPr>
        <p:spPr>
          <a:xfrm>
            <a:off x="6639120" y="176868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20" name="PlaceHolder 5"/>
          <p:cNvSpPr>
            <a:spLocks noGrp="1"/>
          </p:cNvSpPr>
          <p:nvPr>
            <p:ph/>
          </p:nvPr>
        </p:nvSpPr>
        <p:spPr>
          <a:xfrm>
            <a:off x="50400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21" name="PlaceHolder 6"/>
          <p:cNvSpPr>
            <a:spLocks noGrp="1"/>
          </p:cNvSpPr>
          <p:nvPr>
            <p:ph/>
          </p:nvPr>
        </p:nvSpPr>
        <p:spPr>
          <a:xfrm>
            <a:off x="357156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22" name="PlaceHolder 7"/>
          <p:cNvSpPr>
            <a:spLocks noGrp="1"/>
          </p:cNvSpPr>
          <p:nvPr>
            <p:ph/>
          </p:nvPr>
        </p:nvSpPr>
        <p:spPr>
          <a:xfrm>
            <a:off x="6639120" y="4058640"/>
            <a:ext cx="292104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9" name="PlaceHolder 8"/>
          <p:cNvSpPr>
            <a:spLocks noGrp="1"/>
          </p:cNvSpPr>
          <p:nvPr>
            <p:ph type="sldNum" idx="3"/>
          </p:nvPr>
        </p:nvSpPr>
        <p:spPr/>
        <p:txBody>
          <a:bodyPr/>
          <a:p>
            <a:fld id="{7853BC8E-08B9-41BE-9BA3-A7CEA9ACEC05}"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0"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1"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sldNum" idx="1"/>
          </p:nvPr>
        </p:nvSpPr>
        <p:spPr/>
        <p:txBody>
          <a:bodyPr/>
          <a:p>
            <a:fld id="{3124A2D1-966B-439E-941F-BFFC9B8DDB31}"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sldNum" idx="1"/>
          </p:nvPr>
        </p:nvSpPr>
        <p:spPr/>
        <p:txBody>
          <a:bodyPr/>
          <a:p>
            <a:fld id="{46063668-604A-42B8-B730-4A5238EBF5A6}"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2000" cy="585036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sldNum" idx="1"/>
          </p:nvPr>
        </p:nvSpPr>
        <p:spPr/>
        <p:txBody>
          <a:bodyPr/>
          <a:p>
            <a:fld id="{97E137DE-549D-4BD9-9433-54040A00540F}"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5"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6" name="PlaceHolder 3"/>
          <p:cNvSpPr>
            <a:spLocks noGrp="1"/>
          </p:cNvSpPr>
          <p:nvPr>
            <p:ph/>
          </p:nvPr>
        </p:nvSpPr>
        <p:spPr>
          <a:xfrm>
            <a:off x="515268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17" name="PlaceHolder 4"/>
          <p:cNvSpPr>
            <a:spLocks noGrp="1"/>
          </p:cNvSpPr>
          <p:nvPr>
            <p:ph/>
          </p:nvPr>
        </p:nvSpPr>
        <p:spPr>
          <a:xfrm>
            <a:off x="50400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1"/>
          </p:nvPr>
        </p:nvSpPr>
        <p:spPr/>
        <p:txBody>
          <a:bodyPr/>
          <a:p>
            <a:fld id="{4BAC5E54-F844-4773-857C-3B8E5034DCD1}"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9" name="PlaceHolder 2"/>
          <p:cNvSpPr>
            <a:spLocks noGrp="1"/>
          </p:cNvSpPr>
          <p:nvPr>
            <p:ph/>
          </p:nvPr>
        </p:nvSpPr>
        <p:spPr>
          <a:xfrm>
            <a:off x="504000" y="1768680"/>
            <a:ext cx="4426920" cy="43840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0"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1" name="PlaceHolder 4"/>
          <p:cNvSpPr>
            <a:spLocks noGrp="1"/>
          </p:cNvSpPr>
          <p:nvPr>
            <p:ph/>
          </p:nvPr>
        </p:nvSpPr>
        <p:spPr>
          <a:xfrm>
            <a:off x="5152680" y="405864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1"/>
          </p:nvPr>
        </p:nvSpPr>
        <p:spPr/>
        <p:txBody>
          <a:bodyPr/>
          <a:p>
            <a:fld id="{B612A906-0862-43C1-8B55-62379055EAFD}"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23" name="PlaceHolder 2"/>
          <p:cNvSpPr>
            <a:spLocks noGrp="1"/>
          </p:cNvSpPr>
          <p:nvPr>
            <p:ph/>
          </p:nvPr>
        </p:nvSpPr>
        <p:spPr>
          <a:xfrm>
            <a:off x="50400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4" name="PlaceHolder 3"/>
          <p:cNvSpPr>
            <a:spLocks noGrp="1"/>
          </p:cNvSpPr>
          <p:nvPr>
            <p:ph/>
          </p:nvPr>
        </p:nvSpPr>
        <p:spPr>
          <a:xfrm>
            <a:off x="5152680" y="1768680"/>
            <a:ext cx="442692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25" name="PlaceHolder 4"/>
          <p:cNvSpPr>
            <a:spLocks noGrp="1"/>
          </p:cNvSpPr>
          <p:nvPr>
            <p:ph/>
          </p:nvPr>
        </p:nvSpPr>
        <p:spPr>
          <a:xfrm>
            <a:off x="504000" y="4058640"/>
            <a:ext cx="9072000" cy="20908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6" name="PlaceHolder 5"/>
          <p:cNvSpPr>
            <a:spLocks noGrp="1"/>
          </p:cNvSpPr>
          <p:nvPr>
            <p:ph type="sldNum" idx="1"/>
          </p:nvPr>
        </p:nvSpPr>
        <p:spPr/>
        <p:txBody>
          <a:bodyPr/>
          <a:p>
            <a:fld id="{EBCCF307-36B5-48BA-A368-EFF245CDFABE}"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100000" sy="100000" algn="tl"/>
        </a:blipFill>
      </p:bgPr>
    </p:bg>
    <p:spTree>
      <p:nvGrpSpPr>
        <p:cNvPr id="1" name=""/>
        <p:cNvGrpSpPr/>
        <p:nvPr/>
      </p:nvGrpSpPr>
      <p:grpSpPr>
        <a:xfrm>
          <a:off x="0" y="0"/>
          <a:ext cx="0" cy="0"/>
          <a:chOff x="0" y="0"/>
          <a:chExt cx="0" cy="0"/>
        </a:xfrm>
      </p:grpSpPr>
      <p:sp>
        <p:nvSpPr>
          <p:cNvPr id="0" name="Text Box 2050"/>
          <p:cNvSpPr/>
          <p:nvPr/>
        </p:nvSpPr>
        <p:spPr>
          <a:xfrm>
            <a:off x="612720" y="6562800"/>
            <a:ext cx="234504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1" name="Text Box 2051"/>
          <p:cNvSpPr/>
          <p:nvPr/>
        </p:nvSpPr>
        <p:spPr>
          <a:xfrm>
            <a:off x="3556080" y="6562800"/>
            <a:ext cx="319248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2" name="PlaceHolder 1"/>
          <p:cNvSpPr>
            <a:spLocks noGrp="1"/>
          </p:cNvSpPr>
          <p:nvPr>
            <p:ph type="sldNum" idx="1"/>
          </p:nvPr>
        </p:nvSpPr>
        <p:spPr>
          <a:xfrm>
            <a:off x="7335720" y="6562800"/>
            <a:ext cx="2341800" cy="514440"/>
          </a:xfrm>
          <a:prstGeom prst="rect">
            <a:avLst/>
          </a:prstGeom>
          <a:noFill/>
          <a:ln w="9360">
            <a:noFill/>
          </a:ln>
        </p:spPr>
        <p:txBody>
          <a:bodyPr lIns="0" rIns="0" tIns="0" bIns="0" anchor="t">
            <a:noAutofit/>
          </a:bodyPr>
          <a:lstStyle>
            <a:lvl1pPr indent="0">
              <a:lnSpc>
                <a:spcPct val="100000"/>
              </a:lnSpc>
              <a:buNone/>
              <a:tabLst>
                <a:tab algn="l" pos="0"/>
              </a:tabLst>
              <a:defRPr b="0" lang="el-GR" sz="1400" spc="-1" strike="noStrike">
                <a:solidFill>
                  <a:srgbClr val="000000"/>
                </a:solidFill>
                <a:latin typeface="Times New Roman"/>
              </a:defRPr>
            </a:lvl1pPr>
          </a:lstStyle>
          <a:p>
            <a:pPr indent="0">
              <a:lnSpc>
                <a:spcPct val="100000"/>
              </a:lnSpc>
              <a:buNone/>
              <a:tabLst>
                <a:tab algn="l" pos="0"/>
              </a:tabLst>
            </a:pPr>
            <a:fld id="{28F18C16-454D-41FB-B3E2-C6500A1D664A}" type="slidenum">
              <a:rPr b="0" lang="el-GR" sz="1400" spc="-1" strike="noStrike">
                <a:solidFill>
                  <a:srgbClr val="000000"/>
                </a:solidFill>
                <a:latin typeface="Times New Roman"/>
              </a:rPr>
              <a:t>&lt;αριθμός&gt;</a:t>
            </a:fld>
            <a:endParaRPr b="0" lang="el-GR" sz="1400" spc="-1" strike="noStrike">
              <a:solidFill>
                <a:srgbClr val="000000"/>
              </a:solidFill>
              <a:latin typeface="Times New Roman"/>
            </a:endParaRPr>
          </a:p>
        </p:txBody>
      </p:sp>
      <p:sp>
        <p:nvSpPr>
          <p:cNvPr id="3" name="PlaceHolder 2"/>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Πατήστε για επεξεργασία της μορφής κειμένου του τίτλου</a:t>
            </a:r>
            <a:endParaRPr b="0" lang="el-GR" sz="4400" spc="-1" strike="noStrike">
              <a:solidFill>
                <a:srgbClr val="000000"/>
              </a:solidFill>
              <a:latin typeface="Arial"/>
            </a:endParaRPr>
          </a:p>
        </p:txBody>
      </p:sp>
      <p:sp>
        <p:nvSpPr>
          <p:cNvPr id="4" name="PlaceHolder 3"/>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Πατήστε για επεξεργασία της μορφής κειμένου διάρθρωσης</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Δεύτερο επίπεδο διάρθρωσης</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Τρίτο επίπεδο διάρθρωσης</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Τέταρτο επίπεδο διάρθρωσης</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Πέμπτο επίπεδο διάρθρωσης</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Έκτο επίπεδο διάρθρωσης</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Έβδομο επίπεδο διάρθρωσης</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Text Box 1026"/>
          <p:cNvSpPr/>
          <p:nvPr/>
        </p:nvSpPr>
        <p:spPr>
          <a:xfrm>
            <a:off x="503280" y="6886440"/>
            <a:ext cx="234504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42" name="Text Box 1027"/>
          <p:cNvSpPr/>
          <p:nvPr/>
        </p:nvSpPr>
        <p:spPr>
          <a:xfrm>
            <a:off x="3448080" y="6886440"/>
            <a:ext cx="319248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43" name="PlaceHolder 1"/>
          <p:cNvSpPr>
            <a:spLocks noGrp="1"/>
          </p:cNvSpPr>
          <p:nvPr>
            <p:ph type="sldNum" idx="2"/>
          </p:nvPr>
        </p:nvSpPr>
        <p:spPr>
          <a:xfrm>
            <a:off x="7227720" y="6886440"/>
            <a:ext cx="2341800" cy="514440"/>
          </a:xfrm>
          <a:prstGeom prst="rect">
            <a:avLst/>
          </a:prstGeom>
          <a:noFill/>
          <a:ln w="9360">
            <a:noFill/>
          </a:ln>
        </p:spPr>
        <p:txBody>
          <a:bodyPr lIns="0" rIns="0" tIns="0" bIns="0" anchor="t">
            <a:noAutofit/>
          </a:bodyPr>
          <a:lstStyle>
            <a:lvl1pPr indent="0">
              <a:lnSpc>
                <a:spcPct val="100000"/>
              </a:lnSpc>
              <a:buNone/>
              <a:tabLst>
                <a:tab algn="l" pos="0"/>
              </a:tabLst>
              <a:defRPr b="0" lang="el-GR" sz="1400" spc="-1" strike="noStrike">
                <a:solidFill>
                  <a:srgbClr val="000000"/>
                </a:solidFill>
                <a:latin typeface="Times New Roman"/>
              </a:defRPr>
            </a:lvl1pPr>
          </a:lstStyle>
          <a:p>
            <a:pPr indent="0">
              <a:lnSpc>
                <a:spcPct val="100000"/>
              </a:lnSpc>
              <a:buNone/>
              <a:tabLst>
                <a:tab algn="l" pos="0"/>
              </a:tabLst>
            </a:pPr>
            <a:fld id="{1D99988D-37D9-4B63-97ED-86C58DF10A06}" type="slidenum">
              <a:rPr b="0" lang="el-GR" sz="1400" spc="-1" strike="noStrike">
                <a:solidFill>
                  <a:srgbClr val="000000"/>
                </a:solidFill>
                <a:latin typeface="Times New Roman"/>
              </a:rPr>
              <a:t>&lt;αριθμός&gt;</a:t>
            </a:fld>
            <a:endParaRPr b="0" lang="el-GR" sz="1400" spc="-1" strike="noStrike">
              <a:solidFill>
                <a:srgbClr val="000000"/>
              </a:solidFill>
              <a:latin typeface="Times New Roman"/>
            </a:endParaRPr>
          </a:p>
        </p:txBody>
      </p:sp>
      <p:sp>
        <p:nvSpPr>
          <p:cNvPr id="44" name="PlaceHolder 2"/>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Πατήστε για επεξεργασία της μορφής κειμένου του τίτλου</a:t>
            </a:r>
            <a:endParaRPr b="0" lang="el-GR" sz="4400" spc="-1" strike="noStrike">
              <a:solidFill>
                <a:srgbClr val="000000"/>
              </a:solidFill>
              <a:latin typeface="Arial"/>
            </a:endParaRPr>
          </a:p>
        </p:txBody>
      </p:sp>
      <p:sp>
        <p:nvSpPr>
          <p:cNvPr id="45" name="PlaceHolder 3"/>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Πατήστε για επεξεργασία της μορφής κειμένου διάρθρωσης</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Δεύτερο επίπεδο διάρθρωσης</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Τρίτο επίπεδο διάρθρωσης</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Τέταρτο επίπεδο διάρθρωσης</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Πέμπτο επίπεδο διάρθρωσης</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Έκτο επίπεδο διάρθρωσης</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Έβδομο επίπεδο διάρθρωσης</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Text Box 1026"/>
          <p:cNvSpPr/>
          <p:nvPr/>
        </p:nvSpPr>
        <p:spPr>
          <a:xfrm>
            <a:off x="503280" y="6886440"/>
            <a:ext cx="234504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83" name="Text Box 1027"/>
          <p:cNvSpPr/>
          <p:nvPr/>
        </p:nvSpPr>
        <p:spPr>
          <a:xfrm>
            <a:off x="3448080" y="6886440"/>
            <a:ext cx="3192480" cy="517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
        <p:nvSpPr>
          <p:cNvPr id="84" name="PlaceHolder 1"/>
          <p:cNvSpPr>
            <a:spLocks noGrp="1"/>
          </p:cNvSpPr>
          <p:nvPr>
            <p:ph type="sldNum" idx="3"/>
          </p:nvPr>
        </p:nvSpPr>
        <p:spPr>
          <a:xfrm>
            <a:off x="7227720" y="6886440"/>
            <a:ext cx="2341800" cy="514440"/>
          </a:xfrm>
          <a:prstGeom prst="rect">
            <a:avLst/>
          </a:prstGeom>
          <a:noFill/>
          <a:ln w="9360">
            <a:noFill/>
          </a:ln>
        </p:spPr>
        <p:txBody>
          <a:bodyPr lIns="0" rIns="0" tIns="0" bIns="0" anchor="t">
            <a:noAutofit/>
          </a:bodyPr>
          <a:lstStyle>
            <a:lvl1pPr indent="0">
              <a:lnSpc>
                <a:spcPct val="100000"/>
              </a:lnSpc>
              <a:buNone/>
              <a:tabLst>
                <a:tab algn="l" pos="0"/>
              </a:tabLst>
              <a:defRPr b="0" lang="el-GR" sz="1400" spc="-1" strike="noStrike">
                <a:solidFill>
                  <a:srgbClr val="000000"/>
                </a:solidFill>
                <a:latin typeface="Times New Roman"/>
              </a:defRPr>
            </a:lvl1pPr>
          </a:lstStyle>
          <a:p>
            <a:pPr indent="0">
              <a:lnSpc>
                <a:spcPct val="100000"/>
              </a:lnSpc>
              <a:buNone/>
              <a:tabLst>
                <a:tab algn="l" pos="0"/>
              </a:tabLst>
            </a:pPr>
            <a:fld id="{A94AD1F8-30F3-4E0F-B6F2-6C5B4ED2959D}" type="slidenum">
              <a:rPr b="0" lang="el-GR" sz="1400" spc="-1" strike="noStrike">
                <a:solidFill>
                  <a:srgbClr val="000000"/>
                </a:solidFill>
                <a:latin typeface="Times New Roman"/>
              </a:rPr>
              <a:t>&lt;αριθμός&gt;</a:t>
            </a:fld>
            <a:endParaRPr b="0" lang="el-GR" sz="1400" spc="-1" strike="noStrike">
              <a:solidFill>
                <a:srgbClr val="000000"/>
              </a:solidFill>
              <a:latin typeface="Times New Roman"/>
            </a:endParaRPr>
          </a:p>
        </p:txBody>
      </p:sp>
      <p:sp>
        <p:nvSpPr>
          <p:cNvPr id="85" name="PlaceHolder 2"/>
          <p:cNvSpPr>
            <a:spLocks noGrp="1"/>
          </p:cNvSpPr>
          <p:nvPr>
            <p:ph type="title"/>
          </p:nvPr>
        </p:nvSpPr>
        <p:spPr>
          <a:xfrm>
            <a:off x="504000" y="301320"/>
            <a:ext cx="9072000" cy="126180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Πατήστε για επεξεργασία της μορφής κειμένου του τίτλου</a:t>
            </a:r>
            <a:endParaRPr b="0" lang="el-GR" sz="4400" spc="-1" strike="noStrike">
              <a:solidFill>
                <a:srgbClr val="000000"/>
              </a:solidFill>
              <a:latin typeface="Arial"/>
            </a:endParaRPr>
          </a:p>
        </p:txBody>
      </p:sp>
      <p:sp>
        <p:nvSpPr>
          <p:cNvPr id="86" name="PlaceHolder 3"/>
          <p:cNvSpPr>
            <a:spLocks noGrp="1"/>
          </p:cNvSpPr>
          <p:nvPr>
            <p:ph type="body"/>
          </p:nvPr>
        </p:nvSpPr>
        <p:spPr>
          <a:xfrm>
            <a:off x="504000" y="1768680"/>
            <a:ext cx="9072000" cy="43840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Πατήστε για επεξεργασία της μορφής κειμένου διάρθρωσης</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Δεύτερο επίπεδο διάρθρωσης</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Τρίτο επίπεδο διάρθρωσης</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Τέταρτο επίπεδο διάρθρωσης</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Πέμπτο επίπεδο διάρθρωσης</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Έκτο επίπεδο διάρθρωσης</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Έβδομο επίπεδο διάρθρωσης</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9.jpeg"/><Relationship Id="rId3" Type="http://schemas.openxmlformats.org/officeDocument/2006/relationships/image" Target="../media/image10.jpeg"/><Relationship Id="rId4" Type="http://schemas.openxmlformats.org/officeDocument/2006/relationships/image" Target="../media/image11.jpeg"/><Relationship Id="rId5" Type="http://schemas.openxmlformats.org/officeDocument/2006/relationships/image" Target="../media/image12.jpeg"/><Relationship Id="rId6"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image" Target="../media/image13.jpeg"/><Relationship Id="rId3"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2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5.png"/><Relationship Id="rId3" Type="http://schemas.openxmlformats.org/officeDocument/2006/relationships/slideLayout" Target="../slideLayouts/slideLayout1.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6.png"/><Relationship Id="rId3" Type="http://schemas.openxmlformats.org/officeDocument/2006/relationships/slideLayout" Target="../slideLayouts/slideLayout1.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29" name="Text Box 4096"/>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Αποστολική Σύνοδος</a:t>
            </a:r>
            <a:endParaRPr b="0" lang="el-GR" sz="4400" spc="-1" strike="noStrike">
              <a:solidFill>
                <a:srgbClr val="000000"/>
              </a:solidFill>
              <a:latin typeface="Arial"/>
            </a:endParaRPr>
          </a:p>
        </p:txBody>
      </p:sp>
      <p:sp>
        <p:nvSpPr>
          <p:cNvPr id="130" name="Text Box 4097"/>
          <p:cNvSpPr/>
          <p:nvPr/>
        </p:nvSpPr>
        <p:spPr>
          <a:xfrm>
            <a:off x="3668760" y="2046240"/>
            <a:ext cx="6229440" cy="50101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5840640"/>
                <a:tab algn="l" pos="6289560"/>
                <a:tab algn="l" pos="6739200"/>
                <a:tab algn="l" pos="718812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Την πρώτη Σύνοδο στην ιστορία της Εκκλησίας τη συγκάλεσαν οι ίδιοι οι Απόστολοι στην Ιερουσαλήμ το 49 μ.Χ., για να αντιμετωπίσουν ένα σοβαρό ζήτημα που είχε προκύψει.</a:t>
            </a:r>
            <a:endParaRPr b="0" lang="el-GR" sz="32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5840640"/>
                <a:tab algn="l" pos="6289560"/>
                <a:tab algn="l" pos="6739200"/>
                <a:tab algn="l" pos="718812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Ποιο ήταν αυτό;</a:t>
            </a:r>
            <a:endParaRPr b="0" lang="el-GR" sz="3200" spc="-1" strike="noStrike">
              <a:solidFill>
                <a:srgbClr val="000000"/>
              </a:solidFill>
              <a:latin typeface="Arial"/>
            </a:endParaRPr>
          </a:p>
        </p:txBody>
      </p:sp>
      <p:pic>
        <p:nvPicPr>
          <p:cNvPr id="131" name="Picture 4098" descr=""/>
          <p:cNvPicPr/>
          <p:nvPr/>
        </p:nvPicPr>
        <p:blipFill>
          <a:blip r:embed="rId2"/>
          <a:stretch/>
        </p:blipFill>
        <p:spPr>
          <a:xfrm>
            <a:off x="452520" y="2138400"/>
            <a:ext cx="2981520" cy="3589560"/>
          </a:xfrm>
          <a:prstGeom prst="rect">
            <a:avLst/>
          </a:prstGeom>
          <a:ln w="9525">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52" name="Text Box 13312"/>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Από τις τοπικές στις Οικουμενικές Συνόδους</a:t>
            </a:r>
            <a:endParaRPr b="0" lang="el-GR" sz="4400" spc="-1" strike="noStrike">
              <a:solidFill>
                <a:srgbClr val="000000"/>
              </a:solidFill>
              <a:latin typeface="Arial"/>
            </a:endParaRPr>
          </a:p>
        </p:txBody>
      </p:sp>
      <p:sp>
        <p:nvSpPr>
          <p:cNvPr id="153" name="Text Box 13313"/>
          <p:cNvSpPr/>
          <p:nvPr/>
        </p:nvSpPr>
        <p:spPr>
          <a:xfrm>
            <a:off x="720720" y="1979640"/>
            <a:ext cx="8853480" cy="519300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Τα πράγματα άλλαξαν τον 4ο αι. μ.Χ. με τον Μ. Κωνσταντίνο. </a:t>
            </a:r>
            <a:endParaRPr b="0" lang="el-GR" sz="28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Με την καινούρια σχέση μεταξύ Εκκλησίας και πολιτείας που διαμορφώθηκε, επειδή η Εκκλησία γινόταν πια «θρησκεία της αυτοκρατορίας», άρχισαν να συγκαλούνται Οικουμενικές Σύνοδοι.</a:t>
            </a:r>
            <a:endParaRPr b="0" lang="el-GR" sz="28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 </a:t>
            </a:r>
            <a:r>
              <a:rPr b="0" lang="el-GR" sz="2800" spc="-1" strike="noStrike">
                <a:solidFill>
                  <a:srgbClr val="000080"/>
                </a:solidFill>
                <a:latin typeface="Arial"/>
                <a:ea typeface="Microsoft YaHei"/>
              </a:rPr>
              <a:t>Στις Οικουμενικές Συνόδους συμμετείχαν περισσότερα μέλη της Εκκλησίας και από όλο τον κόσμο, με καθήκον τους να διευκρινίσουν την πίστη και να την προστατεύσουν από λάθη και αποκλίσεις.</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54" name="Text Box 14336"/>
          <p:cNvSpPr/>
          <p:nvPr/>
        </p:nvSpPr>
        <p:spPr>
          <a:xfrm>
            <a:off x="503280" y="27000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αντιμετώπιση των αιρέσεων: βασικός στόχος των Συνόδων</a:t>
            </a:r>
            <a:endParaRPr b="0" lang="el-GR" sz="4400" spc="-1" strike="noStrike">
              <a:solidFill>
                <a:srgbClr val="000000"/>
              </a:solidFill>
              <a:latin typeface="Arial"/>
            </a:endParaRPr>
          </a:p>
        </p:txBody>
      </p:sp>
      <p:sp>
        <p:nvSpPr>
          <p:cNvPr id="155" name="Text Box 14337"/>
          <p:cNvSpPr/>
          <p:nvPr/>
        </p:nvSpPr>
        <p:spPr>
          <a:xfrm>
            <a:off x="438120" y="1779480"/>
            <a:ext cx="9136080" cy="602784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Τους πρώτους αιώνες της ζωής της Εκκλησίας, κάποιοι χριστιανοί, προσπάθησαν να εξηγήσουν την πίστη τους αποκλειστικά με τη λογική. </a:t>
            </a:r>
            <a:endParaRPr b="0" lang="el-GR" sz="32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 </a:t>
            </a:r>
            <a:r>
              <a:rPr b="0" lang="el-GR" sz="3200" spc="-1" strike="noStrike">
                <a:solidFill>
                  <a:srgbClr val="000080"/>
                </a:solidFill>
                <a:latin typeface="Arial"/>
                <a:ea typeface="Microsoft YaHei"/>
              </a:rPr>
              <a:t>Υιοθετούν απόψεις διαφορετικές από αυτές που πίστευε μέχρι τότε η εκκλησιαστική κοινότητα και αντίθετες με όσα είχαν παραδώσει οι μαθητές του Χριστού.</a:t>
            </a:r>
            <a:endParaRPr b="0" lang="el-GR" sz="32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 </a:t>
            </a:r>
            <a:r>
              <a:rPr b="0" lang="el-GR" sz="3200" spc="-1" strike="noStrike">
                <a:solidFill>
                  <a:srgbClr val="000080"/>
                </a:solidFill>
                <a:latin typeface="Arial"/>
                <a:ea typeface="Microsoft YaHei"/>
              </a:rPr>
              <a:t>Αυτό δημιουργούσε αναστάτωση στους χριστιανούς εξαιτίας των επεμβάσεων πολλών αυτοκρατόρων.</a:t>
            </a:r>
            <a:endParaRPr b="0" lang="el-GR" sz="3200" spc="-1" strike="noStrike">
              <a:solidFill>
                <a:srgbClr val="000000"/>
              </a:solidFill>
              <a:latin typeface="Arial"/>
            </a:endParaRPr>
          </a:p>
        </p:txBody>
      </p:sp>
      <p:sp>
        <p:nvSpPr>
          <p:cNvPr id="156" name="Text Box 14338"/>
          <p:cNvSpPr/>
          <p:nvPr/>
        </p:nvSpPr>
        <p:spPr>
          <a:xfrm>
            <a:off x="988920" y="2249640"/>
            <a:ext cx="8966520" cy="4900680"/>
          </a:xfrm>
          <a:prstGeom prst="rect">
            <a:avLst/>
          </a:prstGeom>
          <a:noFill/>
          <a:ln w="9525">
            <a:noFill/>
          </a:ln>
        </p:spPr>
        <p:style>
          <a:lnRef idx="0"/>
          <a:fillRef idx="0"/>
          <a:effectRef idx="0"/>
          <a:fontRef idx="minor"/>
        </p:style>
        <p:txBody>
          <a:bodyPr lIns="90000" rIns="90000" tIns="45000" bIns="45000" anchor="t">
            <a:no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57" name="Text Box 16384"/>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αντιμετώπιση των αιρέσεων: βασικός στόχος των Συνόδων</a:t>
            </a:r>
            <a:endParaRPr b="0" lang="el-GR" sz="4400" spc="-1" strike="noStrike">
              <a:solidFill>
                <a:srgbClr val="000000"/>
              </a:solidFill>
              <a:latin typeface="Arial"/>
            </a:endParaRPr>
          </a:p>
        </p:txBody>
      </p:sp>
      <p:sp>
        <p:nvSpPr>
          <p:cNvPr id="158" name="Text Box 16385"/>
          <p:cNvSpPr/>
          <p:nvPr/>
        </p:nvSpPr>
        <p:spPr>
          <a:xfrm>
            <a:off x="720720" y="1979640"/>
            <a:ext cx="8853480" cy="473724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Όσοι χριστιανοί συνέχισαν και μετά τις αποφάσεις των Συνόδων να υποστηρίζουν τις δικές τους απόψεις ονομάστηκαν αιρετικοί, γιατί με αυτόν τον τρόπο ξεχώρισαν και απομακρύνθηκαν από την πίστη της Εκκλησίας. </a:t>
            </a:r>
            <a:endParaRPr b="0" lang="el-GR" sz="32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Η Ορθόδοξη Εκκλησία αναγνωρίζει επτά Οικουμενικές Συνόδους, η τελευταία, μάλιστα από τις οποίες πραγματοποιήθηκε το 787 μ.Χ. για την υπεράσπιση των ιερών εικόνων.</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 Box 1"/>
          <p:cNvSpPr/>
          <p:nvPr/>
        </p:nvSpPr>
        <p:spPr>
          <a:xfrm>
            <a:off x="592920" y="677520"/>
            <a:ext cx="8821080" cy="552384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3200" spc="-1" strike="noStrike">
                <a:solidFill>
                  <a:schemeClr val="accent2"/>
                </a:solidFill>
                <a:latin typeface="Times New Roman"/>
                <a:ea typeface="Microsoft YaHei"/>
              </a:rPr>
              <a:t>Η Α’ ΟΙΚΟΥΜΕΝΙΚΗ ΣΥΝΟΔΟΣ</a:t>
            </a:r>
            <a:endParaRPr b="0" lang="el-GR" sz="32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3200" spc="-1" strike="noStrike">
                <a:solidFill>
                  <a:srgbClr val="000000"/>
                </a:solidFill>
                <a:latin typeface="Times New Roman"/>
                <a:ea typeface="Microsoft YaHei"/>
              </a:rPr>
              <a:t>Συγκλήθηκε από τον αυτοκράτορα Μέγα Κωνσταντίνο στη Νίκαια της Βιθυνίας το 325 μ.Χ</a:t>
            </a:r>
            <a:endParaRPr b="0" lang="el-GR" sz="32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3200" spc="-1" strike="noStrike">
                <a:solidFill>
                  <a:schemeClr val="accent2"/>
                </a:solidFill>
                <a:latin typeface="Times New Roman"/>
                <a:ea typeface="Microsoft YaHei"/>
              </a:rPr>
              <a:t> </a:t>
            </a:r>
            <a:r>
              <a:rPr b="0" lang="el-GR" sz="3200" spc="-1" strike="noStrike">
                <a:solidFill>
                  <a:srgbClr val="000000"/>
                </a:solidFill>
                <a:latin typeface="Times New Roman"/>
                <a:ea typeface="Microsoft YaHei"/>
              </a:rPr>
              <a:t>Σκοπός της Συνόδου ήταν ο κατευνασμός της έντασης που προκλήθηκε στην Εκκλησία από τη διδασκαλία του Άρειου.</a:t>
            </a:r>
            <a:endParaRPr b="0" lang="el-GR" sz="32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3200" spc="-1" strike="noStrike">
                <a:solidFill>
                  <a:srgbClr val="000000"/>
                </a:solidFill>
                <a:latin typeface="Times New Roman"/>
                <a:ea typeface="Microsoft YaHei"/>
              </a:rPr>
              <a:t>Είχε προηγηθεί τοπική σύνοδο από τον επίσκοπο Αλεξανδρείας Αλέξανδρο χωρίς επίλυση του ζητήματος.</a:t>
            </a:r>
            <a:endParaRPr b="0" lang="el-GR" sz="32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3200" spc="-1" strike="noStrike">
                <a:solidFill>
                  <a:srgbClr val="000000"/>
                </a:solidFill>
                <a:latin typeface="Times New Roman"/>
                <a:ea typeface="Microsoft YaHei"/>
              </a:rPr>
              <a:t>Έτσι οργανώθηκε η Α’ Οικουμενική Σύνοδο όπου συμμετείχαν 318 Πατέρες για να εκφέρουν τη γνώμη τους για τη διδασκαλία του Άρειου.</a:t>
            </a:r>
            <a:endParaRPr b="0" lang="el-GR" sz="3200" spc="-1" strike="noStrike">
              <a:solidFill>
                <a:srgbClr val="000000"/>
              </a:solidFill>
              <a:latin typeface="Arial"/>
            </a:endParaRPr>
          </a:p>
          <a:p>
            <a:pPr algn="just">
              <a:lnSpc>
                <a:spcPct val="93000"/>
              </a:lnSpc>
              <a:spcBef>
                <a:spcPts val="26"/>
              </a:spcBef>
              <a:spcAft>
                <a:spcPts val="26"/>
              </a:spcAft>
              <a:tabLst>
                <a:tab algn="l" pos="0"/>
              </a:tabLst>
            </a:pPr>
            <a:endParaRPr b="0" lang="el-GR" sz="3200" spc="-1" strike="noStrike">
              <a:solidFill>
                <a:srgbClr val="000000"/>
              </a:solidFill>
              <a:latin typeface="Arial"/>
            </a:endParaRPr>
          </a:p>
        </p:txBody>
      </p:sp>
      <p:sp>
        <p:nvSpPr>
          <p:cNvPr id="160" name="Text Box 2"/>
          <p:cNvSpPr/>
          <p:nvPr/>
        </p:nvSpPr>
        <p:spPr>
          <a:xfrm>
            <a:off x="2035080" y="542880"/>
            <a:ext cx="3359160" cy="804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ffffff"/>
              </a:solidFill>
              <a:latin typeface="Arial"/>
              <a:ea typeface="Microsoft YaHe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61" name="Text Box 15360"/>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αντιμετώπιση των αιρέσεων: βασικός στόχος των Συνόδων</a:t>
            </a:r>
            <a:endParaRPr b="0" lang="el-GR" sz="4400" spc="-1" strike="noStrike">
              <a:solidFill>
                <a:srgbClr val="000000"/>
              </a:solidFill>
              <a:latin typeface="Arial"/>
            </a:endParaRPr>
          </a:p>
        </p:txBody>
      </p:sp>
      <p:sp>
        <p:nvSpPr>
          <p:cNvPr id="162" name="Text Box 15361"/>
          <p:cNvSpPr/>
          <p:nvPr/>
        </p:nvSpPr>
        <p:spPr>
          <a:xfrm>
            <a:off x="720720" y="1979640"/>
            <a:ext cx="8853480" cy="41389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Η Εκκλησία διαπίστωσε ότι αυτό το κλίμα απειλούσε να πληγώσει καθοριστικά τη ζωή και την ενότητα των μελών της. </a:t>
            </a:r>
            <a:endParaRPr b="0" lang="el-GR" sz="32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Αποφάσισε να διαχωρίσει την αλήθεια από την πλάνη (αίρεση), καθορίζοντας τη διδασκαλία της πάνω στα βασικά σημεία της πίστης. Γι’ αυτό τον λόγο συγκλήθηκαν οι Οικουμενικές Σύνοδοι. </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 Box 3"/>
          <p:cNvSpPr/>
          <p:nvPr/>
        </p:nvSpPr>
        <p:spPr>
          <a:xfrm>
            <a:off x="378360" y="629280"/>
            <a:ext cx="9289080" cy="580176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Η Α’ ΟΙΚΟΥΜΕΝΙΚΗ ΣΥΝΟΔΟΣ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Η Σύνοδος διήρκεσε τρεισήμισι χρόνια και υπήρξαν πολλοί διάλογοι και αντίλογοι από όλους τους Πατέρες αλλα και από τον Μέγα Κωνστασντίνο που ήταν πρόεδρος της Συνόδου.</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Τελικά μια επιτροπή συνέταξε το σύμβολο της Πίστεως αλλά ταυτόχρονα καθόρισε τα ιερά βιβλία των Χριστιανών , όπως ο Κανόνας της Καινής Διαθήκης  και την ημέρα του εορτασμού του Πάσχα.</a:t>
            </a:r>
            <a:endParaRPr b="0" lang="el-GR" sz="2800" spc="-1" strike="noStrike">
              <a:solidFill>
                <a:srgbClr val="000000"/>
              </a:solidFill>
              <a:latin typeface="Arial"/>
            </a:endParaRPr>
          </a:p>
          <a:p>
            <a:pPr algn="just">
              <a:lnSpc>
                <a:spcPct val="93000"/>
              </a:lnSpc>
              <a:spcBef>
                <a:spcPts val="26"/>
              </a:spcBef>
              <a:spcAft>
                <a:spcPts val="26"/>
              </a:spcAft>
              <a:tabLst>
                <a:tab algn="l" pos="0"/>
              </a:tabLst>
            </a:pPr>
            <a:endParaRPr b="0" lang="el-GR" sz="2800" spc="-1" strike="noStrike">
              <a:solidFill>
                <a:srgbClr val="000000"/>
              </a:solidFill>
              <a:latin typeface="Arial"/>
            </a:endParaRPr>
          </a:p>
          <a:p>
            <a:pPr algn="just">
              <a:lnSpc>
                <a:spcPct val="93000"/>
              </a:lnSpc>
              <a:spcBef>
                <a:spcPts val="26"/>
              </a:spcBef>
              <a:spcAft>
                <a:spcPts val="26"/>
              </a:spcAft>
              <a:tabLst>
                <a:tab algn="l" pos="0"/>
              </a:tabLst>
            </a:pPr>
            <a:endParaRPr b="0" lang="el-GR" sz="2800" spc="-1" strike="noStrike">
              <a:solidFill>
                <a:srgbClr val="000000"/>
              </a:solidFill>
              <a:latin typeface="Arial"/>
            </a:endParaRPr>
          </a:p>
        </p:txBody>
      </p:sp>
      <p:sp>
        <p:nvSpPr>
          <p:cNvPr id="164" name="Text Box 4"/>
          <p:cNvSpPr/>
          <p:nvPr/>
        </p:nvSpPr>
        <p:spPr>
          <a:xfrm>
            <a:off x="378360" y="629280"/>
            <a:ext cx="9289080" cy="663444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Η Α’ ΟΙΚΟΥΜΕΝΙΚΗ ΣΥΝΟΔΟΣ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Η Σύνοδος διήρκεσε τρεισήμισι χρόνια και υπήρξαν πολλοί διάλογοι και αντίλογοι από όλους τους Πατέρες αλλα και από τον Μέγα Κωνστασντίνο που ήταν πρόεδρος της Συνόδου.</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Τελικά μια επιτροπή συνέταξε το σύμβολο της Πίστεως αλλά ταυτόχρονα καθόρισε τα ιερά βιβλία των Χριστιανών , όπως ο Κανόνας της Καινής Διαθήκης  και την ημέρα του εορτασμού του Πάσχα.</a:t>
            </a:r>
            <a:endParaRPr b="0" lang="el-GR" sz="2800" spc="-1" strike="noStrike">
              <a:solidFill>
                <a:srgbClr val="000000"/>
              </a:solidFill>
              <a:latin typeface="Arial"/>
            </a:endParaRPr>
          </a:p>
          <a:p>
            <a:pPr algn="just">
              <a:lnSpc>
                <a:spcPct val="93000"/>
              </a:lnSpc>
              <a:spcBef>
                <a:spcPts val="26"/>
              </a:spcBef>
              <a:spcAft>
                <a:spcPts val="26"/>
              </a:spcAft>
              <a:tabLst>
                <a:tab algn="l" pos="0"/>
              </a:tabLst>
            </a:pPr>
            <a:endParaRPr b="0" lang="el-GR" sz="2800" spc="-1" strike="noStrike">
              <a:solidFill>
                <a:srgbClr val="000000"/>
              </a:solidFill>
              <a:latin typeface="Arial"/>
            </a:endParaRPr>
          </a:p>
          <a:p>
            <a:pPr algn="just">
              <a:lnSpc>
                <a:spcPct val="93000"/>
              </a:lnSpc>
              <a:spcBef>
                <a:spcPts val="26"/>
              </a:spcBef>
              <a:spcAft>
                <a:spcPts val="26"/>
              </a:spcAft>
              <a:tabLst>
                <a:tab algn="l" pos="0"/>
              </a:tabLst>
            </a:pPr>
            <a:endParaRPr b="0" lang="el-GR" sz="2800" spc="-1" strike="noStrike">
              <a:solidFill>
                <a:srgbClr val="000000"/>
              </a:solidFill>
              <a:latin typeface="Arial"/>
            </a:endParaRPr>
          </a:p>
        </p:txBody>
      </p:sp>
      <p:pic>
        <p:nvPicPr>
          <p:cNvPr id="165" name="Picture 5" descr="αρχείο λήψης (4)"/>
          <p:cNvPicPr/>
          <p:nvPr/>
        </p:nvPicPr>
        <p:blipFill>
          <a:blip r:embed="rId1"/>
          <a:stretch/>
        </p:blipFill>
        <p:spPr>
          <a:xfrm>
            <a:off x="2390040" y="4231080"/>
            <a:ext cx="5885640" cy="2778480"/>
          </a:xfrm>
          <a:prstGeom prst="rect">
            <a:avLst/>
          </a:prstGeom>
          <a:ln w="0">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 Box 1"/>
          <p:cNvSpPr/>
          <p:nvPr/>
        </p:nvSpPr>
        <p:spPr>
          <a:xfrm>
            <a:off x="544680" y="569520"/>
            <a:ext cx="8832600" cy="576072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Γιατί ήταν επικίνδυνες οι απόψεις του Αρείου;</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Ο Άρειος ήταν ένας ιερέας της Αλεξάνδρειας που υποστήριξε ότι ο Υιός του Θεού, Ιησούς Χριστός, είναι κατώτερος από τον Πατέρα - Θεό. Ο Αρείος τον Υιό του Θεού τον τοποθετούσε μεταξύ των κτισμάτων όμως ως ανώτερο κτίσμα από τα υπόλοιπα.</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Κίνητρο του Αρείου ήταν η προστασία της μοναδικότητας και υπερβατικότητας του Θεού, αλλά αυτό οδηγούσε στην κατωτερότητα του Ιησού Χριστού με συνέπεια την αδύνατη θέωση του ανθρώπου..</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Η απόφαση της Συνόδου ήταν ότι μόνο αν ο Χριστός είναι τέλειος Θεός μπορεί να μας ενώσει με το Θεό, γιατί κανείς άλλος εκτός του Θεού δεν μπορεί να ανοίξει το δρόμο για αυτή την ένωση.</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 Box 1"/>
          <p:cNvSpPr/>
          <p:nvPr/>
        </p:nvSpPr>
        <p:spPr>
          <a:xfrm>
            <a:off x="702360" y="855360"/>
            <a:ext cx="8548200" cy="537264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Ποιοι είναι οι Πατέρες της Εκκλησίας;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Πατέρες της Εκκλησίας είναι εκείνα τα μέλη που αναγνωρίστηκαν ως αυθεντικοί ερμηνευτές της Αγίας Γραφής και καθοδηγητές των πιστών στη ζωή του Χριστού.</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Συνέβαλαν καθοριστικά στη διατύπωση, στη διαφύλαξη και στην υπεράσπιση της εκκλησιαστικής πίστης.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Ο όρος Πατέρας της Εκκλησίας συμπληρώνεται και με τον όρο Διδάσκαλος, αλλά αναγνωρίζεται ως Μέγας ή Οικουμενικός ανάλογα με τη συμβολή του σε κομβικές και ιστορικές περιόδους </a:t>
            </a:r>
            <a:endParaRPr b="0" lang="el-GR" sz="2800" spc="-1" strike="noStrike">
              <a:solidFill>
                <a:srgbClr val="000000"/>
              </a:solidFill>
              <a:latin typeface="Arial"/>
            </a:endParaRPr>
          </a:p>
          <a:p>
            <a:pPr algn="ctr">
              <a:lnSpc>
                <a:spcPct val="93000"/>
              </a:lnSpc>
              <a:spcBef>
                <a:spcPts val="26"/>
              </a:spcBef>
              <a:spcAft>
                <a:spcPts val="26"/>
              </a:spcAft>
              <a:tabLst>
                <a:tab algn="l" pos="0"/>
              </a:tabLst>
            </a:pP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 Box 1"/>
          <p:cNvSpPr/>
          <p:nvPr/>
        </p:nvSpPr>
        <p:spPr>
          <a:xfrm>
            <a:off x="458640" y="701640"/>
            <a:ext cx="9028440" cy="570456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Μέγας Αθανάσιος ένας αγωνιστής ιεράρχης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Γεννήθηκε στην Αλεξάνδρεια της Αιγύπτου από ελληνική χριστιανική οικογένεια.</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Από μικρός ήθελε να γίνει κληρικός και έτσι ο επίσκοπος Αλέξανδρος πρόσεξε την κλίση του και τον πήρε γραμματέα κοντά του και τον χειροτόνησε διάκονο.</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Συμμετείχε στην Α’ Οικουμενική Σύνοδο στο πλευρό του επισκόπου Αλέξανδρου Αλεξανδρείας και υπερασπίστηκε με πάθος την αλήθεια ότι ο Χριστός είναι τέλειος Θεός και τέλειος άνθρωπος.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Σε ηλικία 33 ετών εκλέχτηκε επίσκοπος Αλεξανδρείας και παρέμεινε επίσκοπος 47 χρόνια. Όμως 15 χρόνια πέρασε στην εξορία επειδή οι οπαδοί του Άρειου τον συκοφάντησαν στον αυτοκράτορα. </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 Box 1"/>
          <p:cNvSpPr/>
          <p:nvPr/>
        </p:nvSpPr>
        <p:spPr>
          <a:xfrm>
            <a:off x="604440" y="452160"/>
            <a:ext cx="8768520" cy="683568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Ποιοι είναι οι Πατέρες της Εκκλησίας;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Σπουδαίοι Πατέρες της Εκκλησίας είναι οι:</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Μέγας Αθανάσιος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Μέγας Βασίλειος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Γρηγόριος ο Θεολόγος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Ιωάννης Χρυσόστομος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Ιερώνυμος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Αμβρόσιος Μεδιολάνων</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Αυγουστίνος Ιππώνος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Συμεών ο Νέος Θεολόγος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1" lang="el-GR" sz="2800" spc="-1" strike="noStrike">
                <a:solidFill>
                  <a:srgbClr val="000000"/>
                </a:solidFill>
                <a:latin typeface="Times New Roman"/>
                <a:ea typeface="Microsoft YaHei"/>
              </a:rPr>
              <a:t>Γρηγόριος Παλάμας</a:t>
            </a:r>
            <a:endParaRPr b="0" lang="el-GR" sz="2800" spc="-1" strike="noStrike">
              <a:solidFill>
                <a:srgbClr val="000000"/>
              </a:solidFill>
              <a:latin typeface="Arial"/>
            </a:endParaRPr>
          </a:p>
        </p:txBody>
      </p:sp>
      <p:pic>
        <p:nvPicPr>
          <p:cNvPr id="170" name="Picture 2" descr="αρχείο λήψης (5)"/>
          <p:cNvPicPr/>
          <p:nvPr/>
        </p:nvPicPr>
        <p:blipFill>
          <a:blip r:embed="rId1"/>
          <a:stretch/>
        </p:blipFill>
        <p:spPr>
          <a:xfrm>
            <a:off x="4815360" y="1528920"/>
            <a:ext cx="1662120" cy="1408320"/>
          </a:xfrm>
          <a:prstGeom prst="rect">
            <a:avLst/>
          </a:prstGeom>
          <a:ln w="0">
            <a:noFill/>
          </a:ln>
        </p:spPr>
      </p:pic>
      <p:pic>
        <p:nvPicPr>
          <p:cNvPr id="171" name="Picture 3" descr="αρχείο λήψης (6)"/>
          <p:cNvPicPr/>
          <p:nvPr/>
        </p:nvPicPr>
        <p:blipFill>
          <a:blip r:embed="rId2"/>
          <a:stretch/>
        </p:blipFill>
        <p:spPr>
          <a:xfrm>
            <a:off x="4995000" y="3960000"/>
            <a:ext cx="1836720" cy="1722600"/>
          </a:xfrm>
          <a:prstGeom prst="rect">
            <a:avLst/>
          </a:prstGeom>
          <a:ln w="0">
            <a:noFill/>
          </a:ln>
        </p:spPr>
      </p:pic>
      <p:pic>
        <p:nvPicPr>
          <p:cNvPr id="172" name="Picture 4" descr="αρχείο λήψης (7)"/>
          <p:cNvPicPr/>
          <p:nvPr/>
        </p:nvPicPr>
        <p:blipFill>
          <a:blip r:embed="rId3"/>
          <a:stretch/>
        </p:blipFill>
        <p:spPr>
          <a:xfrm>
            <a:off x="6840360" y="1483920"/>
            <a:ext cx="1741680" cy="1627200"/>
          </a:xfrm>
          <a:prstGeom prst="rect">
            <a:avLst/>
          </a:prstGeom>
          <a:ln w="0">
            <a:noFill/>
          </a:ln>
        </p:spPr>
      </p:pic>
      <p:pic>
        <p:nvPicPr>
          <p:cNvPr id="173" name="Picture 5" descr="αρχείο λήψης (8)"/>
          <p:cNvPicPr/>
          <p:nvPr/>
        </p:nvPicPr>
        <p:blipFill>
          <a:blip r:embed="rId4"/>
          <a:stretch/>
        </p:blipFill>
        <p:spPr>
          <a:xfrm>
            <a:off x="7020720" y="3419640"/>
            <a:ext cx="1846440" cy="2465640"/>
          </a:xfrm>
          <a:prstGeom prst="rect">
            <a:avLst/>
          </a:prstGeom>
          <a:ln w="0">
            <a:noFill/>
          </a:ln>
        </p:spPr>
      </p:pic>
      <p:pic>
        <p:nvPicPr>
          <p:cNvPr id="174" name="Picture 6" descr="αρχείο λήψης (9)"/>
          <p:cNvPicPr/>
          <p:nvPr/>
        </p:nvPicPr>
        <p:blipFill>
          <a:blip r:embed="rId5"/>
          <a:stretch/>
        </p:blipFill>
        <p:spPr>
          <a:xfrm>
            <a:off x="2564640" y="5057640"/>
            <a:ext cx="1741680" cy="23745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32" name="Text Box 10240"/>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απόφαση της Αποστολικής Συνόδου</a:t>
            </a:r>
            <a:endParaRPr b="0" lang="el-GR" sz="4400" spc="-1" strike="noStrike">
              <a:solidFill>
                <a:srgbClr val="000000"/>
              </a:solidFill>
              <a:latin typeface="Arial"/>
            </a:endParaRPr>
          </a:p>
        </p:txBody>
      </p:sp>
      <p:sp>
        <p:nvSpPr>
          <p:cNvPr id="133" name="Text Box 10241"/>
          <p:cNvSpPr/>
          <p:nvPr/>
        </p:nvSpPr>
        <p:spPr>
          <a:xfrm>
            <a:off x="720720" y="1979640"/>
            <a:ext cx="8853480" cy="41389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 </a:t>
            </a:r>
            <a:r>
              <a:rPr b="0" lang="el-GR" sz="3200" spc="-1" strike="noStrike">
                <a:solidFill>
                  <a:srgbClr val="000080"/>
                </a:solidFill>
                <a:latin typeface="Arial"/>
                <a:ea typeface="Microsoft YaHei"/>
              </a:rPr>
              <a:t>Επειδή άκουσαν ότι μερικοί από αυτούς ήρθαν και τους τάραξαν με τα λόγια τους και κλόνισαν τις ψυχές τους, χωρίς να τους έχουν δώσει εντολή, αποφάσισαν ομόφωνα να εκλέξουν μερικούς άντρες και να τους στείλουν σ’ αυτούς, μαζί με τους αγαπητούς τους Βαρνάβα και Παύλο, που είχαν αφιερώσει τη ζωή τους στο έργο του Κυρίου Ιησού Χριστού. </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 Box 1"/>
          <p:cNvSpPr/>
          <p:nvPr/>
        </p:nvSpPr>
        <p:spPr>
          <a:xfrm>
            <a:off x="574200" y="548640"/>
            <a:ext cx="9154800" cy="6719400"/>
          </a:xfrm>
          <a:prstGeom prst="rect">
            <a:avLst/>
          </a:prstGeom>
          <a:noFill/>
          <a:ln w="0">
            <a:noFill/>
          </a:ln>
        </p:spPr>
        <p:style>
          <a:lnRef idx="0"/>
          <a:fillRef idx="0"/>
          <a:effectRef idx="0"/>
          <a:fontRef idx="minor"/>
        </p:style>
        <p:txBody>
          <a:bodyPr lIns="90000" rIns="90000" tIns="45000" bIns="45000" anchor="t">
            <a:noAutofit/>
          </a:bodyPr>
          <a:p>
            <a:pPr algn="ctr">
              <a:lnSpc>
                <a:spcPct val="93000"/>
              </a:lnSpc>
              <a:spcBef>
                <a:spcPts val="26"/>
              </a:spcBef>
              <a:spcAft>
                <a:spcPts val="26"/>
              </a:spcAft>
              <a:tabLst>
                <a:tab algn="l" pos="0"/>
              </a:tabLst>
            </a:pPr>
            <a:r>
              <a:rPr b="1" lang="el-GR" sz="2800" spc="-1" strike="noStrike">
                <a:solidFill>
                  <a:schemeClr val="accent2"/>
                </a:solidFill>
                <a:latin typeface="Times New Roman"/>
                <a:ea typeface="Microsoft YaHei"/>
              </a:rPr>
              <a:t>Μέγας Αθανάσιος, ένας αγωνιστής ιεράρχης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Τα</a:t>
            </a:r>
            <a:r>
              <a:rPr b="1" lang="el-GR" sz="2800" spc="-1" strike="noStrike">
                <a:solidFill>
                  <a:srgbClr val="000000"/>
                </a:solidFill>
                <a:latin typeface="Times New Roman"/>
                <a:ea typeface="Microsoft YaHei"/>
              </a:rPr>
              <a:t> </a:t>
            </a:r>
            <a:r>
              <a:rPr b="0" lang="el-GR" sz="2800" spc="-1" strike="noStrike">
                <a:solidFill>
                  <a:srgbClr val="000000"/>
                </a:solidFill>
                <a:latin typeface="Times New Roman"/>
                <a:ea typeface="Microsoft YaHei"/>
              </a:rPr>
              <a:t>χρόνια της εξορίας του, ο Μέγας Αθανάσιος, τα πέρασε στην έρημο.</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Εκεί γνώρισε τον Μέγα Αντώνιο που τον επηρέασε πολύ.</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Σε όλο το διάστημα της ζωής του δεν σταμάτησε να γράφει συγγράμματα που υπερασπίζονταν την αληθινή πίστη.</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Για αυτό το λόγο ονομάστηκε “στύλος της Ορθοδοξίας”.</a:t>
            </a:r>
            <a:endParaRPr b="0" lang="el-GR" sz="2800" spc="-1" strike="noStrike">
              <a:solidFill>
                <a:srgbClr val="000000"/>
              </a:solidFill>
              <a:latin typeface="Arial"/>
            </a:endParaRPr>
          </a:p>
          <a:p>
            <a:pPr marL="457200" indent="-457200" algn="just">
              <a:lnSpc>
                <a:spcPct val="93000"/>
              </a:lnSpc>
              <a:spcBef>
                <a:spcPts val="26"/>
              </a:spcBef>
              <a:spcAft>
                <a:spcPts val="26"/>
              </a:spcAft>
              <a:buClr>
                <a:srgbClr val="000000"/>
              </a:buClr>
              <a:buFont typeface="Arial"/>
              <a:buChar char="•"/>
              <a:tabLst>
                <a:tab algn="l" pos="0"/>
              </a:tabLst>
            </a:pPr>
            <a:r>
              <a:rPr b="0" lang="el-GR" sz="2800" spc="-1" strike="noStrike">
                <a:solidFill>
                  <a:srgbClr val="000000"/>
                </a:solidFill>
                <a:latin typeface="Times New Roman"/>
                <a:ea typeface="Microsoft YaHei"/>
              </a:rPr>
              <a:t>Πέθανε στην Αλεξάνδρεια, αφού πρώτα επέστρέψε στο θρόνο του επισκόπου, από την εξορία. </a:t>
            </a:r>
            <a:endParaRPr b="0" lang="el-GR" sz="2800" spc="-1" strike="noStrike">
              <a:solidFill>
                <a:srgbClr val="000000"/>
              </a:solidFill>
              <a:latin typeface="Arial"/>
            </a:endParaRPr>
          </a:p>
        </p:txBody>
      </p:sp>
      <p:pic>
        <p:nvPicPr>
          <p:cNvPr id="176" name="Picture 3" descr="αρχείο λήψης (5)"/>
          <p:cNvPicPr/>
          <p:nvPr/>
        </p:nvPicPr>
        <p:blipFill>
          <a:blip r:embed="rId1"/>
          <a:stretch/>
        </p:blipFill>
        <p:spPr>
          <a:xfrm>
            <a:off x="1034280" y="4409280"/>
            <a:ext cx="2940480" cy="2506320"/>
          </a:xfrm>
          <a:prstGeom prst="rect">
            <a:avLst/>
          </a:prstGeom>
          <a:ln w="0">
            <a:noFill/>
          </a:ln>
        </p:spPr>
      </p:pic>
      <p:pic>
        <p:nvPicPr>
          <p:cNvPr id="177" name="Picture 4" descr="αρχείο λήψης (10)"/>
          <p:cNvPicPr/>
          <p:nvPr/>
        </p:nvPicPr>
        <p:blipFill>
          <a:blip r:embed="rId2"/>
          <a:stretch/>
        </p:blipFill>
        <p:spPr>
          <a:xfrm>
            <a:off x="5616720" y="4397400"/>
            <a:ext cx="3229920" cy="2468880"/>
          </a:xfrm>
          <a:prstGeom prst="rect">
            <a:avLst/>
          </a:prstGeom>
          <a:ln w="0">
            <a:noFill/>
          </a:ln>
        </p:spPr>
      </p:pic>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title"/>
          </p:nvPr>
        </p:nvSpPr>
        <p:spPr>
          <a:xfrm>
            <a:off x="449640" y="314280"/>
            <a:ext cx="8692920" cy="5716080"/>
          </a:xfrm>
          <a:prstGeom prst="rect">
            <a:avLst/>
          </a:prstGeom>
          <a:noFill/>
          <a:ln w="9360">
            <a:noFill/>
          </a:ln>
        </p:spPr>
        <p:txBody>
          <a:bodyPr lIns="0" rIns="0" tIns="0" bIns="0" anchor="b">
            <a:noAutofit/>
          </a:bodyPr>
          <a:p>
            <a:pPr indent="0" algn="ctr">
              <a:lnSpc>
                <a:spcPct val="93000"/>
              </a:lnSpc>
              <a:spcBef>
                <a:spcPts val="26"/>
              </a:spcBef>
              <a:spcAft>
                <a:spcPts val="26"/>
              </a:spcAft>
              <a:buNone/>
              <a:tabLst>
                <a:tab algn="l" pos="0"/>
              </a:tabLst>
            </a:pPr>
            <a:r>
              <a:rPr b="1" lang="el-GR" sz="3600" spc="-1" strike="noStrike">
                <a:solidFill>
                  <a:srgbClr val="000000"/>
                </a:solidFill>
                <a:latin typeface="Times New Roman"/>
                <a:ea typeface="Microsoft YaHei"/>
              </a:rPr>
              <a:t>Οι αποφάσεις των Οικουμενικών Συνόδων</a:t>
            </a:r>
            <a:br>
              <a:rPr sz="3600"/>
            </a:br>
            <a:br>
              <a:rPr sz="3600"/>
            </a:br>
            <a:r>
              <a:rPr b="0" lang="el-GR" sz="3200" spc="-1" strike="noStrike">
                <a:solidFill>
                  <a:srgbClr val="000000"/>
                </a:solidFill>
                <a:latin typeface="Times New Roman"/>
                <a:ea typeface="Microsoft YaHei"/>
              </a:rPr>
              <a:t>Οι Οικουμενικές Σύνοδοι για τα θέματα πίστης όριζαν τις αποφάσεις ως </a:t>
            </a:r>
            <a:r>
              <a:rPr b="1" lang="el-GR" sz="3200" spc="-1" strike="noStrike">
                <a:solidFill>
                  <a:srgbClr val="000000"/>
                </a:solidFill>
                <a:latin typeface="Times New Roman"/>
                <a:ea typeface="Microsoft YaHei"/>
              </a:rPr>
              <a:t>Δόγματα, Σύμβολα, Όροι ή Τόμοι.</a:t>
            </a:r>
            <a:br>
              <a:rPr sz="3200"/>
            </a:br>
            <a:r>
              <a:rPr b="0" lang="el-GR" sz="3200" spc="-1" strike="noStrike">
                <a:solidFill>
                  <a:srgbClr val="000000"/>
                </a:solidFill>
                <a:latin typeface="Times New Roman"/>
                <a:ea typeface="Microsoft YaHei"/>
              </a:rPr>
              <a:t>Μέσα στα Δόγματα εμπεριέχεται όλη η διδασκαλία της Εκκλησίας η οποία δεν είναι δυνατόν να τροποποιηθεί.</a:t>
            </a:r>
            <a:br>
              <a:rPr sz="3200"/>
            </a:br>
            <a:r>
              <a:rPr b="0" lang="el-GR" sz="3200" spc="-1" strike="noStrike">
                <a:solidFill>
                  <a:srgbClr val="000000"/>
                </a:solidFill>
                <a:latin typeface="Times New Roman"/>
                <a:ea typeface="Microsoft YaHei"/>
              </a:rPr>
              <a:t>Οι Οικουμενικές Σύνοδοι θέσπισαν και Κανόνες για τη λατρεία, τη διοίκηση και γενικά για τη χριστιανική ζωή. </a:t>
            </a:r>
            <a:br>
              <a:rPr sz="3200"/>
            </a:br>
            <a:endParaRPr b="0" lang="el-GR" sz="3200" spc="-1" strike="noStrike">
              <a:solidFill>
                <a:srgbClr val="000000"/>
              </a:solidFill>
              <a:latin typeface="Arial"/>
            </a:endParaRPr>
          </a:p>
        </p:txBody>
      </p:sp>
      <p:sp>
        <p:nvSpPr>
          <p:cNvPr id="179" name="PlaceHolder 2"/>
          <p:cNvSpPr>
            <a:spLocks noGrp="1"/>
          </p:cNvSpPr>
          <p:nvPr>
            <p:ph/>
          </p:nvPr>
        </p:nvSpPr>
        <p:spPr>
          <a:xfrm>
            <a:off x="462240" y="262800"/>
            <a:ext cx="9240840" cy="6448320"/>
          </a:xfrm>
          <a:prstGeom prst="rect">
            <a:avLst/>
          </a:prstGeom>
          <a:noFill/>
          <a:ln w="9360">
            <a:noFill/>
          </a:ln>
        </p:spPr>
        <p:txBody>
          <a:bodyPr lIns="0" rIns="0" tIns="28080" bIns="0" anchor="t">
            <a:noAutofit/>
          </a:bodyPr>
          <a:p>
            <a:pPr indent="0">
              <a:spcBef>
                <a:spcPts val="1417"/>
              </a:spcBef>
              <a:buNone/>
            </a:pPr>
            <a:endParaRPr b="0" lang="el-GR" sz="1800" spc="-1" strike="noStrike">
              <a:solidFill>
                <a:srgbClr val="000000"/>
              </a:solidFill>
              <a:latin typeface="Arial"/>
            </a:endParaRPr>
          </a:p>
        </p:txBody>
      </p:sp>
      <p:sp>
        <p:nvSpPr>
          <p:cNvPr id="180" name="Text Box 3"/>
          <p:cNvSpPr/>
          <p:nvPr/>
        </p:nvSpPr>
        <p:spPr>
          <a:xfrm>
            <a:off x="4317840" y="4365720"/>
            <a:ext cx="3359160" cy="346680"/>
          </a:xfrm>
          <a:prstGeom prst="rect">
            <a:avLst/>
          </a:prstGeom>
          <a:noFill/>
          <a:ln w="0">
            <a:noFill/>
          </a:ln>
        </p:spPr>
        <p:style>
          <a:lnRef idx="0"/>
          <a:fillRef idx="0"/>
          <a:effectRef idx="0"/>
          <a:fontRef idx="minor"/>
        </p:style>
        <p:txBody>
          <a:bodyPr lIns="90000" rIns="90000" tIns="45000" bIns="45000" anchor="t">
            <a:spAutoFit/>
          </a:bodyPr>
          <a:p>
            <a:pPr>
              <a:lnSpc>
                <a:spcPct val="93000"/>
              </a:lnSpc>
              <a:spcBef>
                <a:spcPts val="26"/>
              </a:spcBef>
              <a:spcAft>
                <a:spcPts val="26"/>
              </a:spcAft>
              <a:tabLst>
                <a:tab algn="l" pos="0"/>
              </a:tabLst>
            </a:pPr>
            <a:endParaRPr b="0" lang="en-US" sz="1800" spc="-1" strike="noStrike">
              <a:solidFill>
                <a:srgbClr val="ffffff"/>
              </a:solidFill>
              <a:latin typeface="Arial"/>
              <a:ea typeface="Microsoft YaHe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503280" y="301680"/>
            <a:ext cx="9064800" cy="1256040"/>
          </a:xfrm>
          <a:prstGeom prst="rect">
            <a:avLst/>
          </a:prstGeom>
          <a:noFill/>
          <a:ln w="9360">
            <a:noFill/>
          </a:ln>
        </p:spPr>
        <p:txBody>
          <a:bodyPr lIns="0" rIns="0" tIns="0" bIns="0" anchor="ctr">
            <a:noAutofit/>
          </a:bodyPr>
          <a:p>
            <a:pPr indent="0" algn="ctr">
              <a:lnSpc>
                <a:spcPct val="93000"/>
              </a:lnSpc>
              <a:spcBef>
                <a:spcPts val="26"/>
              </a:spcBef>
              <a:spcAft>
                <a:spcPts val="26"/>
              </a:spcAft>
              <a:buNone/>
              <a:tabLst>
                <a:tab algn="l" pos="0"/>
              </a:tabLst>
            </a:pPr>
            <a:r>
              <a:rPr b="1" lang="el-GR" sz="3600" spc="-1" strike="noStrike">
                <a:solidFill>
                  <a:srgbClr val="000000"/>
                </a:solidFill>
                <a:latin typeface="Times New Roman"/>
                <a:ea typeface="Microsoft YaHei"/>
              </a:rPr>
              <a:t>Το Σύμβολο της Πίστεως</a:t>
            </a:r>
            <a:endParaRPr b="0" lang="el-GR" sz="3600" spc="-1" strike="noStrike">
              <a:solidFill>
                <a:srgbClr val="000000"/>
              </a:solidFill>
              <a:latin typeface="Arial"/>
            </a:endParaRPr>
          </a:p>
        </p:txBody>
      </p:sp>
      <p:sp>
        <p:nvSpPr>
          <p:cNvPr id="182" name="PlaceHolder 2"/>
          <p:cNvSpPr>
            <a:spLocks noGrp="1"/>
          </p:cNvSpPr>
          <p:nvPr>
            <p:ph/>
          </p:nvPr>
        </p:nvSpPr>
        <p:spPr>
          <a:xfrm>
            <a:off x="503280" y="1768320"/>
            <a:ext cx="9064800" cy="4983480"/>
          </a:xfrm>
          <a:prstGeom prst="rect">
            <a:avLst/>
          </a:prstGeom>
          <a:noFill/>
          <a:ln w="9360">
            <a:noFill/>
          </a:ln>
        </p:spPr>
        <p:txBody>
          <a:bodyPr lIns="0" rIns="0" tIns="28080" bIns="0" anchor="t">
            <a:noAutofit/>
          </a:bodyPr>
          <a:p>
            <a:pPr marL="343080" indent="0">
              <a:lnSpc>
                <a:spcPct val="93000"/>
              </a:lnSpc>
              <a:spcBef>
                <a:spcPts val="26"/>
              </a:spcBef>
              <a:spcAft>
                <a:spcPts val="1440"/>
              </a:spcAft>
              <a:buNone/>
              <a:tabLst>
                <a:tab algn="l" pos="0"/>
              </a:tabLst>
            </a:pPr>
            <a:r>
              <a:rPr b="0" lang="el-GR" sz="3200" spc="-1" strike="noStrike">
                <a:solidFill>
                  <a:srgbClr val="000000"/>
                </a:solidFill>
                <a:latin typeface="Times New Roman"/>
                <a:ea typeface="Microsoft YaHei"/>
              </a:rPr>
              <a:t>Το γνωστό Πιστεύω αποτελείται από 12 άρθρα-στίχους.</a:t>
            </a:r>
            <a:endParaRPr b="0" lang="el-GR" sz="3200" spc="-1" strike="noStrike">
              <a:solidFill>
                <a:srgbClr val="000000"/>
              </a:solidFill>
              <a:latin typeface="Arial"/>
            </a:endParaRPr>
          </a:p>
          <a:p>
            <a:pPr marL="343080" indent="0">
              <a:lnSpc>
                <a:spcPct val="93000"/>
              </a:lnSpc>
              <a:spcBef>
                <a:spcPts val="26"/>
              </a:spcBef>
              <a:spcAft>
                <a:spcPts val="1440"/>
              </a:spcAft>
              <a:buNone/>
              <a:tabLst>
                <a:tab algn="l" pos="0"/>
              </a:tabLst>
            </a:pPr>
            <a:r>
              <a:rPr b="0" lang="el-GR" sz="3200" spc="-1" strike="noStrike">
                <a:solidFill>
                  <a:srgbClr val="000000"/>
                </a:solidFill>
                <a:latin typeface="Times New Roman"/>
                <a:ea typeface="Microsoft YaHei"/>
              </a:rPr>
              <a:t>Τα 7 πρώτα συντάχθησαν στην Α’ Οικουμενική Σύνοδο το 325 στη Νίκαια της Βιθυνίας. Τα υπόλοιπα 5 προστέθηκαν στη Β’ Οικουμενική Σύνοδο το 381 στην Κωνσταντινούπολη. Η Γ’ Οικουμενική Σύνοδος το 431 στην Έφεσσο επιβεβαίωσε τη μορφή του Πιστεύω και υποστήριξε οτι δεν θα επιτραπεί καμία αλλαγή, ούτε προσθήκη και δεν θα υιοθετούνταν άλλα Σύμβολα Πίστεως.</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83" name="Text Box 17408"/>
          <p:cNvSpPr/>
          <p:nvPr/>
        </p:nvSpPr>
        <p:spPr>
          <a:xfrm>
            <a:off x="503280" y="301680"/>
            <a:ext cx="9069480" cy="5816880"/>
          </a:xfrm>
          <a:prstGeom prst="rect">
            <a:avLst/>
          </a:prstGeom>
          <a:noFill/>
          <a:ln w="9525">
            <a:noFill/>
          </a:ln>
        </p:spPr>
        <p:style>
          <a:lnRef idx="0"/>
          <a:fillRef idx="0"/>
          <a:effectRef idx="0"/>
          <a:fontRef idx="minor"/>
        </p:style>
        <p:txBody>
          <a:bodyPr lIns="0" rIns="0" tIns="28080" bIns="0" anchor="ctr">
            <a:noAutofit/>
          </a:bodyPr>
          <a:p>
            <a:pPr algn="ctr">
              <a:lnSpc>
                <a:spcPct val="93000"/>
              </a:lnSpc>
              <a:spcBef>
                <a:spcPts val="26"/>
              </a:spcBef>
              <a:spcAft>
                <a:spcPts val="26"/>
              </a:spcAft>
              <a:tabLst>
                <a:tab algn="l" pos="0"/>
              </a:tabLst>
            </a:pPr>
            <a:r>
              <a:rPr b="1" lang="el-GR" sz="3600" spc="-1" strike="noStrike">
                <a:solidFill>
                  <a:srgbClr val="280099"/>
                </a:solidFill>
                <a:latin typeface="Arial"/>
                <a:ea typeface="Microsoft YaHei"/>
              </a:rPr>
              <a:t>Ευχαριστώ για την προσοχή σας!!!!</a:t>
            </a:r>
            <a:endParaRPr b="0" lang="el-GR" sz="3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34" name="Text Box 9216"/>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απόφαση της Αποστολικής Συνόδου</a:t>
            </a:r>
            <a:endParaRPr b="0" lang="el-GR" sz="4400" spc="-1" strike="noStrike">
              <a:solidFill>
                <a:srgbClr val="000000"/>
              </a:solidFill>
              <a:latin typeface="Arial"/>
            </a:endParaRPr>
          </a:p>
        </p:txBody>
      </p:sp>
      <p:sp>
        <p:nvSpPr>
          <p:cNvPr id="135" name="Text Box 9217"/>
          <p:cNvSpPr/>
          <p:nvPr/>
        </p:nvSpPr>
        <p:spPr>
          <a:xfrm>
            <a:off x="720720" y="1979640"/>
            <a:ext cx="4319640" cy="41389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043520"/>
                <a:tab algn="l" pos="4492800"/>
                <a:tab algn="l" pos="4942080"/>
                <a:tab algn="l" pos="5391000"/>
                <a:tab algn="l" pos="5840640"/>
                <a:tab algn="l" pos="6289560"/>
                <a:tab algn="l" pos="6739200"/>
                <a:tab algn="l" pos="718812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Οι απόστολοι και οι πρεσβύτεροι και οι αδελφοί χαιρετούν τους αδελφούς που προέρχονται από τους εθνικούς στην Αντιόχεια, στη Συρία και στην Κιλικία. </a:t>
            </a:r>
            <a:endParaRPr b="0" lang="el-GR" sz="3200" spc="-1" strike="noStrike">
              <a:solidFill>
                <a:srgbClr val="000000"/>
              </a:solidFill>
              <a:latin typeface="Arial"/>
            </a:endParaRPr>
          </a:p>
        </p:txBody>
      </p:sp>
      <p:pic>
        <p:nvPicPr>
          <p:cNvPr id="136" name="Picture 9218" descr=""/>
          <p:cNvPicPr/>
          <p:nvPr/>
        </p:nvPicPr>
        <p:blipFill>
          <a:blip r:embed="rId2"/>
          <a:stretch/>
        </p:blipFill>
        <p:spPr>
          <a:xfrm>
            <a:off x="5808600" y="2563920"/>
            <a:ext cx="3043440" cy="3197520"/>
          </a:xfrm>
          <a:prstGeom prst="rect">
            <a:avLst/>
          </a:prstGeom>
          <a:ln w="9525">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37" name="Text Box 6144"/>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Αποστολική Σύνοδος</a:t>
            </a:r>
            <a:endParaRPr b="0" lang="el-GR" sz="4400" spc="-1" strike="noStrike">
              <a:solidFill>
                <a:srgbClr val="000000"/>
              </a:solidFill>
              <a:latin typeface="Arial"/>
            </a:endParaRPr>
          </a:p>
        </p:txBody>
      </p:sp>
      <p:sp>
        <p:nvSpPr>
          <p:cNvPr id="138" name="Text Box 6145"/>
          <p:cNvSpPr/>
          <p:nvPr/>
        </p:nvSpPr>
        <p:spPr>
          <a:xfrm>
            <a:off x="2405160" y="1685880"/>
            <a:ext cx="7399440" cy="68011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Οι Ιουδαιοχριστιανοί όμως αντιδρούσαν με την είσοδο των Ελληνιστών στην Εκκλησία, επειδή τους θεωρούσαν ηθικά κατώτερους. Μάλιστα, απαιτούσαν από αυτούς να τηρούν τον Μωσαϊκό Νόμο. Με τη σειρά τους, οι Ελληνιστές αντιδρούσαν και ένιωθαν υποτιμημένοι. Το αποτέλεσμα ήταν να δημιουργούνται στη ζωή των χριστιανικών κοινοτήτων διακρίσεις και προβλήματα, που κάθε μέρα αυξάνονταν και απειλούσαν την ενότητά τους.</a:t>
            </a:r>
            <a:endParaRPr b="0" lang="el-GR" sz="3200" spc="-1" strike="noStrike">
              <a:solidFill>
                <a:srgbClr val="000000"/>
              </a:solidFill>
              <a:latin typeface="Arial"/>
            </a:endParaRPr>
          </a:p>
        </p:txBody>
      </p:sp>
      <p:pic>
        <p:nvPicPr>
          <p:cNvPr id="139" name="Picture 6146" descr=""/>
          <p:cNvPicPr/>
          <p:nvPr/>
        </p:nvPicPr>
        <p:blipFill>
          <a:blip r:embed="rId2"/>
          <a:stretch/>
        </p:blipFill>
        <p:spPr>
          <a:xfrm>
            <a:off x="484200" y="2467080"/>
            <a:ext cx="1935360" cy="4057920"/>
          </a:xfrm>
          <a:prstGeom prst="rect">
            <a:avLst/>
          </a:prstGeom>
          <a:ln w="9525">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40" name="Text Box 11264"/>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απόφαση της Αποστολικής Συνόδου</a:t>
            </a:r>
            <a:endParaRPr b="0" lang="el-GR" sz="4400" spc="-1" strike="noStrike">
              <a:solidFill>
                <a:srgbClr val="000000"/>
              </a:solidFill>
              <a:latin typeface="Arial"/>
            </a:endParaRPr>
          </a:p>
        </p:txBody>
      </p:sp>
      <p:sp>
        <p:nvSpPr>
          <p:cNvPr id="141" name="Text Box 11265"/>
          <p:cNvSpPr/>
          <p:nvPr/>
        </p:nvSpPr>
        <p:spPr>
          <a:xfrm>
            <a:off x="720720" y="1979640"/>
            <a:ext cx="8853480" cy="41389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Στείλαν τον Ιούδα και τον Σίλα, που θα τους έλεγαν ότι αποφασίστηκε ως σωστό από το Άγιο Πνεύμα και από τους ίδιους να μη τους επιβάλουν κανένα πρόσθετο βάρος, εκτός από αυτά τα αναγκαία: να απέχουν από τα ειδωλόθυτα, το αίμα, το κρέας από πνιγμένα ζώα και την πορνεία. Αν φυλάγονταν από αυτά, θα έκαναν το σωστό.</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42" name="Text Box 5120"/>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Αποστολική Σύνοδος</a:t>
            </a:r>
            <a:endParaRPr b="0" lang="el-GR" sz="4400" spc="-1" strike="noStrike">
              <a:solidFill>
                <a:srgbClr val="000000"/>
              </a:solidFill>
              <a:latin typeface="Arial"/>
            </a:endParaRPr>
          </a:p>
        </p:txBody>
      </p:sp>
      <p:sp>
        <p:nvSpPr>
          <p:cNvPr id="143" name="Text Box 5121"/>
          <p:cNvSpPr/>
          <p:nvPr/>
        </p:nvSpPr>
        <p:spPr>
          <a:xfrm>
            <a:off x="3294000" y="1811160"/>
            <a:ext cx="6431040" cy="612648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5840640"/>
                <a:tab algn="l" pos="6289560"/>
                <a:tab algn="l" pos="6739200"/>
                <a:tab algn="l" pos="718812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Στις χριστιανικές κοινότητες που είχαν δημιουργηθεί υπήρχαν δύο ομάδες χριστιανών: οι Ιουδαιοχριστιανοί, δηλαδή εκείνοι που πριν βαφτιστούν ήταν Ιουδαίοι, γι’ αυτό και εξακολουθούσαν να τηρούν τα ιουδαϊκά ήθη και έθιμα, και οι Ελληνιστές, οι οποίοι προέρχονταν από άλλα έθνη, γι’ αυτό και είχαν ειδωλολατρικά ήθη και έθιμα. </a:t>
            </a:r>
            <a:endParaRPr b="0" lang="el-GR" sz="3200" spc="-1" strike="noStrike">
              <a:solidFill>
                <a:srgbClr val="000000"/>
              </a:solidFill>
              <a:latin typeface="Arial"/>
            </a:endParaRPr>
          </a:p>
        </p:txBody>
      </p:sp>
      <p:pic>
        <p:nvPicPr>
          <p:cNvPr id="144" name="Picture 5122" descr=""/>
          <p:cNvPicPr/>
          <p:nvPr/>
        </p:nvPicPr>
        <p:blipFill>
          <a:blip r:embed="rId2"/>
          <a:stretch/>
        </p:blipFill>
        <p:spPr>
          <a:xfrm>
            <a:off x="530280" y="2389320"/>
            <a:ext cx="2746440" cy="4027680"/>
          </a:xfrm>
          <a:prstGeom prst="rect">
            <a:avLst/>
          </a:prstGeom>
          <a:ln w="9525">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45" name="Text Box 12288"/>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Από τις τοπικές στις Οικουμενικές Συνόδους</a:t>
            </a:r>
            <a:endParaRPr b="0" lang="el-GR" sz="4400" spc="-1" strike="noStrike">
              <a:solidFill>
                <a:srgbClr val="000000"/>
              </a:solidFill>
              <a:latin typeface="Arial"/>
            </a:endParaRPr>
          </a:p>
        </p:txBody>
      </p:sp>
      <p:sp>
        <p:nvSpPr>
          <p:cNvPr id="146" name="Text Box 12289"/>
          <p:cNvSpPr/>
          <p:nvPr/>
        </p:nvSpPr>
        <p:spPr>
          <a:xfrm>
            <a:off x="452520" y="1811160"/>
            <a:ext cx="9122040" cy="609300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Από τον 2ο αι. μ.Χ. οι επίσκοποι γειτονικών περιοχών συνήθιζαν να επικοινωνούν μεταξύ τους, για να αντιμετωπίζουν ποιμαντικά ζητήματα και να λύνουν διάφορα προβλήματα που ανέκυπταν.</a:t>
            </a:r>
            <a:endParaRPr b="0" lang="el-GR" sz="28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 </a:t>
            </a:r>
            <a:r>
              <a:rPr b="0" lang="el-GR" sz="2800" spc="-1" strike="noStrike">
                <a:solidFill>
                  <a:srgbClr val="000080"/>
                </a:solidFill>
                <a:latin typeface="Arial"/>
                <a:ea typeface="Microsoft YaHei"/>
              </a:rPr>
              <a:t>Αυτή η επικοινωνία γινόταν με τη σύγκληση τοπικών συνόδων στην πρωτεύουσα της επαρχίας, υπό την προεδρία του επισκόπου της πρωτεύουσας. </a:t>
            </a:r>
            <a:endParaRPr b="0" lang="el-GR" sz="2800" spc="-1" strike="noStrike">
              <a:solidFill>
                <a:srgbClr val="000000"/>
              </a:solidFill>
              <a:latin typeface="Arial"/>
            </a:endParaRPr>
          </a:p>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2800" spc="-1" strike="noStrike">
                <a:solidFill>
                  <a:srgbClr val="000080"/>
                </a:solidFill>
                <a:latin typeface="Arial"/>
                <a:ea typeface="Microsoft YaHei"/>
              </a:rPr>
              <a:t>Με το πέρασμα των χρόνων οι σύνοδοι διευρύνονταν, καθώς άρχισαν να συμμετέχουν σε αυτές μέλη όχι μόνο μίας, αλλά και περισσότερων περιφερειών.</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47" name="Text Box 7168"/>
          <p:cNvSpPr/>
          <p:nvPr/>
        </p:nvSpPr>
        <p:spPr>
          <a:xfrm>
            <a:off x="503280" y="301680"/>
            <a:ext cx="9069480" cy="126072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Αποστολική Σύνοδος</a:t>
            </a:r>
            <a:endParaRPr b="0" lang="el-GR" sz="4400" spc="-1" strike="noStrike">
              <a:solidFill>
                <a:srgbClr val="000000"/>
              </a:solidFill>
              <a:latin typeface="Arial"/>
            </a:endParaRPr>
          </a:p>
        </p:txBody>
      </p:sp>
      <p:sp>
        <p:nvSpPr>
          <p:cNvPr id="148" name="Text Box 7169"/>
          <p:cNvSpPr/>
          <p:nvPr/>
        </p:nvSpPr>
        <p:spPr>
          <a:xfrm>
            <a:off x="720720" y="1979640"/>
            <a:ext cx="8853480" cy="413892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7238880"/>
                <a:tab algn="l" pos="7962840"/>
                <a:tab algn="l" pos="8686800"/>
                <a:tab algn="l" pos="8985240"/>
                <a:tab algn="l" pos="9434880"/>
                <a:tab algn="l" pos="9883800"/>
                <a:tab algn="l" pos="10333440"/>
                <a:tab algn="l" pos="10782360"/>
              </a:tabLst>
            </a:pPr>
            <a:r>
              <a:rPr b="0" lang="el-GR" sz="3200" spc="-1" strike="noStrike">
                <a:solidFill>
                  <a:srgbClr val="000080"/>
                </a:solidFill>
                <a:latin typeface="Arial"/>
                <a:ea typeface="Microsoft YaHei"/>
              </a:rPr>
              <a:t>Στη Σύνοδο αυτή, εκτός από τους Αποστόλους, συμμετείχαν οι πρεσβύτεροι αλλά και πλήθος λαού. Όλα όσα σπουδαία έγιναν σε αυτή την πρώτη Σύνοδο της Εκκλησίας την ανέδειξαν σε πρότυπο για όλες τις μετέπειτα συνόδους.</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tx="0" ty="0" sx="100000" sy="100000" algn="tl"/>
        </a:blipFill>
      </p:bgPr>
    </p:bg>
    <p:spTree>
      <p:nvGrpSpPr>
        <p:cNvPr id="1" name=""/>
        <p:cNvGrpSpPr/>
        <p:nvPr/>
      </p:nvGrpSpPr>
      <p:grpSpPr>
        <a:xfrm>
          <a:off x="0" y="0"/>
          <a:ext cx="0" cy="0"/>
          <a:chOff x="0" y="0"/>
          <a:chExt cx="0" cy="0"/>
        </a:xfrm>
      </p:grpSpPr>
      <p:sp>
        <p:nvSpPr>
          <p:cNvPr id="149" name="Text Box 8192"/>
          <p:cNvSpPr/>
          <p:nvPr/>
        </p:nvSpPr>
        <p:spPr>
          <a:xfrm>
            <a:off x="503280" y="266760"/>
            <a:ext cx="9069480" cy="1249560"/>
          </a:xfrm>
          <a:prstGeom prst="rect">
            <a:avLst/>
          </a:prstGeom>
          <a:noFill/>
          <a:ln w="9525">
            <a:noFill/>
          </a:ln>
        </p:spPr>
        <p:style>
          <a:lnRef idx="0"/>
          <a:fillRef idx="0"/>
          <a:effectRef idx="0"/>
          <a:fontRef idx="minor"/>
        </p:style>
        <p:txBody>
          <a:bodyPr lIns="0" rIns="0" tIns="38880" bIns="0" anchor="ctr">
            <a:noAutofit/>
          </a:bodyPr>
          <a:p>
            <a:pPr algn="ctr">
              <a:lnSpc>
                <a:spcPct val="93000"/>
              </a:lnSpc>
              <a:spcBef>
                <a:spcPts val="26"/>
              </a:spcBef>
              <a:spcAft>
                <a:spcPts val="26"/>
              </a:spcAft>
              <a:tabLst>
                <a:tab algn="l" pos="0"/>
              </a:tabLst>
            </a:pPr>
            <a:r>
              <a:rPr b="0" lang="el-GR" sz="4400" spc="-1" strike="noStrike">
                <a:solidFill>
                  <a:srgbClr val="280099"/>
                </a:solidFill>
                <a:latin typeface="Arial"/>
                <a:ea typeface="Microsoft YaHei"/>
              </a:rPr>
              <a:t>Η απόφαση της Αποστολικής Συνόδου</a:t>
            </a:r>
            <a:endParaRPr b="0" lang="el-GR" sz="4400" spc="-1" strike="noStrike">
              <a:solidFill>
                <a:srgbClr val="000000"/>
              </a:solidFill>
              <a:latin typeface="Arial"/>
            </a:endParaRPr>
          </a:p>
        </p:txBody>
      </p:sp>
      <p:sp>
        <p:nvSpPr>
          <p:cNvPr id="150" name="Text Box 8193"/>
          <p:cNvSpPr/>
          <p:nvPr/>
        </p:nvSpPr>
        <p:spPr>
          <a:xfrm>
            <a:off x="484200" y="1436760"/>
            <a:ext cx="7040880" cy="10112400"/>
          </a:xfrm>
          <a:prstGeom prst="rect">
            <a:avLst/>
          </a:prstGeom>
          <a:noFill/>
          <a:ln w="9525">
            <a:noFill/>
          </a:ln>
        </p:spPr>
        <p:style>
          <a:lnRef idx="0"/>
          <a:fillRef idx="0"/>
          <a:effectRef idx="0"/>
          <a:fontRef idx="minor"/>
        </p:style>
        <p:txBody>
          <a:bodyPr lIns="0" rIns="0" tIns="28080" bIns="0" anchor="t">
            <a:noAutofit/>
          </a:bodyPr>
          <a:p>
            <a:pPr marL="431640" indent="-324000">
              <a:lnSpc>
                <a:spcPct val="93000"/>
              </a:lnSpc>
              <a:spcBef>
                <a:spcPts val="26"/>
              </a:spcBef>
              <a:spcAft>
                <a:spcPts val="1451"/>
              </a:spcAft>
              <a:buClr>
                <a:srgbClr val="ff6633"/>
              </a:buClr>
              <a:buSzPct val="45000"/>
              <a:buFont typeface="Wingdings" charset="2"/>
              <a:buChar char=""/>
              <a:tabLst>
                <a:tab algn="l" pos="723960"/>
                <a:tab algn="l" pos="1447920"/>
                <a:tab algn="l" pos="2171880"/>
                <a:tab algn="l" pos="2895480"/>
                <a:tab algn="l" pos="3619440"/>
                <a:tab algn="l" pos="4343400"/>
                <a:tab algn="l" pos="5067360"/>
                <a:tab algn="l" pos="5791320"/>
                <a:tab algn="l" pos="6515280"/>
                <a:tab algn="l" pos="6739200"/>
                <a:tab algn="l" pos="7188120"/>
                <a:tab algn="l" pos="7637760"/>
                <a:tab algn="l" pos="8086680"/>
                <a:tab algn="l" pos="8536320"/>
                <a:tab algn="l" pos="8985240"/>
                <a:tab algn="l" pos="9434880"/>
                <a:tab algn="l" pos="9883800"/>
                <a:tab algn="l" pos="10333440"/>
                <a:tab algn="l" pos="10782360"/>
              </a:tabLst>
            </a:pPr>
            <a:r>
              <a:rPr b="0" lang="el-GR" sz="3200" spc="-1" strike="noStrike">
                <a:solidFill>
                  <a:srgbClr val="000080"/>
                </a:solidFill>
                <a:latin typeface="Arial"/>
                <a:ea typeface="Microsoft YaHei"/>
              </a:rPr>
              <a:t>Τότε αποφάσισαν οι απόστολοι και οι πρεσβύτεροι μαζί με όλη την Εκκλησία να εκλέξουν από ανάμεσά τους μερικούς που να τους στείλουν στην Αντιόχεια μαζί με τον Παύλο και τον Βαρνάβα. Έτσι εξέλεξαν τον Ιούδα, που λεγόταν και Βαρσαββάς, και τον Σίλα, ανθρώπους με εξέχουσα θέση ανάμεσα στους χριστιανούς, και τους έδωσαν να μεταφέρουν την ακόλουθη επιστολή:</a:t>
            </a:r>
            <a:endParaRPr b="0" lang="el-GR" sz="3200" spc="-1" strike="noStrike">
              <a:solidFill>
                <a:srgbClr val="000000"/>
              </a:solidFill>
              <a:latin typeface="Arial"/>
            </a:endParaRPr>
          </a:p>
        </p:txBody>
      </p:sp>
      <p:pic>
        <p:nvPicPr>
          <p:cNvPr id="151" name="Picture 8194" descr=""/>
          <p:cNvPicPr/>
          <p:nvPr/>
        </p:nvPicPr>
        <p:blipFill>
          <a:blip r:embed="rId2"/>
          <a:stretch/>
        </p:blipFill>
        <p:spPr>
          <a:xfrm>
            <a:off x="7448400" y="1811160"/>
            <a:ext cx="2125800" cy="3745080"/>
          </a:xfrm>
          <a:prstGeom prst="rect">
            <a:avLst/>
          </a:prstGeom>
          <a:ln w="9525">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TotalTime>
  <Application>LibreOffice/7.5.2.2$Windows_X86_64 LibreOffice_project/53bb9681a964705cf672590721dbc85eb4d0c3a2</Application>
  <AppVersion>15.0000</AppVersion>
  <Words>9015</Words>
  <Paragraphs>125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2025-03-09T17:48:00Z</dcterms:created>
  <dc:creator/>
  <dc:description/>
  <dc:language>el-GR</dc:language>
  <cp:lastModifiedBy/>
  <dcterms:modified xsi:type="dcterms:W3CDTF">2025-05-08T11:22:32Z</dcterms:modified>
  <cp:revision>8</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BBE3235E0E314EA7ABD3082DD6DC953F_12</vt:lpwstr>
  </property>
  <property fmtid="{D5CDD505-2E9C-101B-9397-08002B2CF9AE}" pid="3" name="KSOProductBuildVer">
    <vt:lpwstr>1033-12.2.0.20795</vt:lpwstr>
  </property>
  <property fmtid="{D5CDD505-2E9C-101B-9397-08002B2CF9AE}" pid="4" name="Slides">
    <vt:i4>23</vt:i4>
  </property>
</Properties>
</file>