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7559675" cy="1069149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D64281-F449-43BD-A3B5-EF99240CE864}" type="slidenum">
              <a:rPr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EC613ED-CB29-4E93-9A73-7F6F46AA04BF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89F251-6BFE-4451-BB99-1F156E0ADADE}" type="slidenum">
              <a:rPr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CFC6468-44E6-422C-B159-8CE876C1F530}" type="slidenum">
              <a:rPr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95BC0AA-12F0-4D9D-B419-FBD3249A2D20}" type="slidenum">
              <a:rPr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0F54CBD-6C76-4B67-BD82-30C7B9864B02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5A3AFFE-0E8C-41EF-BA3E-6A3058C3FAB2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86976ED-93D5-4F33-A7F5-50828F0B2DA2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009CE41-88F9-4C11-91F5-CF546C9D6B1F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/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B7E9741-A79B-4F8C-805A-9F52BA0B8820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57A5427-BB93-409C-B064-19F6B2A24413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32F5707-F30D-47F1-BE01-28415502D07A}" type="slidenum">
              <a:rPr/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8C74E4E-872D-4E06-AD1A-63207CEAB848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EF3B749-BA90-441F-88E7-C874012D62CE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A74E4B3-4ED7-4BE9-8D5C-C1A7EF8839DA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215E643-5CE7-4761-8B5D-53C7B4494294}" type="slidenum">
              <a:rPr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9B9F338-EEB9-4810-AE91-AD8E178E3B35}" type="slidenum">
              <a:rPr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F6D6A2B-05C8-4CE8-A56B-C8CE80BA0206}" type="slidenum">
              <a:rPr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F67A903-160D-49B5-9E72-A9EA7C5B3670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3326207-04F2-4BBF-AFBD-DD440F91FEC0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157067D-2430-4620-92DC-6112EABDFC0E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D7CE61C-BB5A-496C-BB34-2003151A7BFA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39861B-8ECE-4E8F-A959-2F3CAE439989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/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EF41436-0771-4E4F-B65D-9683209C36C4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AEA6A2B-A319-468A-89C8-6B06E7CD0BF8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C55D131-1282-4FA1-8404-4E0BDECECE94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13677AC-9411-4F00-B390-F81F5568F0FF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4558921-9D15-4E1F-9508-14196ACD0ED6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FC20879-4FCC-4152-BB09-DC2BBFE06C06}" type="slidenum">
              <a:rPr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8EAA415-719D-468D-993F-21971BF2712B}" type="slidenum">
              <a:rPr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4458C38-B4CF-4D92-BD00-DCD50CAB8790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A999FD9-F3A1-4403-B6F2-A27391E41E56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/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EDCCC5F-08C2-4F21-B10E-B5FD77E30D36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3E31340-0664-463E-B478-5D51BCF3EDDE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2CB735A-27DA-40FC-9E3E-497E8A4BCEC3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5"/>
              </a:spcBef>
              <a:buNone/>
            </a:pP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FF78138-5482-44CC-A6C4-95200182FAC4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του τίτλου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buNone/>
            </a:pPr>
            <a:endParaRPr lang="el-GR" sz="1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</a:rPr>
              <a:t>&lt;ημερομηνία/ώρα&gt;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Δεύτερο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Τρίτο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Τέταρτο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Πέμπτο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Έκτο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Έβδομο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του τίτλου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Δεύτερο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Τρίτο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Τέταρτο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Πέμπτο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Έκτο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Έβδομο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p>
            <a:pPr marL="349885" indent="-262255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699770" lvl="1" indent="-262255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Δεύτερο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049655" lvl="2" indent="-233045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Τρίτο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399540" lvl="3" indent="-17526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Τέταρτο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49425" lvl="4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Πέμπτο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099310" lvl="5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Έκτο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449195" lvl="6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Έβδομο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p>
            <a:pPr marL="349885" indent="-262255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699770" lvl="1" indent="-262255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Δεύτερο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049655" lvl="2" indent="-233045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Τρίτο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399540" lvl="3" indent="-17526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Τέταρτο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49425" lvl="4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Πέμπτο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099310" lvl="5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Έκτο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449195" lvl="6" indent="-17526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Έβδομο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buNone/>
            </a:pPr>
            <a:endParaRPr lang="el-GR" sz="1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</a:rPr>
              <a:t>&lt;ημερομηνία/ώρα&gt;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  <a:ea typeface="DejaVu Sans" panose="020B0603030804020204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buNone/>
            </a:pPr>
            <a:endParaRPr lang="el-GR" sz="1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 panose="02020603050405020304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 panose="02020603050405020304"/>
              </a:rPr>
              <a:t>&lt;ημερομηνία/ώρα&gt;</a:t>
            </a:r>
            <a:endParaRPr lang="el-GR" sz="14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του τίτλου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Πατήστε για επεξεργασία της μορφής κειμένου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Δεύτερο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Τρίτο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 panose="020B0604020202020204"/>
              </a:rPr>
              <a:t>Τέταρτο επίπεδο διάρθρωσης</a:t>
            </a:r>
            <a:endParaRPr lang="el-GR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Πέμπτο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Έκτο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 panose="020B0604020202020204"/>
              </a:rPr>
              <a:t>Έβδομο επίπεδο διάρθρωσης</a:t>
            </a:r>
            <a:endParaRPr lang="el-GR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6000" b="0" strike="noStrike" spc="-1">
                <a:solidFill>
                  <a:srgbClr val="000000"/>
                </a:solidFill>
                <a:latin typeface="Calibri Light" panose="020F0302020204030204"/>
              </a:rPr>
              <a:t>Η ΑΓΙΑ ΣΟΦΙΑ</a:t>
            </a:r>
            <a:endParaRPr lang="el-GR" sz="6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lang="el-GR" sz="3200" b="1" strike="noStrike" spc="-1">
                <a:solidFill>
                  <a:srgbClr val="000000"/>
                </a:solidFill>
                <a:latin typeface="Arial" panose="020B0604020202020204"/>
              </a:rPr>
              <a:t>Από τον αρχαιοελληνικό ναό στη χριαστιανική βασιλική</a:t>
            </a:r>
            <a:endParaRPr lang="el-GR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6096000" y="1946275"/>
            <a:ext cx="5130800" cy="347091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p>
            <a:pPr marL="297180" indent="-297180">
              <a:lnSpc>
                <a:spcPct val="100000"/>
              </a:lnSpc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400" b="0" strike="noStrike" spc="-1">
                <a:solidFill>
                  <a:srgbClr val="000000"/>
                </a:solidFill>
                <a:latin typeface="Arial" panose="020B0604020202020204"/>
              </a:rPr>
              <a:t>Ο αρχαιοελληνικός ναός δημιουργήθηκε για να στεγάζει το άγαλμα του θεού και τον θησαυρό της πόλης</a:t>
            </a:r>
            <a:endParaRPr lang="el-GR" sz="24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97180" indent="-297180">
              <a:lnSpc>
                <a:spcPct val="100000"/>
              </a:lnSpc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400" b="0" strike="noStrike" spc="-1">
                <a:solidFill>
                  <a:srgbClr val="000000"/>
                </a:solidFill>
                <a:latin typeface="Arial" panose="020B0604020202020204"/>
              </a:rPr>
              <a:t>Ο χριστιανικός ναός διαφοροποιήθηκε γιατί είναι “εκκλησία”, δηλαδή το κτίριο και η σύναξη - συγκέντρωση των πιστών που δεν παρακολουθούν έξω από το κτίριο σαν θεατές τη Θεία Λειτουργία αλλά συμμετέχουν στο μυστήριο της Θείας Ευχαριστίας</a:t>
            </a:r>
            <a:r>
              <a:rPr lang="el-GR" sz="2800" b="0" strike="noStrike" spc="-1">
                <a:solidFill>
                  <a:srgbClr val="000000"/>
                </a:solidFill>
                <a:latin typeface="Arial" panose="020B0604020202020204"/>
              </a:rPr>
              <a:t> 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indent="0">
              <a:lnSpc>
                <a:spcPct val="100000"/>
              </a:lnSpc>
              <a:buNone/>
            </a:pP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pic>
        <p:nvPicPr>
          <p:cNvPr id="129" name="Content Placeholder 3" descr="αρχείο λήψης"/>
          <p:cNvPicPr/>
          <p:nvPr/>
        </p:nvPicPr>
        <p:blipFill>
          <a:blip r:embed="rId1"/>
          <a:stretch>
            <a:fillRect/>
          </a:stretch>
        </p:blipFill>
        <p:spPr>
          <a:xfrm>
            <a:off x="695105" y="1689910"/>
            <a:ext cx="3320640" cy="1847520"/>
          </a:xfrm>
          <a:prstGeom prst="rect">
            <a:avLst/>
          </a:prstGeom>
          <a:ln w="0">
            <a:noFill/>
          </a:ln>
        </p:spPr>
      </p:pic>
      <p:pic>
        <p:nvPicPr>
          <p:cNvPr id="130" name="Content Placeholder 4" descr="αρχείο λήψης (1)"/>
          <p:cNvPicPr/>
          <p:nvPr/>
        </p:nvPicPr>
        <p:blipFill>
          <a:blip r:embed="rId2"/>
          <a:stretch>
            <a:fillRect/>
          </a:stretch>
        </p:blipFill>
        <p:spPr>
          <a:xfrm>
            <a:off x="438480" y="3780000"/>
            <a:ext cx="3701520" cy="2187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Η ΑΓΙΑ ΣΟΦΙΑ ΣΤΗΝ ΚΩΝΣΤΑΝΤΙΝΟΥΠΟΛΗ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318240" y="127872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Ο Ιουστινιανός αναθέτει το έργο οικοδόμησης του Ναού της Αγίας Σοφίας στους αρχιτέκτονες Ανθέμιο και Ισίδωρο.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Η κατασκευή του ναού διήρκεσε 5 χρόνια (532-537 μ.Χ) 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Οι δυο αρχιτέκτονες αξιοποίησαν ελληνιστικά και ανατολικά στοιχεία για να δημιουργήσουν έναν πρωτότυπο τύπο ναού.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pic>
        <p:nvPicPr>
          <p:cNvPr id="133" name="Picture 2" descr="Σπάνιες φωτογραφίες από την Αγία Σοφιά [ταξίδι στο χρόνο]"/>
          <p:cNvPicPr/>
          <p:nvPr/>
        </p:nvPicPr>
        <p:blipFill>
          <a:blip r:embed="rId1"/>
          <a:stretch>
            <a:fillRect/>
          </a:stretch>
        </p:blipFill>
        <p:spPr>
          <a:xfrm>
            <a:off x="3335040" y="3750480"/>
            <a:ext cx="5897880" cy="2741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Το χτίσιμο του Ναού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Για το χτίσιμο του ναού εργάστηκαν 10000 τεχνίτες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Χρησιμοποιήθηκαν υλικά από ολόκληρη την αυτοκρατορία.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Ο ναός της Αγίας Σοφίας είναι καρπός της ελληνικής τέχνης και των ανατολικών στοιχείων με τη χριστιανική πνοή.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pic>
        <p:nvPicPr>
          <p:cNvPr id="136" name="Picture 2" descr="Αγία Σοφία (Κωνσταντινούπολη) - Βικιπαίδεια"/>
          <p:cNvPicPr/>
          <p:nvPr/>
        </p:nvPicPr>
        <p:blipFill>
          <a:blip r:embed="rId1"/>
          <a:stretch>
            <a:fillRect/>
          </a:stretch>
        </p:blipFill>
        <p:spPr>
          <a:xfrm>
            <a:off x="3836880" y="4135320"/>
            <a:ext cx="3683880" cy="2112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Εγκαίνια Αγίας Σοφίας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3660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Στα εγκαίνια της Αγίας Σοφίας ο Ιουστινιανός ευχαρίστησε το Θεό που τον αξίωσε να καταφέρει ένα τόσο σπουδαίο έργο και αναφώνησε τη φράση «Νενίκηκά σε Σολομώντα».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pic>
        <p:nvPicPr>
          <p:cNvPr id="139" name="Picture 2" descr="Αγία Σοφία Κωνσταντινούπολης: Φορέας υπερβατικών ιδεών – π²"/>
          <p:cNvPicPr/>
          <p:nvPr/>
        </p:nvPicPr>
        <p:blipFill>
          <a:blip r:embed="rId1"/>
          <a:stretch>
            <a:fillRect/>
          </a:stretch>
        </p:blipFill>
        <p:spPr>
          <a:xfrm>
            <a:off x="4150800" y="3429000"/>
            <a:ext cx="3620880" cy="2349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Αρχιτεκτονικός Τύπος του ναού της Αγ. Σοφίας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900000" y="176904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Ο τύπος της Αγίας Σοφίας προέκυψε από το συνδυασμό της βασιλικής και του περίκεντρου ναού με τρούλο.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Είναι ένα ορθογώνιο οικοδόμημα με μήκος 78,16 μέτρα και πλάτος 71,82.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Το τεράστιο κλίτος που καταλήγει στην αψίδα του ιερού στεγάζει πάνω του τεράστιο τρούλο, που μοιάζει να αιωρείται, σε  ύψος 54 μέτρα.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pic>
        <p:nvPicPr>
          <p:cNvPr id="142" name="Picture 2" descr="Αγιά σοφιά Φωτογραφίες Αρχείου, Royalty Free Αγιά σοφιά ..."/>
          <p:cNvPicPr/>
          <p:nvPr/>
        </p:nvPicPr>
        <p:blipFill>
          <a:blip r:embed="rId1"/>
          <a:stretch>
            <a:fillRect/>
          </a:stretch>
        </p:blipFill>
        <p:spPr>
          <a:xfrm>
            <a:off x="3783240" y="4537440"/>
            <a:ext cx="3531240" cy="1954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Αγία Σοφία συνώνυμο της ακμής του Βυζαντίου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Όλες οι κρατικές τελετές πραγματοποιούνταν στο ναό της Αγίας Σοφίας.  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Στέψη αυτοκρατόρων 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Βάφτιση πορφυρογέννητων, γάμοι και κηδείες αυτοκρατόρων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Χειροτονίες Πατριαρχών, υποδοχές αρχηγών ορθόδοξων κρατών και αρχηγών χριστιανικών εκκλησιών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Δοξολογίες και επίσημες ευχαριστίες στο Θεό.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Στην Αγία Σοφία υπήρχε θρόνος για τον αυτοκράτορα.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l-GR" sz="4400" b="0" strike="noStrike" spc="-1">
                <a:solidFill>
                  <a:srgbClr val="000000"/>
                </a:solidFill>
                <a:latin typeface="Calibri Light" panose="020F0302020204030204"/>
              </a:rPr>
              <a:t>Ο Ναός της Αγίας Σοφίας: Καταφύγιο </a:t>
            </a:r>
            <a:endParaRPr lang="el-GR" sz="4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Από το ναό της Αγίας Σοφίας ξεκινούσαν για: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Μεγάλους πολέμους.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Γιόρταζαν μεγάλες νίκες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Κατέφευγε ο λαός σε δύσκολες ώρες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Προσευχήθηκαν οι πιστοί με αγωνία μέχρι τα ξημερώματα της 29</a:t>
            </a:r>
            <a:r>
              <a:rPr lang="el-GR" sz="2800" b="0" strike="noStrike" spc="-1" baseline="30000">
                <a:solidFill>
                  <a:srgbClr val="000000"/>
                </a:solidFill>
                <a:latin typeface="Calibri" panose="020F0502020204030204"/>
              </a:rPr>
              <a:t>ης</a:t>
            </a: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 Μαϊου 1453 για να σωθεί η πόλη από την πολιορκία των Οθωμανών.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Για τον Μωάμεθ η κατάληψη της Αγίας Σοφίας συμβόλιζε την επικράτηση του Ισλαμισμού επί του Χριστιανισμού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indent="0"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</a:pP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indent="0"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</a:pP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indent="0"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</a:pPr>
            <a:r>
              <a:rPr lang="el-GR" sz="2800" b="0" strike="noStrike" spc="-1">
                <a:solidFill>
                  <a:srgbClr val="000000"/>
                </a:solidFill>
                <a:latin typeface="Calibri" panose="020F0502020204030204"/>
              </a:rPr>
              <a:t>Ευχαριστώ για την προσοχή σας!!!!</a:t>
            </a:r>
            <a:endParaRPr lang="el-G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2257</Words>
  <Application>WPS Presentation</Application>
  <PresentationFormat/>
  <Paragraphs>51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Arial</vt:lpstr>
      <vt:lpstr>Times New Roman</vt:lpstr>
      <vt:lpstr>DejaVu Sans</vt:lpstr>
      <vt:lpstr>Symbol</vt:lpstr>
      <vt:lpstr>Calibri Light</vt:lpstr>
      <vt:lpstr>Calibri</vt:lpstr>
      <vt:lpstr>Microsoft YaHei</vt:lpstr>
      <vt:lpstr>Arial Unicode MS</vt:lpstr>
      <vt:lpstr>Θέμα του Office</vt:lpstr>
      <vt:lpstr>Θέμα του Office</vt:lpstr>
      <vt:lpstr>Θέμα του Office</vt:lpstr>
      <vt:lpstr>Η ΑΓΙΑ ΣΟΦΙΑ</vt:lpstr>
      <vt:lpstr>Από τον αρχαιοελληνικό ναό στη χριαστιανική βασιλική</vt:lpstr>
      <vt:lpstr>Η ΑΓΙΑ ΣΟΦΙΑ ΣΤΗΝ ΚΩΝΣΤΑΝΤΙΝΟΥΠΟΛΗ</vt:lpstr>
      <vt:lpstr>Το χτίσιμο του Ναού</vt:lpstr>
      <vt:lpstr>Εγκαίνια Αγίας Σοφίας</vt:lpstr>
      <vt:lpstr>Αρχιτεκτονικός Τύπος του ναού της Αγ. Σοφίας</vt:lpstr>
      <vt:lpstr>Αγία Σοφία συνώνυμο της ακμής του Βυζαντίου</vt:lpstr>
      <vt:lpstr>Ο Ναός της Αγίας Σοφίας: Καταφύγιο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grafeioE</dc:creator>
  <cp:lastModifiedBy>ΑΙΚΑΤΕΡΙΝΗ ΠΡΙΤ�</cp:lastModifiedBy>
  <cp:revision>6</cp:revision>
  <dcterms:created xsi:type="dcterms:W3CDTF">2025-02-24T09:38:00Z</dcterms:created>
  <dcterms:modified xsi:type="dcterms:W3CDTF">2025-06-04T16:43:45Z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07ED248364434F6DAE70A6B7795C9626_12</vt:lpwstr>
  </property>
  <property fmtid="{D5CDD505-2E9C-101B-9397-08002B2CF9AE}" pid="3" name="KSOProductBuildVer">
    <vt:lpwstr>1033-12.2.0.21179</vt:lpwstr>
  </property>
  <property fmtid="{D5CDD505-2E9C-101B-9397-08002B2CF9AE}" pid="4" name="PresentationFormat">
    <vt:lpwstr>Ευρεία οθόνη</vt:lpwstr>
  </property>
  <property fmtid="{D5CDD505-2E9C-101B-9397-08002B2CF9AE}" pid="5" name="Slides">
    <vt:i4>9</vt:i4>
  </property>
</Properties>
</file>