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70" r:id="rId2"/>
    <p:sldId id="256" r:id="rId3"/>
    <p:sldId id="257" r:id="rId4"/>
    <p:sldId id="259" r:id="rId5"/>
    <p:sldId id="279" r:id="rId6"/>
    <p:sldId id="277" r:id="rId7"/>
    <p:sldId id="269" r:id="rId8"/>
    <p:sldId id="258" r:id="rId9"/>
    <p:sldId id="268" r:id="rId10"/>
    <p:sldId id="278" r:id="rId11"/>
    <p:sldId id="280" r:id="rId12"/>
    <p:sldId id="281" r:id="rId13"/>
    <p:sldId id="261" r:id="rId14"/>
    <p:sldId id="262" r:id="rId15"/>
    <p:sldId id="263" r:id="rId16"/>
    <p:sldId id="265" r:id="rId17"/>
    <p:sldId id="266" r:id="rId18"/>
    <p:sldId id="267" r:id="rId19"/>
    <p:sldId id="272" r:id="rId20"/>
    <p:sldId id="273" r:id="rId21"/>
    <p:sldId id="271" r:id="rId22"/>
    <p:sldId id="275" r:id="rId23"/>
    <p:sldId id="274" r:id="rId24"/>
    <p:sldId id="282" r:id="rId25"/>
    <p:sldId id="276"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37D"/>
    <a:srgbClr val="37B73A"/>
    <a:srgbClr val="54CC57"/>
    <a:srgbClr val="010C4F"/>
    <a:srgbClr val="031EBD"/>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p:cViewPr varScale="1">
        <p:scale>
          <a:sx n="83" d="100"/>
          <a:sy n="83" d="100"/>
        </p:scale>
        <p:origin x="-1416" y="-77"/>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69C4D-BEA6-4CDB-8F7D-394586B9FFE8}" type="datetimeFigureOut">
              <a:rPr lang="el-GR" smtClean="0"/>
              <a:pPr/>
              <a:t>16/10/2021</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034AB6-F6BC-4209-8FB0-63F171C6547A}" type="slidenum">
              <a:rPr lang="el-GR" smtClean="0"/>
              <a:pPr/>
              <a:t>‹#›</a:t>
            </a:fld>
            <a:endParaRPr lang="el-GR"/>
          </a:p>
        </p:txBody>
      </p:sp>
    </p:spTree>
    <p:extLst>
      <p:ext uri="{BB962C8B-B14F-4D97-AF65-F5344CB8AC3E}">
        <p14:creationId xmlns:p14="http://schemas.microsoft.com/office/powerpoint/2010/main" xmlns="" val="1506323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A6034AB6-F6BC-4209-8FB0-63F171C6547A}" type="slidenum">
              <a:rPr lang="el-GR" smtClean="0"/>
              <a:pPr/>
              <a:t>7</a:t>
            </a:fld>
            <a:endParaRPr lang="el-GR"/>
          </a:p>
        </p:txBody>
      </p:sp>
    </p:spTree>
    <p:extLst>
      <p:ext uri="{BB962C8B-B14F-4D97-AF65-F5344CB8AC3E}">
        <p14:creationId xmlns:p14="http://schemas.microsoft.com/office/powerpoint/2010/main" xmlns="" val="78037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266238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251615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112866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6988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71359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26851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135012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47000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088583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47919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868AB5D9-E6D4-413B-AEF5-606D7569456F}" type="datetimeFigureOut">
              <a:rPr lang="el-GR" smtClean="0"/>
              <a:pPr/>
              <a:t>16/10/2021</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683912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AB5D9-E6D4-413B-AEF5-606D7569456F}" type="datetimeFigureOut">
              <a:rPr lang="el-GR" smtClean="0"/>
              <a:pPr/>
              <a:t>16/10/2021</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4D00E-A94B-40F3-97DB-A59F53DFED92}" type="slidenum">
              <a:rPr lang="el-GR" smtClean="0"/>
              <a:pPr/>
              <a:t>‹#›</a:t>
            </a:fld>
            <a:endParaRPr lang="el-GR"/>
          </a:p>
        </p:txBody>
      </p:sp>
    </p:spTree>
    <p:extLst>
      <p:ext uri="{BB962C8B-B14F-4D97-AF65-F5344CB8AC3E}">
        <p14:creationId xmlns:p14="http://schemas.microsoft.com/office/powerpoint/2010/main" xmlns="" val="3655178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p:txBody>
          <a:bodyPr/>
          <a:lstStyle/>
          <a:p>
            <a:endParaRPr lang="el-GR"/>
          </a:p>
        </p:txBody>
      </p:sp>
      <p:sp>
        <p:nvSpPr>
          <p:cNvPr id="3" name="Υπότιτλος 2"/>
          <p:cNvSpPr>
            <a:spLocks noGrp="1"/>
          </p:cNvSpPr>
          <p:nvPr>
            <p:ph type="subTitle" idx="1"/>
          </p:nvPr>
        </p:nvSpPr>
        <p:spPr/>
        <p:txBody>
          <a:bodyPr/>
          <a:lstStyle/>
          <a:p>
            <a:endParaRPr lang="el-GR"/>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899432"/>
            <a:ext cx="9193408" cy="7848872"/>
          </a:xfrm>
          <a:prstGeom prst="rect">
            <a:avLst/>
          </a:prstGeom>
        </p:spPr>
      </p:pic>
      <p:sp>
        <p:nvSpPr>
          <p:cNvPr id="5" name="Ορθογώνιο 4"/>
          <p:cNvSpPr/>
          <p:nvPr/>
        </p:nvSpPr>
        <p:spPr>
          <a:xfrm>
            <a:off x="947179" y="4653136"/>
            <a:ext cx="7299050" cy="923330"/>
          </a:xfrm>
          <a:prstGeom prst="rect">
            <a:avLst/>
          </a:prstGeom>
          <a:noFill/>
        </p:spPr>
        <p:txBody>
          <a:bodyPr wrap="none" lIns="91440" tIns="45720" rIns="91440" bIns="45720">
            <a:spAutoFit/>
          </a:bodyPr>
          <a:lstStyle/>
          <a:p>
            <a:pPr algn="ct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28</a:t>
            </a:r>
            <a:r>
              <a:rPr lang="el-GR" sz="54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η</a:t>
            </a: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ΟΚΤΩΒΡΙΟΥ</a:t>
            </a:r>
            <a:r>
              <a:rPr lang="el-G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l-GR"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1940</a:t>
            </a:r>
            <a:endParaRPr lang="el-G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7" name="Ορθογώνιο 6"/>
          <p:cNvSpPr/>
          <p:nvPr/>
        </p:nvSpPr>
        <p:spPr>
          <a:xfrm>
            <a:off x="0" y="5598369"/>
            <a:ext cx="9611544" cy="830997"/>
          </a:xfrm>
          <a:prstGeom prst="rect">
            <a:avLst/>
          </a:prstGeom>
          <a:noFill/>
        </p:spPr>
        <p:txBody>
          <a:bodyPr wrap="square" lIns="91440" tIns="45720" rIns="91440" bIns="45720">
            <a:spAutoFit/>
          </a:bodyPr>
          <a:lstStyle/>
          <a:p>
            <a:r>
              <a:rPr lang="el-GR"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Η Ελλάδα πολεμά τον φασισμό</a:t>
            </a:r>
            <a:endParaRPr lang="el-GR"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3634875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8720"/>
          </a:xfrm>
          <a:solidFill>
            <a:schemeClr val="accent1">
              <a:lumMod val="20000"/>
              <a:lumOff val="80000"/>
            </a:schemeClr>
          </a:solidFill>
          <a:ln>
            <a:solidFill>
              <a:schemeClr val="tx2">
                <a:lumMod val="75000"/>
              </a:schemeClr>
            </a:solidFill>
          </a:ln>
        </p:spPr>
        <p:txBody>
          <a:bodyPr>
            <a:normAutofit fontScale="90000"/>
          </a:bodyPr>
          <a:lstStyle/>
          <a:p>
            <a:r>
              <a:rPr lang="el-GR" sz="3200" b="1" dirty="0" smtClean="0">
                <a:solidFill>
                  <a:schemeClr val="tx2">
                    <a:lumMod val="75000"/>
                  </a:schemeClr>
                </a:solidFill>
              </a:rPr>
              <a:t>Ο άλλος εχθρός: Το χιόνι και τα </a:t>
            </a:r>
            <a:r>
              <a:rPr lang="el-GR" sz="3200" b="1" dirty="0">
                <a:solidFill>
                  <a:schemeClr val="tx2">
                    <a:lumMod val="75000"/>
                  </a:schemeClr>
                </a:solidFill>
              </a:rPr>
              <a:t>κρυοπαγήματα</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844632"/>
            <a:ext cx="4974194" cy="29969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56609" y="3844632"/>
            <a:ext cx="4087391" cy="33485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7" name="Picture 9" descr="http://4.bp.blogspot.com/-SuRE7cs_tKQ/UHzgEm6ZqrI/AAAAAAAAAds/Mz0jNdV7tWI/s1600/GES-g1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56609" y="842759"/>
            <a:ext cx="4119751" cy="3004929"/>
          </a:xfrm>
          <a:prstGeom prst="rect">
            <a:avLst/>
          </a:prstGeom>
          <a:noFill/>
          <a:extLst>
            <a:ext uri="{909E8E84-426E-40DD-AFC4-6F175D3DCCD1}">
              <a14:hiddenFill xmlns:a14="http://schemas.microsoft.com/office/drawing/2010/main" xmlns="">
                <a:solidFill>
                  <a:srgbClr val="FFFFFF"/>
                </a:solidFill>
              </a14:hiddenFill>
            </a:ext>
          </a:extLst>
        </p:spPr>
      </p:pic>
      <p:pic>
        <p:nvPicPr>
          <p:cNvPr id="2059" name="Picture 11" descr="http://3.bp.blogspot.com/-LC1TX_Dv2eY/UHzsqT44GSI/AAAAAAAAAfo/Bj3Uq58uYx4/s1600/GES_DIS-27.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22687"/>
          <a:stretch/>
        </p:blipFill>
        <p:spPr bwMode="auto">
          <a:xfrm>
            <a:off x="32047" y="858783"/>
            <a:ext cx="4961971" cy="27382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90484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1528" y="0"/>
            <a:ext cx="9102472" cy="1124744"/>
          </a:xfrm>
          <a:solidFill>
            <a:schemeClr val="accent1">
              <a:lumMod val="20000"/>
              <a:lumOff val="80000"/>
            </a:schemeClr>
          </a:solidFill>
          <a:ln>
            <a:solidFill>
              <a:schemeClr val="tx2">
                <a:lumMod val="75000"/>
              </a:schemeClr>
            </a:solidFill>
          </a:ln>
        </p:spPr>
        <p:txBody>
          <a:bodyPr>
            <a:noAutofit/>
          </a:bodyPr>
          <a:lstStyle/>
          <a:p>
            <a:r>
              <a:rPr lang="el-GR" sz="3600" dirty="0" smtClean="0">
                <a:solidFill>
                  <a:schemeClr val="tx2">
                    <a:lumMod val="75000"/>
                  </a:schemeClr>
                </a:solidFill>
              </a:rPr>
              <a:t>Γυναίκες Ηπειρώτισσες</a:t>
            </a:r>
            <a:br>
              <a:rPr lang="el-GR" sz="3600" dirty="0" smtClean="0">
                <a:solidFill>
                  <a:schemeClr val="tx2">
                    <a:lumMod val="75000"/>
                  </a:schemeClr>
                </a:solidFill>
              </a:rPr>
            </a:br>
            <a:r>
              <a:rPr lang="el-GR" sz="3600" dirty="0" smtClean="0">
                <a:solidFill>
                  <a:schemeClr val="tx2">
                    <a:lumMod val="75000"/>
                  </a:schemeClr>
                </a:solidFill>
              </a:rPr>
              <a:t>Η φανέλα του στρατιώτη</a:t>
            </a:r>
            <a:endParaRPr lang="el-GR" sz="3600" dirty="0">
              <a:solidFill>
                <a:schemeClr val="tx2">
                  <a:lumMod val="75000"/>
                </a:schemeClr>
              </a:solidFill>
            </a:endParaRPr>
          </a:p>
        </p:txBody>
      </p:sp>
      <p:sp>
        <p:nvSpPr>
          <p:cNvPr id="3" name="Θέση περιεχομένου 2"/>
          <p:cNvSpPr>
            <a:spLocks noGrp="1"/>
          </p:cNvSpPr>
          <p:nvPr>
            <p:ph idx="1"/>
          </p:nvPr>
        </p:nvSpPr>
        <p:spPr/>
        <p:txBody>
          <a:bodyPr/>
          <a:lstStyle/>
          <a:p>
            <a:endParaRPr lang="el-GR" dirty="0"/>
          </a:p>
        </p:txBody>
      </p:sp>
      <p:pic>
        <p:nvPicPr>
          <p:cNvPr id="4" name="Picture 4" descr="http://4.bp.blogspot.com/-XyrWyfwvn1I/UHzgCHlVvFI/AAAAAAAAAdc/vCtBlNiNtks/s1600/GES-g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88" y="1196752"/>
            <a:ext cx="4716016" cy="2855101"/>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http://4.bp.blogspot.com/-SuOMdHFd46E/UHzgG1l8H_I/AAAAAAAAAdw/USSuKJZPesg/s1600/GES_DIS-2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67263" y="4051853"/>
            <a:ext cx="4476737" cy="3340066"/>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528" y="3590701"/>
            <a:ext cx="4689376" cy="32619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64255" y="1196752"/>
            <a:ext cx="4082752" cy="29089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852301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a:solidFill>
            <a:schemeClr val="accent1">
              <a:lumMod val="20000"/>
              <a:lumOff val="80000"/>
            </a:schemeClr>
          </a:solidFill>
          <a:ln>
            <a:solidFill>
              <a:schemeClr val="tx2">
                <a:lumMod val="75000"/>
              </a:schemeClr>
            </a:solidFill>
          </a:ln>
        </p:spPr>
        <p:txBody>
          <a:bodyPr>
            <a:normAutofit fontScale="90000"/>
          </a:bodyPr>
          <a:lstStyle/>
          <a:p>
            <a:r>
              <a:rPr lang="el-GR" b="1" dirty="0" smtClean="0">
                <a:solidFill>
                  <a:schemeClr val="accent1">
                    <a:lumMod val="50000"/>
                  </a:schemeClr>
                </a:solidFill>
              </a:rPr>
              <a:t>Εαρινή επίθεση </a:t>
            </a:r>
            <a:r>
              <a:rPr lang="el-GR" dirty="0" smtClean="0">
                <a:solidFill>
                  <a:schemeClr val="accent1">
                    <a:lumMod val="50000"/>
                  </a:schemeClr>
                </a:solidFill>
              </a:rPr>
              <a:t/>
            </a:r>
            <a:br>
              <a:rPr lang="el-GR" dirty="0" smtClean="0">
                <a:solidFill>
                  <a:schemeClr val="accent1">
                    <a:lumMod val="50000"/>
                  </a:schemeClr>
                </a:solidFill>
              </a:rPr>
            </a:br>
            <a:r>
              <a:rPr lang="el-GR" dirty="0" smtClean="0">
                <a:solidFill>
                  <a:schemeClr val="accent1">
                    <a:lumMod val="50000"/>
                  </a:schemeClr>
                </a:solidFill>
              </a:rPr>
              <a:t>Η δεύτερη αποτυχία των Ιταλών</a:t>
            </a:r>
            <a:endParaRPr lang="el-GR" dirty="0">
              <a:solidFill>
                <a:schemeClr val="accent1">
                  <a:lumMod val="50000"/>
                </a:schemeClr>
              </a:solidFill>
            </a:endParaRPr>
          </a:p>
        </p:txBody>
      </p:sp>
      <p:sp>
        <p:nvSpPr>
          <p:cNvPr id="3" name="Θέση περιεχομένου 2"/>
          <p:cNvSpPr>
            <a:spLocks noGrp="1"/>
          </p:cNvSpPr>
          <p:nvPr>
            <p:ph idx="1"/>
          </p:nvPr>
        </p:nvSpPr>
        <p:spPr/>
        <p:txBody>
          <a:bodyPr/>
          <a:lstStyle/>
          <a:p>
            <a:endParaRPr lang="el-GR" dirty="0"/>
          </a:p>
        </p:txBody>
      </p:sp>
      <p:pic>
        <p:nvPicPr>
          <p:cNvPr id="8196" name="Picture 4" descr="http://1.bp.blogspot.com/-8aPUNhy4hXA/UHzshpQ3bvI/AAAAAAAAAfI/pAZ_ulTKVkY/s1600/GES-c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02513" y="3356992"/>
            <a:ext cx="4641487" cy="3501008"/>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96" y="1344048"/>
            <a:ext cx="3701008" cy="5532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9" name="Picture 7" descr="http://2.bp.blogspot.com/-0nuxFki5dKI/UHzsvDZ-PII/AAAAAAAAAf4/PBKMp6ZfE3s/s1600/%CE%9C%CE%BF%CF%83%CE%BF%CF%85%CE%BB%CE%AF%CE%BD%CE%B9.bmp"/>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07904" y="1344048"/>
            <a:ext cx="3909668" cy="24486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28975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3584"/>
            <a:ext cx="9144000" cy="1403648"/>
          </a:xfrm>
          <a:solidFill>
            <a:schemeClr val="accent1">
              <a:lumMod val="20000"/>
              <a:lumOff val="80000"/>
            </a:schemeClr>
          </a:solidFill>
          <a:ln>
            <a:solidFill>
              <a:schemeClr val="tx2">
                <a:lumMod val="50000"/>
              </a:schemeClr>
            </a:solidFill>
          </a:ln>
        </p:spPr>
        <p:txBody>
          <a:bodyPr>
            <a:normAutofit fontScale="90000"/>
          </a:bodyPr>
          <a:lstStyle/>
          <a:p>
            <a:r>
              <a:rPr lang="el-GR" b="1" dirty="0">
                <a:solidFill>
                  <a:schemeClr val="tx2">
                    <a:lumMod val="75000"/>
                  </a:schemeClr>
                </a:solidFill>
              </a:rPr>
              <a:t>6 Απριλίου 1941</a:t>
            </a:r>
            <a:r>
              <a:rPr lang="el-GR" dirty="0">
                <a:solidFill>
                  <a:schemeClr val="tx2">
                    <a:lumMod val="75000"/>
                  </a:schemeClr>
                </a:solidFill>
              </a:rPr>
              <a:t/>
            </a:r>
            <a:br>
              <a:rPr lang="el-GR" dirty="0">
                <a:solidFill>
                  <a:schemeClr val="tx2">
                    <a:lumMod val="75000"/>
                  </a:schemeClr>
                </a:solidFill>
              </a:rPr>
            </a:br>
            <a:r>
              <a:rPr lang="el-GR" b="1" dirty="0" smtClean="0">
                <a:solidFill>
                  <a:schemeClr val="tx2">
                    <a:lumMod val="75000"/>
                  </a:schemeClr>
                </a:solidFill>
              </a:rPr>
              <a:t>Η γερμανική επίθεση στην Ελλάδα</a:t>
            </a:r>
            <a:endParaRPr lang="el-GR" dirty="0">
              <a:solidFill>
                <a:schemeClr val="tx2">
                  <a:lumMod val="75000"/>
                </a:schemeClr>
              </a:solidFill>
            </a:endParaRPr>
          </a:p>
        </p:txBody>
      </p:sp>
      <p:sp>
        <p:nvSpPr>
          <p:cNvPr id="3" name="Θέση περιεχομένου 2"/>
          <p:cNvSpPr>
            <a:spLocks noGrp="1"/>
          </p:cNvSpPr>
          <p:nvPr>
            <p:ph idx="1"/>
          </p:nvPr>
        </p:nvSpPr>
        <p:spPr>
          <a:xfrm>
            <a:off x="0" y="1600201"/>
            <a:ext cx="9144000" cy="2002653"/>
          </a:xfrm>
        </p:spPr>
        <p:txBody>
          <a:bodyPr>
            <a:noAutofit/>
          </a:bodyPr>
          <a:lstStyle/>
          <a:p>
            <a:pPr marL="0" indent="0">
              <a:buNone/>
            </a:pPr>
            <a:r>
              <a:rPr lang="el-GR" sz="2800" dirty="0" smtClean="0">
                <a:solidFill>
                  <a:schemeClr val="bg2">
                    <a:lumMod val="25000"/>
                  </a:schemeClr>
                </a:solidFill>
              </a:rPr>
              <a:t>Θα </a:t>
            </a:r>
            <a:r>
              <a:rPr lang="el-GR" sz="2800" dirty="0">
                <a:solidFill>
                  <a:schemeClr val="bg2">
                    <a:lumMod val="25000"/>
                  </a:schemeClr>
                </a:solidFill>
              </a:rPr>
              <a:t>χρειαστεί να </a:t>
            </a:r>
            <a:r>
              <a:rPr lang="el-GR" sz="2800" dirty="0" smtClean="0">
                <a:solidFill>
                  <a:schemeClr val="bg2">
                    <a:lumMod val="25000"/>
                  </a:schemeClr>
                </a:solidFill>
              </a:rPr>
              <a:t>επέμβει η σύμμαχος της Ιταλίας, η Γερμανία, </a:t>
            </a:r>
            <a:r>
              <a:rPr lang="el-GR" sz="2800" dirty="0">
                <a:solidFill>
                  <a:schemeClr val="bg2">
                    <a:lumMod val="25000"/>
                  </a:schemeClr>
                </a:solidFill>
              </a:rPr>
              <a:t>για να κάμψει την ελληνική άμυνα.</a:t>
            </a:r>
            <a:endParaRPr lang="el-GR" sz="2800" dirty="0" smtClean="0">
              <a:solidFill>
                <a:schemeClr val="bg2">
                  <a:lumMod val="25000"/>
                </a:schemeClr>
              </a:solidFill>
            </a:endParaRPr>
          </a:p>
          <a:p>
            <a:pPr marL="0" indent="0">
              <a:buNone/>
            </a:pPr>
            <a:r>
              <a:rPr lang="el-GR" sz="2800" dirty="0" smtClean="0">
                <a:solidFill>
                  <a:schemeClr val="bg2">
                    <a:lumMod val="25000"/>
                  </a:schemeClr>
                </a:solidFill>
              </a:rPr>
              <a:t>Παρά </a:t>
            </a:r>
            <a:r>
              <a:rPr lang="el-GR" sz="2800" dirty="0">
                <a:solidFill>
                  <a:schemeClr val="bg2">
                    <a:lumMod val="25000"/>
                  </a:schemeClr>
                </a:solidFill>
              </a:rPr>
              <a:t>την γενναία αντίσταση </a:t>
            </a:r>
            <a:r>
              <a:rPr lang="el-GR" sz="2800" dirty="0" smtClean="0">
                <a:solidFill>
                  <a:schemeClr val="bg2">
                    <a:lumMod val="25000"/>
                  </a:schemeClr>
                </a:solidFill>
              </a:rPr>
              <a:t>του ελληνικού στρατού στο </a:t>
            </a:r>
            <a:r>
              <a:rPr lang="el-GR" sz="2800" b="1" dirty="0" smtClean="0">
                <a:solidFill>
                  <a:schemeClr val="bg2">
                    <a:lumMod val="25000"/>
                  </a:schemeClr>
                </a:solidFill>
              </a:rPr>
              <a:t>οχυρό </a:t>
            </a:r>
            <a:r>
              <a:rPr lang="el-GR" sz="2800" b="1" dirty="0" err="1" smtClean="0">
                <a:solidFill>
                  <a:schemeClr val="bg2">
                    <a:lumMod val="25000"/>
                  </a:schemeClr>
                </a:solidFill>
              </a:rPr>
              <a:t>Ρούπελ</a:t>
            </a:r>
            <a:r>
              <a:rPr lang="el-GR" sz="2800" b="1" dirty="0" smtClean="0">
                <a:solidFill>
                  <a:schemeClr val="bg2">
                    <a:lumMod val="25000"/>
                  </a:schemeClr>
                </a:solidFill>
              </a:rPr>
              <a:t>, </a:t>
            </a:r>
            <a:r>
              <a:rPr lang="el-GR" sz="2800" dirty="0">
                <a:solidFill>
                  <a:schemeClr val="bg2">
                    <a:lumMod val="25000"/>
                  </a:schemeClr>
                </a:solidFill>
              </a:rPr>
              <a:t>οι Γερμανοί κατέκτησαν την Ελλάδα. </a:t>
            </a:r>
          </a:p>
        </p:txBody>
      </p:sp>
      <p:pic>
        <p:nvPicPr>
          <p:cNvPr id="5" name="Picture 5" descr="http://1.bp.blogspot.com/-7ev4fG-vzbo/T36oCmtagfI/AAAAAAAAZHI/2gbTREEsiFk/s400/GERMANO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602854"/>
            <a:ext cx="4932040" cy="3255146"/>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s://encrypted-tbn2.gstatic.com/images?q=tbn:ANd9GcTwVLW1yPXo5hAJfvSAgvVkYGlSlF-aEUtv9fMWA2SQIxOcM-6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1884" y="3602854"/>
            <a:ext cx="3752115" cy="32551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629477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a:solidFill>
            <a:schemeClr val="accent1">
              <a:lumMod val="20000"/>
              <a:lumOff val="80000"/>
            </a:schemeClr>
          </a:solidFill>
          <a:ln>
            <a:solidFill>
              <a:schemeClr val="tx2">
                <a:lumMod val="50000"/>
              </a:schemeClr>
            </a:solidFill>
          </a:ln>
        </p:spPr>
        <p:txBody>
          <a:bodyPr>
            <a:normAutofit fontScale="90000"/>
          </a:bodyPr>
          <a:lstStyle/>
          <a:p>
            <a:r>
              <a:rPr lang="el-GR" dirty="0" smtClean="0"/>
              <a:t/>
            </a:r>
            <a:br>
              <a:rPr lang="el-GR" dirty="0" smtClean="0"/>
            </a:br>
            <a:r>
              <a:rPr lang="el-GR" b="1" dirty="0" smtClean="0">
                <a:solidFill>
                  <a:schemeClr val="tx2">
                    <a:lumMod val="75000"/>
                  </a:schemeClr>
                </a:solidFill>
              </a:rPr>
              <a:t>27 Απριλίου 1941 </a:t>
            </a:r>
            <a:br>
              <a:rPr lang="el-GR" b="1" dirty="0" smtClean="0">
                <a:solidFill>
                  <a:schemeClr val="tx2">
                    <a:lumMod val="75000"/>
                  </a:schemeClr>
                </a:solidFill>
              </a:rPr>
            </a:br>
            <a:r>
              <a:rPr lang="el-GR" sz="3600" b="1" dirty="0" smtClean="0">
                <a:solidFill>
                  <a:schemeClr val="tx2">
                    <a:lumMod val="75000"/>
                  </a:schemeClr>
                </a:solidFill>
              </a:rPr>
              <a:t>Γερμανικά στρατεύματα στην Αθήνα</a:t>
            </a:r>
            <a:r>
              <a:rPr lang="el-GR" sz="3600" b="1" dirty="0" smtClean="0"/>
              <a:t/>
            </a:r>
            <a:br>
              <a:rPr lang="el-GR" sz="3600" b="1" dirty="0" smtClean="0"/>
            </a:br>
            <a:endParaRPr lang="el-GR" sz="3600" b="1"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960" y="1517337"/>
            <a:ext cx="7829480" cy="5320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86314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8720"/>
          </a:xfrm>
          <a:solidFill>
            <a:schemeClr val="accent1">
              <a:lumMod val="20000"/>
              <a:lumOff val="80000"/>
            </a:schemeClr>
          </a:solidFill>
        </p:spPr>
        <p:txBody>
          <a:bodyPr>
            <a:normAutofit fontScale="90000"/>
          </a:bodyPr>
          <a:lstStyle/>
          <a:p>
            <a:pPr algn="l"/>
            <a:r>
              <a:rPr lang="el-GR" sz="4000" b="1" dirty="0" smtClean="0">
                <a:solidFill>
                  <a:schemeClr val="tx2">
                    <a:lumMod val="75000"/>
                  </a:schemeClr>
                </a:solidFill>
              </a:rPr>
              <a:t/>
            </a:r>
            <a:br>
              <a:rPr lang="el-GR" sz="4000" b="1" dirty="0" smtClean="0">
                <a:solidFill>
                  <a:schemeClr val="tx2">
                    <a:lumMod val="75000"/>
                  </a:schemeClr>
                </a:solidFill>
              </a:rPr>
            </a:br>
            <a:r>
              <a:rPr lang="el-GR" sz="4000" b="1" dirty="0" smtClean="0">
                <a:solidFill>
                  <a:schemeClr val="tx2">
                    <a:lumMod val="75000"/>
                  </a:schemeClr>
                </a:solidFill>
              </a:rPr>
              <a:t>     Η μισητή σβάστικα στην Ακρόπολη</a:t>
            </a:r>
            <a:r>
              <a:rPr lang="el-GR" b="1" dirty="0" smtClean="0"/>
              <a:t/>
            </a:r>
            <a:br>
              <a:rPr lang="el-GR" b="1" dirty="0" smtClean="0"/>
            </a:br>
            <a:endParaRPr lang="el-GR" sz="3100" dirty="0">
              <a:solidFill>
                <a:schemeClr val="tx2">
                  <a:lumMod val="75000"/>
                </a:schemeClr>
              </a:solidFill>
            </a:endParaRPr>
          </a:p>
        </p:txBody>
      </p:sp>
      <p:sp>
        <p:nvSpPr>
          <p:cNvPr id="3" name="Θέση περιεχομένου 2"/>
          <p:cNvSpPr>
            <a:spLocks noGrp="1"/>
          </p:cNvSpPr>
          <p:nvPr>
            <p:ph idx="1"/>
          </p:nvPr>
        </p:nvSpPr>
        <p:spPr>
          <a:xfrm>
            <a:off x="467544" y="1124745"/>
            <a:ext cx="8195052" cy="792088"/>
          </a:xfrm>
        </p:spPr>
        <p:txBody>
          <a:bodyPr>
            <a:normAutofit fontScale="70000" lnSpcReduction="20000"/>
          </a:bodyPr>
          <a:lstStyle/>
          <a:p>
            <a:pPr marL="0" indent="0">
              <a:buNone/>
            </a:pPr>
            <a:r>
              <a:rPr lang="el-GR" dirty="0" smtClean="0">
                <a:solidFill>
                  <a:schemeClr val="tx2">
                    <a:lumMod val="75000"/>
                  </a:schemeClr>
                </a:solidFill>
              </a:rPr>
              <a:t>Τη νύχτα της 30</a:t>
            </a:r>
            <a:r>
              <a:rPr lang="el-GR" baseline="30000" dirty="0" smtClean="0">
                <a:solidFill>
                  <a:schemeClr val="tx2">
                    <a:lumMod val="75000"/>
                  </a:schemeClr>
                </a:solidFill>
              </a:rPr>
              <a:t>ης</a:t>
            </a:r>
            <a:r>
              <a:rPr lang="el-GR" dirty="0" smtClean="0">
                <a:solidFill>
                  <a:schemeClr val="tx2">
                    <a:lumMod val="75000"/>
                  </a:schemeClr>
                </a:solidFill>
              </a:rPr>
              <a:t>  προς 31</a:t>
            </a:r>
            <a:r>
              <a:rPr lang="el-GR" baseline="30000" dirty="0" smtClean="0">
                <a:solidFill>
                  <a:schemeClr val="tx2">
                    <a:lumMod val="75000"/>
                  </a:schemeClr>
                </a:solidFill>
              </a:rPr>
              <a:t>η</a:t>
            </a:r>
            <a:r>
              <a:rPr lang="el-GR" dirty="0" smtClean="0">
                <a:solidFill>
                  <a:schemeClr val="tx2">
                    <a:lumMod val="75000"/>
                  </a:schemeClr>
                </a:solidFill>
              </a:rPr>
              <a:t>  Μαΐου 1941 δύο Έλληνες φοιτητές κατεβάζουν τη σημαία των Γερμανών από την Ακρόπολη </a:t>
            </a:r>
            <a:endParaRPr lang="el-GR" dirty="0"/>
          </a:p>
        </p:txBody>
      </p:sp>
      <p:pic>
        <p:nvPicPr>
          <p:cNvPr id="4098" name="Picture 2" descr="http://upload.wikimedia.org/wikipedia/commons/9/96/Bundesarchiv_Bild_101I-165-0419-19A,_Athen,_Hissen_der_Hakenkreuzflagge.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0542" b="-10542"/>
          <a:stretch/>
        </p:blipFill>
        <p:spPr bwMode="auto">
          <a:xfrm>
            <a:off x="0" y="1872000"/>
            <a:ext cx="9073008" cy="64016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3979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776143" y="0"/>
            <a:ext cx="5367857" cy="1556792"/>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20-31 Μαΐου 1941</a:t>
            </a:r>
            <a:br>
              <a:rPr lang="el-GR" b="1" dirty="0" smtClean="0">
                <a:solidFill>
                  <a:schemeClr val="tx2">
                    <a:lumMod val="75000"/>
                  </a:schemeClr>
                </a:solidFill>
              </a:rPr>
            </a:br>
            <a:r>
              <a:rPr lang="el-GR" b="1" dirty="0" smtClean="0">
                <a:solidFill>
                  <a:schemeClr val="tx2">
                    <a:lumMod val="75000"/>
                  </a:schemeClr>
                </a:solidFill>
              </a:rPr>
              <a:t>Μάχη της Κρήτης</a:t>
            </a:r>
            <a:endParaRPr lang="el-GR" b="1" dirty="0">
              <a:solidFill>
                <a:schemeClr val="tx2">
                  <a:lumMod val="75000"/>
                </a:schemeClr>
              </a:solidFill>
            </a:endParaRP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1565191"/>
            <a:ext cx="3622319" cy="230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944" y="4437112"/>
            <a:ext cx="3792087" cy="23884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1" name="Picture 5" descr="http://blogs.sch.gr/itsikalak/files/2010/09/Dscf0019-249x30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53" y="0"/>
            <a:ext cx="3780295" cy="4554573"/>
          </a:xfrm>
          <a:prstGeom prst="rect">
            <a:avLst/>
          </a:prstGeom>
          <a:noFill/>
          <a:extLst>
            <a:ext uri="{909E8E84-426E-40DD-AFC4-6F175D3DCCD1}">
              <a14:hiddenFill xmlns:a14="http://schemas.microsoft.com/office/drawing/2010/main" xmlns="">
                <a:solidFill>
                  <a:srgbClr val="FFFFFF"/>
                </a:solidFill>
              </a14:hiddenFill>
            </a:ext>
          </a:extLst>
        </p:spPr>
      </p:pic>
      <p:pic>
        <p:nvPicPr>
          <p:cNvPr id="9225" name="Picture 9" descr="http://www.neolaia.de/2opseis/DaneiaeeU/Oay_io_7/IU_c_Enpoco/site22-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76143" y="3838575"/>
            <a:ext cx="2152650" cy="3019425"/>
          </a:xfrm>
          <a:prstGeom prst="rect">
            <a:avLst/>
          </a:prstGeom>
          <a:noFill/>
          <a:extLst>
            <a:ext uri="{909E8E84-426E-40DD-AFC4-6F175D3DCCD1}">
              <a14:hiddenFill xmlns:a14="http://schemas.microsoft.com/office/drawing/2010/main" xmlns="">
                <a:solidFill>
                  <a:srgbClr val="FFFFFF"/>
                </a:solidFill>
              </a14:hiddenFill>
            </a:ext>
          </a:extLst>
        </p:spPr>
      </p:pic>
      <p:pic>
        <p:nvPicPr>
          <p:cNvPr id="9226" name="Picture 1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71181" y="3838575"/>
            <a:ext cx="2972819" cy="30334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9932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81591"/>
          </a:xfrm>
          <a:solidFill>
            <a:schemeClr val="accent1">
              <a:lumMod val="20000"/>
              <a:lumOff val="80000"/>
            </a:schemeClr>
          </a:solidFill>
          <a:ln>
            <a:solidFill>
              <a:schemeClr val="tx2">
                <a:lumMod val="50000"/>
              </a:schemeClr>
            </a:solidFill>
          </a:ln>
        </p:spPr>
        <p:txBody>
          <a:bodyPr>
            <a:normAutofit fontScale="90000"/>
          </a:bodyPr>
          <a:lstStyle/>
          <a:p>
            <a:r>
              <a:rPr lang="el-GR" b="1" dirty="0">
                <a:solidFill>
                  <a:schemeClr val="accent1">
                    <a:lumMod val="50000"/>
                  </a:schemeClr>
                </a:solidFill>
              </a:rPr>
              <a:t>Η Τριπλή Κατοχή της Ελλάδας </a:t>
            </a:r>
            <a:r>
              <a:rPr lang="el-GR" b="1" dirty="0" smtClean="0">
                <a:solidFill>
                  <a:schemeClr val="accent1">
                    <a:lumMod val="50000"/>
                  </a:schemeClr>
                </a:solidFill>
              </a:rPr>
              <a:t/>
            </a:r>
            <a:br>
              <a:rPr lang="el-GR" b="1" dirty="0" smtClean="0">
                <a:solidFill>
                  <a:schemeClr val="accent1">
                    <a:lumMod val="50000"/>
                  </a:schemeClr>
                </a:solidFill>
              </a:rPr>
            </a:br>
            <a:r>
              <a:rPr lang="el-GR" b="1" dirty="0" smtClean="0">
                <a:solidFill>
                  <a:schemeClr val="accent1">
                    <a:lumMod val="50000"/>
                  </a:schemeClr>
                </a:solidFill>
              </a:rPr>
              <a:t>1941-1944</a:t>
            </a:r>
            <a:endParaRPr lang="el-GR" b="1" dirty="0">
              <a:solidFill>
                <a:schemeClr val="accent1">
                  <a:lumMod val="50000"/>
                </a:schemeClr>
              </a:solidFill>
            </a:endParaRPr>
          </a:p>
        </p:txBody>
      </p:sp>
      <p:sp>
        <p:nvSpPr>
          <p:cNvPr id="5" name="Θέση περιεχομένου 4"/>
          <p:cNvSpPr>
            <a:spLocks noGrp="1"/>
          </p:cNvSpPr>
          <p:nvPr>
            <p:ph idx="1"/>
          </p:nvPr>
        </p:nvSpPr>
        <p:spPr>
          <a:xfrm>
            <a:off x="5652120" y="1628800"/>
            <a:ext cx="3240360" cy="2808312"/>
          </a:xfrm>
        </p:spPr>
        <p:txBody>
          <a:bodyPr>
            <a:noAutofit/>
          </a:bodyPr>
          <a:lstStyle/>
          <a:p>
            <a:r>
              <a:rPr lang="el-GR" b="1" dirty="0">
                <a:solidFill>
                  <a:srgbClr val="FF0000"/>
                </a:solidFill>
              </a:rPr>
              <a:t>Γερμανική </a:t>
            </a:r>
            <a:r>
              <a:rPr lang="el-GR" b="1" dirty="0" smtClean="0">
                <a:solidFill>
                  <a:srgbClr val="FF0000"/>
                </a:solidFill>
              </a:rPr>
              <a:t>Κατοχή</a:t>
            </a:r>
          </a:p>
          <a:p>
            <a:r>
              <a:rPr lang="el-GR" b="1" dirty="0" smtClean="0">
                <a:solidFill>
                  <a:srgbClr val="0000FF"/>
                </a:solidFill>
              </a:rPr>
              <a:t>Ιταλική Κατοχή</a:t>
            </a:r>
          </a:p>
          <a:p>
            <a:r>
              <a:rPr lang="el-GR" b="1" dirty="0" smtClean="0">
                <a:solidFill>
                  <a:srgbClr val="37B73A"/>
                </a:solidFill>
              </a:rPr>
              <a:t>Βουλγαρική Κατοχή</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4544" y="1522566"/>
            <a:ext cx="5832648" cy="556015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430167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0"/>
            <a:ext cx="9143999" cy="1417638"/>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Περίοδος Κατοχής 1941-1944</a:t>
            </a:r>
            <a:br>
              <a:rPr lang="el-GR" b="1" dirty="0" smtClean="0">
                <a:solidFill>
                  <a:schemeClr val="tx2">
                    <a:lumMod val="75000"/>
                  </a:schemeClr>
                </a:solidFill>
              </a:rPr>
            </a:br>
            <a:r>
              <a:rPr lang="el-GR" sz="3600" dirty="0" smtClean="0">
                <a:solidFill>
                  <a:schemeClr val="tx2">
                    <a:lumMod val="75000"/>
                  </a:schemeClr>
                </a:solidFill>
              </a:rPr>
              <a:t>Χειμώνας 1941-42 – Ο Μεγάλος Λιμός </a:t>
            </a:r>
            <a:endParaRPr lang="el-GR" sz="3600" dirty="0">
              <a:solidFill>
                <a:schemeClr val="tx2">
                  <a:lumMod val="75000"/>
                </a:schemeClr>
              </a:solidFill>
            </a:endParaRPr>
          </a:p>
        </p:txBody>
      </p:sp>
      <p:sp>
        <p:nvSpPr>
          <p:cNvPr id="3" name="Θέση περιεχομένου 2"/>
          <p:cNvSpPr>
            <a:spLocks noGrp="1"/>
          </p:cNvSpPr>
          <p:nvPr>
            <p:ph idx="1"/>
          </p:nvPr>
        </p:nvSpPr>
        <p:spPr>
          <a:xfrm>
            <a:off x="467544" y="1600201"/>
            <a:ext cx="8136904" cy="1036711"/>
          </a:xfrm>
          <a:solidFill>
            <a:schemeClr val="bg1"/>
          </a:solidFill>
        </p:spPr>
        <p:txBody>
          <a:bodyPr>
            <a:normAutofit fontScale="85000" lnSpcReduction="20000"/>
          </a:bodyPr>
          <a:lstStyle/>
          <a:p>
            <a:pPr marL="0" indent="0">
              <a:buNone/>
            </a:pPr>
            <a:r>
              <a:rPr lang="el-GR" sz="2800" b="1" dirty="0" smtClean="0">
                <a:solidFill>
                  <a:schemeClr val="bg2">
                    <a:lumMod val="25000"/>
                  </a:schemeClr>
                </a:solidFill>
              </a:rPr>
              <a:t>Υπολογίζεται ότι μέχρι και 300.000 Έλληνες πέθαναν από την έλλειψη τροφίμων. Ο λιμός αυτός θεωρείται ο τελευταίος μεγάλος λιμός στην Ευρώπη.</a:t>
            </a:r>
            <a:endParaRPr lang="el-GR" sz="2800" b="1" dirty="0">
              <a:solidFill>
                <a:schemeClr val="bg2">
                  <a:lumMod val="25000"/>
                </a:schemeClr>
              </a:solidFill>
            </a:endParaRPr>
          </a:p>
        </p:txBody>
      </p:sp>
      <p:pic>
        <p:nvPicPr>
          <p:cNvPr id="11269" name="Picture 5" descr="http://blogs.sch.gr/dimvatht/files/2012/10/%CF%83%CF%85%CF%83%CF%83%CE%AF%CF%84%CE%B9%CE%BF-%CE%B3%CE%B9%CE%B1-%CF%80%CE%B1%CE%B9%CE%B4%CE%B9%CE%AC-%CF%83%CF%84%CE%B7%CE%BD-%CE%9A%CE%B1%CF%84%CE%BF%CF%87%CE%A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92744" y="2584066"/>
            <a:ext cx="3551255" cy="4279262"/>
          </a:xfrm>
          <a:prstGeom prst="rect">
            <a:avLst/>
          </a:prstGeom>
          <a:noFill/>
          <a:extLst>
            <a:ext uri="{909E8E84-426E-40DD-AFC4-6F175D3DCCD1}">
              <a14:hiddenFill xmlns:a14="http://schemas.microsoft.com/office/drawing/2010/main" xmlns="">
                <a:solidFill>
                  <a:srgbClr val="FFFFFF"/>
                </a:solidFill>
              </a14:hiddenFill>
            </a:ext>
          </a:extLst>
        </p:spPr>
      </p:pic>
      <p:pic>
        <p:nvPicPr>
          <p:cNvPr id="11271" name="Picture 7" descr="http://1.bp.blogspot.com/-MbInl3Fe86U/Ui7Qo_U8WWI/AAAAAAAAa6g/R69UqAqtIqE/s1600/img24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589395"/>
            <a:ext cx="5220072" cy="42739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976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80728"/>
          </a:xfrm>
          <a:solidFill>
            <a:schemeClr val="accent1">
              <a:lumMod val="20000"/>
              <a:lumOff val="80000"/>
            </a:schemeClr>
          </a:solidFill>
          <a:ln>
            <a:solidFill>
              <a:schemeClr val="accent1"/>
            </a:solidFill>
          </a:ln>
        </p:spPr>
        <p:txBody>
          <a:bodyPr>
            <a:normAutofit fontScale="90000"/>
          </a:bodyPr>
          <a:lstStyle/>
          <a:p>
            <a:r>
              <a:rPr lang="el-GR" b="1" dirty="0" smtClean="0">
                <a:solidFill>
                  <a:srgbClr val="01137D"/>
                </a:solidFill>
              </a:rPr>
              <a:t/>
            </a:r>
            <a:br>
              <a:rPr lang="el-GR" b="1" dirty="0" smtClean="0">
                <a:solidFill>
                  <a:srgbClr val="01137D"/>
                </a:solidFill>
              </a:rPr>
            </a:br>
            <a:r>
              <a:rPr lang="el-GR" b="1" dirty="0" smtClean="0">
                <a:solidFill>
                  <a:srgbClr val="01137D"/>
                </a:solidFill>
              </a:rPr>
              <a:t>Η Εθνική Αντίσταση </a:t>
            </a:r>
            <a:br>
              <a:rPr lang="el-GR" b="1" dirty="0" smtClean="0">
                <a:solidFill>
                  <a:srgbClr val="01137D"/>
                </a:solidFill>
              </a:rPr>
            </a:br>
            <a:endParaRPr lang="el-GR" b="1" dirty="0">
              <a:solidFill>
                <a:srgbClr val="01137D"/>
              </a:solidFill>
            </a:endParaRPr>
          </a:p>
        </p:txBody>
      </p:sp>
      <p:pic>
        <p:nvPicPr>
          <p:cNvPr id="2050" name="Picture 2" descr="D:\σάρωση0047.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12" y="938189"/>
            <a:ext cx="4325064" cy="589356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D:\σάρωση003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03740" y="980728"/>
            <a:ext cx="4577915" cy="58582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82862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716016" y="1"/>
            <a:ext cx="4427984" cy="1772815"/>
          </a:xfrm>
          <a:solidFill>
            <a:schemeClr val="accent1">
              <a:lumMod val="20000"/>
              <a:lumOff val="80000"/>
            </a:schemeClr>
          </a:solidFill>
          <a:ln>
            <a:solidFill>
              <a:schemeClr val="tx2">
                <a:lumMod val="50000"/>
              </a:schemeClr>
            </a:solidFill>
          </a:ln>
        </p:spPr>
        <p:txBody>
          <a:bodyPr>
            <a:normAutofit fontScale="90000"/>
          </a:bodyPr>
          <a:lstStyle/>
          <a:p>
            <a:r>
              <a:rPr lang="el-GR" dirty="0" smtClean="0"/>
              <a:t/>
            </a:r>
            <a:br>
              <a:rPr lang="el-GR" dirty="0" smtClean="0"/>
            </a:br>
            <a:r>
              <a:rPr lang="el-GR" b="1" dirty="0" smtClean="0">
                <a:solidFill>
                  <a:schemeClr val="tx2">
                    <a:lumMod val="75000"/>
                  </a:schemeClr>
                </a:solidFill>
              </a:rPr>
              <a:t>Β</a:t>
            </a:r>
            <a:r>
              <a:rPr lang="el-GR" b="1" dirty="0">
                <a:solidFill>
                  <a:schemeClr val="tx2">
                    <a:lumMod val="75000"/>
                  </a:schemeClr>
                </a:solidFill>
              </a:rPr>
              <a:t>΄ Παγκόσμιος Πόλεμος </a:t>
            </a:r>
            <a:r>
              <a:rPr lang="el-GR" b="1" dirty="0" smtClean="0">
                <a:solidFill>
                  <a:schemeClr val="tx2">
                    <a:lumMod val="75000"/>
                  </a:schemeClr>
                </a:solidFill>
              </a:rPr>
              <a:t/>
            </a:r>
            <a:br>
              <a:rPr lang="el-GR" b="1" dirty="0" smtClean="0">
                <a:solidFill>
                  <a:schemeClr val="tx2">
                    <a:lumMod val="75000"/>
                  </a:schemeClr>
                </a:solidFill>
              </a:rPr>
            </a:br>
            <a:r>
              <a:rPr lang="el-GR" b="1" dirty="0" smtClean="0">
                <a:solidFill>
                  <a:schemeClr val="tx2">
                    <a:lumMod val="75000"/>
                  </a:schemeClr>
                </a:solidFill>
              </a:rPr>
              <a:t>(</a:t>
            </a:r>
            <a:r>
              <a:rPr lang="el-GR" b="1" dirty="0">
                <a:solidFill>
                  <a:schemeClr val="tx2">
                    <a:lumMod val="75000"/>
                  </a:schemeClr>
                </a:solidFill>
              </a:rPr>
              <a:t>1939-1945)</a:t>
            </a:r>
            <a:r>
              <a:rPr lang="el-GR" b="1" dirty="0" smtClean="0">
                <a:solidFill>
                  <a:schemeClr val="tx2">
                    <a:lumMod val="75000"/>
                  </a:schemeClr>
                </a:solidFill>
              </a:rPr>
              <a:t/>
            </a:r>
            <a:br>
              <a:rPr lang="el-GR" b="1" dirty="0" smtClean="0">
                <a:solidFill>
                  <a:schemeClr val="tx2">
                    <a:lumMod val="75000"/>
                  </a:schemeClr>
                </a:solidFill>
              </a:rPr>
            </a:br>
            <a:endParaRPr lang="el-GR" b="1" dirty="0">
              <a:solidFill>
                <a:schemeClr val="tx2">
                  <a:lumMod val="75000"/>
                </a:schemeClr>
              </a:solidFill>
            </a:endParaRPr>
          </a:p>
        </p:txBody>
      </p:sp>
      <p:sp>
        <p:nvSpPr>
          <p:cNvPr id="3" name="Υπότιτλος 2"/>
          <p:cNvSpPr>
            <a:spLocks noGrp="1"/>
          </p:cNvSpPr>
          <p:nvPr>
            <p:ph type="subTitle" idx="1"/>
          </p:nvPr>
        </p:nvSpPr>
        <p:spPr>
          <a:xfrm>
            <a:off x="4716016" y="1772816"/>
            <a:ext cx="4427984" cy="5076800"/>
          </a:xfrm>
        </p:spPr>
        <p:txBody>
          <a:bodyPr>
            <a:noAutofit/>
          </a:bodyPr>
          <a:lstStyle/>
          <a:p>
            <a:pPr algn="l"/>
            <a:r>
              <a:rPr lang="el-GR" sz="2600" dirty="0" smtClean="0">
                <a:solidFill>
                  <a:schemeClr val="tx2">
                    <a:lumMod val="50000"/>
                  </a:schemeClr>
                </a:solidFill>
              </a:rPr>
              <a:t>Η άνοδος των </a:t>
            </a:r>
            <a:r>
              <a:rPr lang="el-GR" sz="2600" b="1" dirty="0" smtClean="0">
                <a:solidFill>
                  <a:schemeClr val="tx2">
                    <a:lumMod val="50000"/>
                  </a:schemeClr>
                </a:solidFill>
              </a:rPr>
              <a:t>Ιταλών φασιστών</a:t>
            </a:r>
            <a:r>
              <a:rPr lang="el-GR" sz="2600" dirty="0" smtClean="0">
                <a:solidFill>
                  <a:schemeClr val="tx2">
                    <a:lumMod val="50000"/>
                  </a:schemeClr>
                </a:solidFill>
              </a:rPr>
              <a:t> με αρχηγό τον </a:t>
            </a:r>
            <a:r>
              <a:rPr lang="el-GR" sz="2600" b="1" dirty="0">
                <a:solidFill>
                  <a:schemeClr val="tx2">
                    <a:lumMod val="50000"/>
                  </a:schemeClr>
                </a:solidFill>
              </a:rPr>
              <a:t>Μουσολίνι </a:t>
            </a:r>
            <a:r>
              <a:rPr lang="el-GR" sz="2600" dirty="0" smtClean="0">
                <a:solidFill>
                  <a:schemeClr val="tx2">
                    <a:lumMod val="50000"/>
                  </a:schemeClr>
                </a:solidFill>
              </a:rPr>
              <a:t>και των </a:t>
            </a:r>
            <a:r>
              <a:rPr lang="el-GR" sz="2600" b="1" dirty="0">
                <a:solidFill>
                  <a:schemeClr val="tx2">
                    <a:lumMod val="50000"/>
                  </a:schemeClr>
                </a:solidFill>
              </a:rPr>
              <a:t>Γερμανών ναζιστών </a:t>
            </a:r>
            <a:r>
              <a:rPr lang="el-GR" sz="2600" dirty="0" smtClean="0">
                <a:solidFill>
                  <a:schemeClr val="tx2">
                    <a:lumMod val="50000"/>
                  </a:schemeClr>
                </a:solidFill>
              </a:rPr>
              <a:t>με ηγέτη τον </a:t>
            </a:r>
            <a:r>
              <a:rPr lang="el-GR" sz="2600" b="1" dirty="0">
                <a:solidFill>
                  <a:schemeClr val="tx2">
                    <a:lumMod val="50000"/>
                  </a:schemeClr>
                </a:solidFill>
              </a:rPr>
              <a:t>Χίτλερ, </a:t>
            </a:r>
            <a:r>
              <a:rPr lang="el-GR" sz="2600" dirty="0" smtClean="0">
                <a:solidFill>
                  <a:schemeClr val="tx2">
                    <a:lumMod val="50000"/>
                  </a:schemeClr>
                </a:solidFill>
              </a:rPr>
              <a:t>δημιούργησε τις συνθήκες για το ξέσπασμα του πιο καταστρεπτικού πολέμου στην ανθρώπινη Ιστορία.</a:t>
            </a:r>
          </a:p>
          <a:p>
            <a:pPr algn="l"/>
            <a:r>
              <a:rPr lang="el-GR" sz="2400" dirty="0" smtClean="0">
                <a:solidFill>
                  <a:schemeClr val="tx2">
                    <a:lumMod val="50000"/>
                  </a:schemeClr>
                </a:solidFill>
              </a:rPr>
              <a:t>Ως έναρξη του Πολέμου θεωρείται η εισβολή των Γερμανών στην Πολωνία την 1</a:t>
            </a:r>
            <a:r>
              <a:rPr lang="el-GR" sz="2400" baseline="30000" dirty="0" smtClean="0">
                <a:solidFill>
                  <a:schemeClr val="tx2">
                    <a:lumMod val="50000"/>
                  </a:schemeClr>
                </a:solidFill>
              </a:rPr>
              <a:t>η</a:t>
            </a:r>
            <a:r>
              <a:rPr lang="el-GR" sz="2400" dirty="0" smtClean="0">
                <a:solidFill>
                  <a:schemeClr val="tx2">
                    <a:lumMod val="50000"/>
                  </a:schemeClr>
                </a:solidFill>
              </a:rPr>
              <a:t>  Σεπτεμβρίου του 1939.</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3219"/>
            <a:ext cx="4716016" cy="68828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02164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 y="0"/>
            <a:ext cx="9144000" cy="1556792"/>
          </a:xfrm>
          <a:solidFill>
            <a:schemeClr val="accent1">
              <a:lumMod val="20000"/>
              <a:lumOff val="80000"/>
            </a:schemeClr>
          </a:solidFill>
          <a:ln>
            <a:solidFill>
              <a:schemeClr val="accent1"/>
            </a:solidFill>
          </a:ln>
        </p:spPr>
        <p:txBody>
          <a:bodyPr>
            <a:noAutofit/>
          </a:bodyPr>
          <a:lstStyle/>
          <a:p>
            <a:pPr algn="l"/>
            <a:r>
              <a:rPr lang="el-GR" sz="3200" dirty="0">
                <a:solidFill>
                  <a:srgbClr val="01137D"/>
                </a:solidFill>
              </a:rPr>
              <a:t>Τα ψηλά απροσπέλαστα </a:t>
            </a:r>
            <a:r>
              <a:rPr lang="el-GR" sz="3200" dirty="0" smtClean="0">
                <a:solidFill>
                  <a:srgbClr val="01137D"/>
                </a:solidFill>
              </a:rPr>
              <a:t>βουνά της </a:t>
            </a:r>
            <a:r>
              <a:rPr lang="el-GR" sz="3200" dirty="0">
                <a:solidFill>
                  <a:srgbClr val="01137D"/>
                </a:solidFill>
              </a:rPr>
              <a:t>Ελλάδας </a:t>
            </a:r>
            <a:r>
              <a:rPr lang="el-GR" sz="3000" dirty="0" smtClean="0">
                <a:solidFill>
                  <a:srgbClr val="01137D"/>
                </a:solidFill>
              </a:rPr>
              <a:t>έμειναν ελεύθερα </a:t>
            </a:r>
            <a:r>
              <a:rPr lang="el-GR" sz="3000" dirty="0">
                <a:solidFill>
                  <a:srgbClr val="01137D"/>
                </a:solidFill>
              </a:rPr>
              <a:t>από τους κατακτητές και έγιναν </a:t>
            </a:r>
            <a:r>
              <a:rPr lang="el-GR" sz="2800" dirty="0">
                <a:solidFill>
                  <a:srgbClr val="01137D"/>
                </a:solidFill>
              </a:rPr>
              <a:t>το ορμητήριο των ανταρτών</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8569" y="1743788"/>
            <a:ext cx="5217767" cy="38164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353" y="4290241"/>
            <a:ext cx="3815972" cy="25399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AutoShape 5"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155575" y="-1790700"/>
            <a:ext cx="3562350"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7"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307975" y="-1638300"/>
            <a:ext cx="3562350"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9"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460375" y="-1485900"/>
            <a:ext cx="3562350"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11" descr="data:image/jpeg;base64,/9j/4AAQSkZJRgABAQAAAQABAAD/2wBDAAkGBwgHBgkIBwgKCgkLDRYPDQwMDRsUFRAWIB0iIiAdHx8kKDQsJCYxJx8fLT0tMTU3Ojo6Iys/RD84QzQ5Ojf/2wBDAQoKCg0MDRoPDxo3JR8lNzc3Nzc3Nzc3Nzc3Nzc3Nzc3Nzc3Nzc3Nzc3Nzc3Nzc3Nzc3Nzc3Nzc3Nzc3Nzc3Nzf/wAARCADmANsDASIAAhEBAxEB/8QAHAAAAgIDAQEAAAAAAAAAAAAABAUDBgECBwAI/8QAOhAAAgEDAwIFAgQEBQQDAQAAAQIDAAQRBRIhMUEGEyJRYXGBFDKRoQczQrEVI2LB0VJy4fAWJPE1/8QAFAEBAAAAAAAAAAAAAAAAAAAAAP/EABQRAQAAAAAAAAAAAAAAAAAAAAD/2gAMAwEAAhEDEQA/ANGUgDrmtRFzxRIArbb8UEEaEVuFwKnVB7VIEHtQDxp71II6Jjjz7VPFBlvy0A0MWMZzRcUJJ6Uxgsxgemp1syDyDigDji/Wio1waMS06cVN+DxjigEC+9SLFmilt+OQaIhgHGaBeYiuMg4qIx9eKdvApA4od4Aeg74oFZQVgx+wree+0+3kCTXtujHoGkANFpEsq7kKsh6MpyKBeUqJlpq1rwcUO9uR2oF5jGa0dBRrR/FaGP4oF7RDsKheHJpoYx7Vo0Q9qBNJCR2zQzxn2p68IPtQ0tuOwoEzJUT+npxTGaPbQUq5oIC/zXtxr205rcIMc0EjLjFbJXmXp1FYUMTnFBKv0qRBk1iNScCiobd2I9qDa1j3N0ppBDg+oCtLWDb9aN8sgjjtQF26qoHFTqqk0NETu20bFxwSKDCx4PHvRCrXlX2rOPUKDDx4GR71hNvTABqdQCOajkTByOtBjPGM5qteP9ePh7w/JcQ4/ESt5URI6E9/0qxpnuKo38UNPl1R9Lto/wCWrPI/7YoOaX2k3VxAL1rrfKy72Dk88Z60d4KvtWV2S0uZUXGT6jj/AIFHyXNtbTTW7urnOCApPp+gqTwp4XvdQnu9QvDPaaaGOxFyryjPH0FBbrXxdDZKItUu4JHHPpOHx8jpRdl4t0TUTtt7uPf/ANLttP71TdT0jSRG8MNkgVu4GWz75rnWt2E+mz70yIWPp91oPogSRycoynP/AEnNYYCvnOx8SalZgrFcyBW7BiKsvhnxrqSOkBvJJpXYhUmG4Z7DOaDshHetGGaUeGtcOrRvHOqpcRnDhfcdR+9OmBoIStRMmR80Rg1qy0C64h45FLZYtueKeSLx0oO4jBHSgSlSO1a7fijJoyDyKg2n3oJguTW4TFeA9qkjXdQSxRHg0xhQCoYI/TRkUeOetARAnIO3Jox0yAxqCDIxgc0XsJHJoMx4OMD1YomNAR+Wo7ePHJGKJGFxQeVSMYrYr8VshqQjPNBAOOayfV1FSMhAzitAfcUGoQ9OlUzxlcBLwQg5mdNsa+w6kn2FXR5BHGXJwAK5prNnf+K9Yu1sFkhO2OHzAfyJySc/PFAP4e1qCz1BNN02wRppJP8A7F1IATjv/wBq/FLvFvjPUrXUZ7e1uVFtvOMLkbfgVHrd9p/ha0bR7GMeZFIy3NwPVI7exPxSrRbe01nVIfOT8TFkMwLbd4z0JoPReMZJUCyxRlj0Jj2Z+9L9euBfWzNHnaR6o/Y10jxF4c0CWwDx5gXGPKBzj7VQbqxgtEZYZC6/05HIoKGxVcqR24HzWkJEckcqEhlYEY96L1GEJcOSeM9aAVsMQRnnrQdQ0cPY6vZ6lb3kkqy/z2I9J6f89fiuoJcxyZ25Ye4HFcQ/hrKbjxFFbzSSCMxsAu7j6YrtdorRRbX9Rz+lBPkEAg8Vrito02oARWQKCB160NKnFHOOKGkUn2oF00ee1CFOaZsvxUBhBJOKAZVz7URBGc4rCAVPFQGW4GOaMiAJxig4xjoe1GW6E896CdVx26e1FRuOAOffNZhh3KOOa2eAqdwzmgJVgQKzn1daHQkDkV5iysTQGrUq89aDhk6dKKD8UG8v5OKFB7H9KnZgU46VCv5sCghuSscZZztA9+lQ6TLEyNJFtCv3AxnFKfGt5LawJiMyKVOAM/mFLNOaWfw1BDI7q0oYOYeGHJOB7Hmgpvj3XfD95eXRs7WV595LzLgBjgDOPtSPw5d29tIk9ucODn5H29qt2saZ4mtLR1srSC309VwI1jTJHuc8k/WqP+Hlhu2d4VWTkFlXH7DigsWoak8hcBmAOTnrSGYgZOWYHoa3kn3Dawy23gj3oKdyOAfV3GelAk1KPdK3Bx80rniCjIX/AN96sD20s6ttwzjgDPX5pfNZvFbuZQAw4I96AnwPdw2PiO0urq5WGOJ8ksM546V9EWlxBeWySQuHVuQV6Gvln3GORV9/ht4kvbPUYdNaX/67nCoT0PxQduaM1oQR1GKmiYOoJOfpW0qEjmgDb2qF/aiXXtQ8gxxQQMKiK81Oc9q1K89aAFRk0TFHgdqhQc9KJj4GaCaNMEdaOtx0oaEg4HejogQBxmgPibIBqfgnHFD2/TH71OM54oMNHg9P3r2MgAj969NIsMTPI2ABVO1bxHfW13CsIXypZNhyPy0FruHit03yNtUfqaUaj4strK3eSCC4uHVSQqRnk+1KrrUcFVYl5GGTz0oZphIBvUfFAmj/AIg+K2uVmk0yGG0XJaNoiWK/81YLf+I1ne6ZPJa20jXMY5Vef260h127htLSSXzSCigjHXPtVH0/V4H1mOSZBDL5gG9BgMD7j3oLDP4i1rxEZ7exik8tZBumLbdo+/GatHhq+m8P6I0eqAeejyMnq3ZUnIOaFgu1t9RfTrlEa3f/ADF49QP/AL70VqulRajpb2wdguD5bgZKGgqes+NL2+lnLNtBO0HPaq+dVaZmdh6j7mlWow3Fhdy2s6FJEbDe32+KhifGGyDzQOhJufJxyKGuJh6jwPg9a1gkJHJ4z7Vi8XzQXXgrwWNAG19LbuZEYcjpjrQt/dy3YG7p1AUVpOVdyd2cCtI15xnpQRxw7Gy2OmRnvTXRGnt7xbi2tWmdDlDg9ftWYE/HZgEReXaBEqAk/QD5ro/8NtOkgHkahaNFtJZZWbBB9sY+tBYPCWvvdeXb3tnPayMAFYj0sf8AY1cmGV6c0pGig3cUhI8tDuGP6jTgkAYY5PxQAyrzQswxR8o/ehJh1oBG4Fa5rdhjPvURznqKCGPkDiiI+wrVEGAanRM8ZoJ4IuhHWjoY3PXioLZcY5rGparDYQnDAye3tQMDJHbrmZwo+aq/iD+Imj6NcC2eQ+aR1CkgVTvEfii+uHkgtgwzkFhXPr27e6lZdSi3gcA4wyn60HabfxHDrse6C/im/wBCtgj7VDeW5lQjbznj4PvXDvKmsWFxbTErnhkOCv1qxaN441a1OyW4E8RGCsoz+9Bd0vd955RX1KcPg5Of+KY6kyx6dJKCBheOelVCHWYpdSiuvLVUmO1tvQHsad+LbxoNGKR9X46d6Cla/q4urJLYHGDl8f1H5NIpFUIW3esHj4rLByCCw5OeaGZmFwgAByR1oOgeL7u8t7PT7yCRklEMbSADg8DqKa6F/EjTZgItWgkt3ZQC8Y3Jn3x1FLdcuV1SCLaq7fw6hlHTpj/aqk2i7pDjAoLf4zi0vXAlzpN1HNOvYcMy+2OtU2K2YHkEE84x1rGj3smi6zb3DbWEL4ZSOGU8EfpTy/i2NI6L+Y5wB0XsfpQLoF2DD7Se+OtD6lMvksFyB05PWmC7CuSuce1K9SWJ4g8bjcrkGLBzj3z0oFalQcdzRFtay3LkW8LuygltozgdzxULIAwIByR3q6+Abk2VtqxigeW5ktv8gp2Pfjvx/agh8A3qaRrjJcWJuTIoAaPllHuv613yKyg/DhY0Kq4zg9s1xXwBa2l1rCwTITNJJkZJBAHPFd0jXYirknA6nvQRhdoA9qjcfFTsKib3yaAaQcUHMetFyt1oWTmgEccVGVqV+9R4oMKemRzU0XJrGwHnisyyCCF5D/QM0EGoagbdTFCcP3I7VWrmbf8AzWJyc8nrQGr64sLyuz5I5OKql14yvizJGqEDoSATQWuQxCRhw2TxtFLG02S7EuLNjzxkYB/Wq+fGGogA5UHH9KjrWy+KruRSJHbkcYPT5oI9Z0G/sMFliIcY2xtkmq1KkkTldpXPY8YNP4NYvJrgPJKXABwDTdorLWIxFcQMrFf5seDigp1jcOjnDEqRyD/71p/f69LPpUUEjM0ikBWJzkULfeFr/TT5yAXFtnHmR84H+odqVTzIJAhAwtBI05A5bOfis2aM0m8/aoyu9lYD6A0XBbujjeGXcOPmgsHhuUSPPDKQXKenPGaO2L53A4z1FL7G3wo2Mqkc5U44oiEyWrknLoxzlh2+ooF3iGwRJhMBw/UZAonTr1rpFcNie3QKR13r05+2KZ3kH463UeVyOVJ54+tJXhGlzpcD8hba4+O9AXPah4WkjPlMeV544qLwVYteeJbFJ1V1e4CuG5UjPINE6lLtt3VeARuHxWugiSONJY3ZZc5DD+k9c0HYpv4c+HWfK2hSMnJiUjaf2z+9GaV4M0XSLtrq0gbeUKKruWCA9cDtmgv4f+K21uza0v2H+IQcEkj/ADV/6h71bW4oFVroGl2U/wCIs7G3ilHR1jAI+lFscd6mckg7evzUMgxQR+YobB/So3ODXmBzUbN1FBBLg5oZ/ip5Dk1AwODQQMM1EV56VK/FaZHvQThCexobW4iNLuMZzs6gUcVYHHfNZvoXm064QcsY2xQcLvdOuJnkKybjnIzVfureWGRlkQqcd+au12kySyeWcFTnGetLZb+C6Biv4FIHR8dKCrAcYYZ+9eVwj8gZ+ac32jAKZbSUOh5HPIpTJazxE71+9Bo8xVhs4B61PY6hPZTLNA5Vl7+9DxxkYLYzXtmMAfsaDomg+JrW+9NwoimA/L2ekfjbQrSFlv8ATotkT/zY1OQhPf71WrWYxTrjOCecdqtlpdO0e3IliIwQwyD8UFbliICkcjAx9KOstytkOc4xgnijdQgjsgDDEXt36IW5Q+30oVJ1EYPkSh1PUc4oHEcjpFltsh7KO9NtNa2a3LyZjPbPIFVqGZS/rkZG/wBSkYotZ9z4L+Yo6BWz+tA9mSMuNsiK3ZlOA1DXlpHdQlJxgnoR0NBLcZYKx6nFEktJgK/GcYNAslz+D8kgF09Oe9WTSbSO4sRbrGBLGNwbu/w1J3tH/wAQXJXGNxGOpHSjfxZhdkhbDryxXnaPf5+figAluHsb8TQSvFPDJw+dvPsf/f712XwZ4li1/TlErBb2MYlj6E474ri2oAnYrMd2eM8/bPcdx8Uy8K340vW7S4R8JvAkYnseDQd1bAodyeoqYMrIGRgykZB9xQ0pIOOAKCKR93AoVic89ankJUEqM4ODjqKglGcHNBq7/FQSHPSpGPBFQseaCF60walcZqPHzQMFGV596NhQOg4z75qAbemO/FGQg9feg5V4h05rfV54iMLuOMdaqeq2UauVjGMDcxJzXSf4jWk0Dx30C7hINh+G/wDyue3wkkhjjA5Y8j4oK5MWhJ/zMc9AeDURu5W7gjoQR1pheW4GcoCo70AsRXkEbT+1BJHdKylZLYP89KwBasGAWRNw4xzUkMAJLFiML/UaidSrEKMjHQ0EBtEZ18knn3o7TpzAxVz6R3HUVrbLlxubjPHNbXFthGIz1yKCxSwxXdsSuN5A5PHNLp9OudPjieaIiOQ5V1OQTUenXhS3YSEYXo3vTCOZ9Tg8maVgq5MYzwDQYhMbsDjn59qEuLeF7gyJlMH+nvUVy0tixjm9J98cH5FetLlUySwK+2KCV5Z4AGVBMPZhyKIbVEhgBkQRgcBBySfrQk2pxxelQCxPNBvNBPPvnkwOu3Gd3xQH/wCLSKGmxyR6UPUVLa3JCea2QGILMRzGT0PyvalDIk1wFhnJjI5L/wBA+opkz+SuFwjrlQrnIDHqp/0sOnzQSSyo0myYYGcFfpzwfcdR8VsZx5qAHJY9cUkGospkimTMbcAE8qR0OfcdPkURZvllbcCDznPIoO1fw017/E9Lksp2zPZttGepQ9P06VbJ0DArjOa4p/DnVPwXie3DNiO5JibnGc/+QK7XIxHtQBklH4U5PJI71BKhLBwzjHYdKLkYEc4oQ5UkjkY60Ebj35NDsaIJ4NBS3UALDzUBU4Iz0NBsxrTLe1e3A85GKx5g96B2FBUcY5oqLgDFCKGT3xnvRUfIBBoNr6wg1KyktbkZjcfofcVzvVv4fajbGSWyYXaBfTzhh9q6bCffmjF4XJoPmG5jmtp5orhSu0kMrDlfigniVwoXIXH6V2nxj4ZtNXaSUHyLsZ2zKOGHs3vXJtX0bUtLkAngZo+T5qcj68UCzYnlkSMVOMjmhWkMbAhgQOmRUimKVzuc7v8AVzWk8kUZ3KMkcYzQbLdsNowmfgVNHcuzASquMHH/AJoJ5Y3b0RkMw4Gc81uZmQY3At0OetAcEjxkE8kYUHipraYZAOSAfy4oBZXUBz0HvzUkl4JAfLVVYigs8NvFqMRgcFi/C+4NVrX9K1PRnAukbY35XXlf/wBqS1N45TdcSIAcjb2qzQXsX+GTw3shnEv+WiSHOSe/2FBztC8rHLHPxV88G6TZ39m0V5ESznasnRlPuKKj8FWUxSSC62r2V1/3FO49KuNCsxJZWTXcw5Vo/wAifJGcnFBzXUhJpOqS2g4MMjRSgHIk561O07tCyyBmKgb8r/Mj7H6ijZvC+pajfXNxPcIXkkZnZlPWrfdtbmOzhmtYikUW0yADK4HC/OaDmNxbTOTIdx2n18fo1NNHt3NnLKImKJnL7Tgferi8lpt8owrg9iMjFFHW7q1l80MJbcqI5bVwBHIn0A4PzQUPTDKmrWcqggrMrcduRXddU8UWFpdPZyB2lC9QMKTj8ufeqfeajoC2geyleC6k58nauIx7EgVXJdSZziaVnGc9aC7zeNY0OFszkcAu9Bax4xNzYNFYq0EzAZc87ffHzVImvlduuOcc0L+MRZDg0FifxTqqxoGu2CrjdtA5+9MLuaC5ZJ4uI5gDuB6H3qjzXIfjqD2p5DctH4ft94OOQvzzQN4xIha2a4f/AEncRmg3t7gOR59x9mNLZNXkeCEZG4fm96kfVZi3oOF7A8mg7kqjtUiIQOK3C5qVEPB5zQbRdqzqVytnp008hO1FyfpUiL/zQuqTROn4eRlCn85PQDGf1xn+9BUjr9newFo5kdOefn2pat3BfqYvS4U+sdvoftSLxTGl3Jc6nYtHZWVugjtooxt85uxPv71Q31u5iilhgdlWUgtj4+aC6av4e0S4WSSPbDKoLHym9viufz6YzO4RuV559qjN/c+ZvDuPcZPFYe6faxy248UAa5imKBsP0PbFaeZyck8dPisyKz5I4JOea1ESn5J7dKCbz/MQZ78fat48gjZmoVAUZC8D46VIjgEnzMUDKF3gG2WXORnHtRtiz3M4k5EScJnv70ljkSRlGD15OfzVYdLGyL8g5+1BbNKuWFoisRuXg806tr10T0uR9aplldosu1CMGjZ9TWCA8kv/AEigYa/q8sMal0U5PDd6VPL51uJ0fdH7rztPzVeuNZnuHMUrh1z37fSh7PWXtZcKSVB6Af396Bndah5L53HkZ+KW3msPIoG8AfFbamkN8DdWKkPgtJGDwP8At/4pHbxmabYGxnscUBL3QLmViS/vmsrfSkDbjOOTR9posDljMWYD3OMUxg020j4jjBXsTzQIYpJ5icKx+MVi882B0Mq7cjOKtce1FIKAHHUcYpPqslveBYoCrMp5YHp/zQKo5XJ46/NPWvGlsoLdcKsS4xQcGmFk9LtnvxRcFhdpIi+Wzhjhdqk5oMop2gHH0qcRcD0/tVi03wnf3ADSp5K9cucft1p/F4WtkjVXkdmA5IoOip1PWiE57ZqILg8VKmF5PGKCPULk2dnJOoBKjucAfJ+BXNtQ1S71IlWJiN7mOBFz/JH5pD39RwPtVm1HUDrF2lmit+HBy0eMeZj/AKvZfjvWdVtbCyc3g/zLl1A3IQAAOgHsKCp3PhqKbTLSxuruTyIVJUINodz1JP6D7Uj1PQbS5W2tpIponhXYGhGd/PU8VY5dRwFREQIpOOM4zQ8l2zqTuP24oEqeC7doIw8kixpIX2vGoLZ685z2qtXnhj8NJKZLkHJ9GUPSrrJO+cljxxgmoWxLxKM/FBRIdFtyXSSV2Kjg9Bn+9T/4ZAADFGAU6jGf71ZrjTseqMEjOeKEUFHJlGc9sUCk6ePLw8aHPIzxQculoQzAYIPTFWl3jkjA4/LwCOlLLiNCfR+Yf1HtQIJtOKoHiXDfFQPdXFs+2Q8gU1nIiyT9FpNdPu/Oef7UBqX4Cq+e/X5qO81Dz0LHhx80oJxJjBA+K2JRhgkg560E4nIfI+/xQ4X1yuDkA5PuK1z6268HAwK9DI8c4lTKkfv8UB9jdeUdwJz1GKIFtJPKstkhYhwZF4wOev0oKSWJ1ytvHGx6lSf7VpFNKiyCJygcbWPuKC1XVzDbkl5Ywo6jdkn7CgJ9cihGLZPMPu3AFV0k54bj+9ZEZGOKA64vLm9lHnksueinAphp9qocbU57g8mhrG2YqGYensKtOgWMe1ri5/Ih4B/qNAZp9otvbrPKmXb+WhHJ+aaqxt0R3bDqdzP7UNKyLILm5bYFHoTPLUmvr6W7l9RwmeFU8feg6B4f16PUg0UhKzKeM/1Cm5PJrldnO1pcRyRMQyHPArpFnqEF1axTh8b1zjPSguozyCKD1a/GnWbTE+onav1picZPGaq/i+XfLBB2A3MPk8UCGXUlCym2uBuYcgHnHtUdrI1xC6hu2cHvWosoZCHK5YdCOMVBAxtLjYDyOc/FALM23OVIbJGD1oVnbBByKaasmXEkY9Lc5pTNkNkHk+9BhiHOcnOc81qjEMQT37VG+Qcgkg9hWjOVA6cUDFJWXO0Ej2NK9Q8syDYCB3XtXorotcCNMlj0UVrc25MwM0iYB5UHmgCu5fw0PmMCoPA55+1Irm7ZhlHYkdPY051SOWWIsI1WPg5PVaTQWUksrRwruTPLHmgFE2f5gBPuTQzkMxwox2NWg6AscAkeAv8A9xwKgeO3tIg5ihVR7cmgq5hwxwMH3rCx7iQ3JA6mrFdQW97A7ROu9Rn09qrTbwxxnHcUGxX+nr960LYXBXjNSbfy5PXrms+X1Knjpx3oMJgnAGP962K5OMDFYVd7cdTwSayVI46++DQbxRoHJwCMUXbW6yHIX9TQdvHLLcLHChZmOAAM1etJ8NLbRrPqsmwAZ8ke3zQLtLsZriULFGeDy2OB9ad3M9npcLIrmVycgHkKah1HW4Yojb2EYRQOwquPI8pLMeCc4oDbq8kuZS0p3Z6Y7URaqNmQv60JbJk8DI70c25Y8AAUGkzHzAAtM4ZZViUK7gAdAaWQK7yZ6kfvVgSAIiq3UDmg7WeFIA5qi+JrrzdRfyznb6R9qvEhIDtjpk1zG9kZnZv6iSc0EMlsZV/zJZMfD4FBuLS3Hlx3SySrzs37iKX3OmXd9I/4q9ZIieETjivXFhaaDaLeIu+TeE3N7Hr+2aCwRn8RpzL1YeofSk8gUN6gcg8UbY3Ecp861LGHpk9xSXUbwR3DJxkNjpQeuLhY2c8cik11qIiRjke35qG1K9JfYG4HGaSvcO7FecdMZoHguZWg82KfbPJhY1TqRnrW2L8uFkLiYDC8ctR3hPwfc3kkd1eO1rAB+eU44+Kug/8Aj2i8i6ieY9ZG9TfagV6JoEl9bb9WRvVjAkbGP/FOhpVvaAJBCCAOkQx+9LLrxZpYfahmnbOAFUmof/kVxI2LfSbkr7nigZvpkVzxLZ7gTnk0Fe+D7SVP8pGiJ7ZyK2XWNQB//ngHtlhREmp36BVnsGGRn0OCaCjan4fvtGmZthkgbqV7VU7qPbIUYYx0xXYH1aGT0TllPTEi4pJqvhfT9VzPbuIpCOq8r+lBzVFGcZBqUJjuD9KZ6t4bvtMl9aF4z0dOlArGx4BIJ/p96CLB3DZ9+aLs7GS5k9OVUH1E0RaWHKyTgoAcge9OI3CqdoAHbNBJpAtNLm87HrVThu5Na6nqs12/5/TjoDQlxIrj1gE44qBVOckkjtmgyuXPI570RHF9/tWYk7npRaJQbwoFGcACtim88GtivpwO9MtN04lRJLwme/egxpVkSyyFfSp5NHysvmNzUk06RR7UwAOgpLJK7OSM8mg71MOHPsCa5dP6pCfc9K9XqDEcQJX3PSgvEVkJdOGSMK4/3r1eoBfC6t/hoiZuYztyO+Kqnia7cajMUAB3Yr1eoEkqNLIwdvVnBx0p/wCHLS1t5XuZ4vMeNcqO2a9XqAjV9YvbmTyll2RDgKKDs9LN66GSQcsOor1eoLlZ2ttoCL5MCSSnkuw6fSmxsbnVYlf8QIVIzhOter1Abpeg2VpKJJTJM/uxoK+s0fUHl3vnpjPAr1eoMy2sbptkVWGO4oQ2MCEbF2Y6bTxXq9QEx2vmAKxDKeMEZpfqvhXTiVkSMJKe4HGa9XqCvXWkmKUxl1P27UMbJ2XbvULnsK9XqCMaSc4Z1OfiiI9JJ4MinHxXq9QFw6P38wYx0xRkOmKGCZGa9XqBra6LCjhnwxom6gEabVxivV6gXPpplOS4rYaM2OJFr1eoP//Z"/>
          <p:cNvSpPr>
            <a:spLocks noChangeAspect="1" noChangeArrowheads="1"/>
          </p:cNvSpPr>
          <p:nvPr/>
        </p:nvSpPr>
        <p:spPr bwMode="auto">
          <a:xfrm>
            <a:off x="612775" y="-1333500"/>
            <a:ext cx="3562350" cy="37433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85" name="Picture 13" descr="https://encrypted-tbn2.gstatic.com/images?q=tbn:ANd9GcRYktQ-sCZZwTzrf7wDT7iNZ2mb12Et4WzE9NPImvFMjSRyreL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899264" y="1708051"/>
            <a:ext cx="2035223" cy="2582190"/>
          </a:xfrm>
          <a:prstGeom prst="rect">
            <a:avLst/>
          </a:prstGeom>
          <a:noFill/>
          <a:extLst>
            <a:ext uri="{909E8E84-426E-40DD-AFC4-6F175D3DCCD1}">
              <a14:hiddenFill xmlns:a14="http://schemas.microsoft.com/office/drawing/2010/main" xmlns="">
                <a:solidFill>
                  <a:srgbClr val="FFFFFF"/>
                </a:solidFill>
              </a14:hiddenFill>
            </a:ext>
          </a:extLst>
        </p:spPr>
      </p:pic>
      <p:pic>
        <p:nvPicPr>
          <p:cNvPr id="3086" name="Picture 1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056" y="1708051"/>
            <a:ext cx="2089150" cy="25821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88" name="Picture 16" descr="http://www.pokethe.gr/images/balafas10.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26455" y="4653136"/>
            <a:ext cx="5271778" cy="2688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82280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34" y="0"/>
            <a:ext cx="9144534" cy="3677606"/>
          </a:xfrm>
          <a:solidFill>
            <a:schemeClr val="accent1">
              <a:lumMod val="20000"/>
              <a:lumOff val="80000"/>
            </a:schemeClr>
          </a:solidFill>
          <a:ln>
            <a:solidFill>
              <a:schemeClr val="accent1"/>
            </a:solidFill>
          </a:ln>
        </p:spPr>
        <p:txBody>
          <a:bodyPr>
            <a:noAutofit/>
          </a:bodyPr>
          <a:lstStyle/>
          <a:p>
            <a:pPr algn="l"/>
            <a:r>
              <a:rPr lang="el-GR" sz="3200" b="1" dirty="0" smtClean="0">
                <a:solidFill>
                  <a:srgbClr val="01137D"/>
                </a:solidFill>
              </a:rPr>
              <a:t>Η ξένη κατοχή προκάλεσε ανυπολόγιστες καταστροφές στην πατρίδα μας </a:t>
            </a:r>
            <a:br>
              <a:rPr lang="el-GR" sz="3200" b="1" dirty="0" smtClean="0">
                <a:solidFill>
                  <a:srgbClr val="01137D"/>
                </a:solidFill>
              </a:rPr>
            </a:br>
            <a:r>
              <a:rPr lang="el-GR" sz="3200" b="1" dirty="0" smtClean="0">
                <a:solidFill>
                  <a:srgbClr val="01137D"/>
                </a:solidFill>
              </a:rPr>
              <a:t/>
            </a:r>
            <a:br>
              <a:rPr lang="el-GR" sz="3200" b="1" dirty="0" smtClean="0">
                <a:solidFill>
                  <a:srgbClr val="01137D"/>
                </a:solidFill>
              </a:rPr>
            </a:br>
            <a:r>
              <a:rPr lang="el-GR" sz="2400" dirty="0" smtClean="0">
                <a:solidFill>
                  <a:srgbClr val="01137D"/>
                </a:solidFill>
              </a:rPr>
              <a:t>Οι </a:t>
            </a:r>
            <a:r>
              <a:rPr lang="el-GR" sz="2400" dirty="0">
                <a:solidFill>
                  <a:srgbClr val="01137D"/>
                </a:solidFill>
              </a:rPr>
              <a:t>ανθρώπινες απώλειες της Ελλάδας κατά τη διάρκεια </a:t>
            </a:r>
            <a:r>
              <a:rPr lang="el-GR" sz="2400" dirty="0" smtClean="0">
                <a:solidFill>
                  <a:srgbClr val="01137D"/>
                </a:solidFill>
              </a:rPr>
              <a:t>του Δευτέρου </a:t>
            </a:r>
            <a:r>
              <a:rPr lang="el-GR" sz="2400" dirty="0">
                <a:solidFill>
                  <a:srgbClr val="01137D"/>
                </a:solidFill>
              </a:rPr>
              <a:t>Παγκοσμίου Πολέμου υπολογίζονται μεταξύ 300.000 και </a:t>
            </a:r>
            <a:r>
              <a:rPr lang="el-GR" sz="2400" dirty="0" smtClean="0">
                <a:solidFill>
                  <a:srgbClr val="01137D"/>
                </a:solidFill>
              </a:rPr>
              <a:t>770.000 αμάχων </a:t>
            </a:r>
            <a:r>
              <a:rPr lang="el-GR" sz="2400" dirty="0">
                <a:solidFill>
                  <a:srgbClr val="01137D"/>
                </a:solidFill>
              </a:rPr>
              <a:t>και 20.000 έως 35.000 στρατιωτών. </a:t>
            </a:r>
            <a:br>
              <a:rPr lang="el-GR" sz="2400" dirty="0">
                <a:solidFill>
                  <a:srgbClr val="01137D"/>
                </a:solidFill>
              </a:rPr>
            </a:br>
            <a:r>
              <a:rPr lang="el-GR" sz="2400" dirty="0" smtClean="0">
                <a:solidFill>
                  <a:srgbClr val="01137D"/>
                </a:solidFill>
              </a:rPr>
              <a:t>Ανυπολόγιστες </a:t>
            </a:r>
            <a:r>
              <a:rPr lang="el-GR" sz="2400" dirty="0">
                <a:solidFill>
                  <a:srgbClr val="01137D"/>
                </a:solidFill>
              </a:rPr>
              <a:t>υπήρξαν και οι </a:t>
            </a:r>
            <a:r>
              <a:rPr lang="el-GR" sz="2400" dirty="0" smtClean="0">
                <a:solidFill>
                  <a:srgbClr val="01137D"/>
                </a:solidFill>
              </a:rPr>
              <a:t>υλικές καταστροφές</a:t>
            </a:r>
            <a:r>
              <a:rPr lang="el-GR" sz="2400" dirty="0">
                <a:solidFill>
                  <a:srgbClr val="01137D"/>
                </a:solidFill>
              </a:rPr>
              <a:t>, που οδήγησαν </a:t>
            </a:r>
            <a:r>
              <a:rPr lang="el-GR" sz="2400" dirty="0" smtClean="0">
                <a:solidFill>
                  <a:srgbClr val="01137D"/>
                </a:solidFill>
              </a:rPr>
              <a:t>στην </a:t>
            </a:r>
            <a:r>
              <a:rPr lang="el-GR" sz="2400" dirty="0">
                <a:solidFill>
                  <a:srgbClr val="01137D"/>
                </a:solidFill>
              </a:rPr>
              <a:t>πλήρη κατάρρευση της ελληνικής οικονομίας.</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4" y="3677606"/>
            <a:ext cx="4392488" cy="31776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descr="http://www.fallschirmjager.net/Bundesarchiv/Kondomari/Bundesarchiv_Bild_101I-166-0525-3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91954" y="3680311"/>
            <a:ext cx="4752046" cy="31978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3422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916880"/>
          </a:xfrm>
          <a:solidFill>
            <a:schemeClr val="accent1">
              <a:lumMod val="20000"/>
              <a:lumOff val="80000"/>
            </a:schemeClr>
          </a:solidFill>
          <a:ln>
            <a:solidFill>
              <a:schemeClr val="accent1"/>
            </a:solidFill>
          </a:ln>
        </p:spPr>
        <p:txBody>
          <a:bodyPr>
            <a:normAutofit fontScale="90000"/>
          </a:bodyPr>
          <a:lstStyle/>
          <a:p>
            <a:pPr algn="l"/>
            <a:r>
              <a:rPr lang="el-GR" b="1" dirty="0" smtClean="0">
                <a:solidFill>
                  <a:schemeClr val="tx2">
                    <a:lumMod val="75000"/>
                  </a:schemeClr>
                </a:solidFill>
              </a:rPr>
              <a:t>Απελευθέρωση</a:t>
            </a:r>
            <a:r>
              <a:rPr lang="el-GR" dirty="0" smtClean="0">
                <a:solidFill>
                  <a:schemeClr val="tx2">
                    <a:lumMod val="75000"/>
                  </a:schemeClr>
                </a:solidFill>
              </a:rPr>
              <a:t> </a:t>
            </a:r>
            <a:r>
              <a:rPr lang="el-GR" b="1" dirty="0" smtClean="0">
                <a:solidFill>
                  <a:schemeClr val="tx2">
                    <a:lumMod val="75000"/>
                  </a:schemeClr>
                </a:solidFill>
              </a:rPr>
              <a:t>12 Οκτωβρίου 1944</a:t>
            </a:r>
            <a:br>
              <a:rPr lang="el-GR" b="1" dirty="0" smtClean="0">
                <a:solidFill>
                  <a:schemeClr val="tx2">
                    <a:lumMod val="75000"/>
                  </a:schemeClr>
                </a:solidFill>
              </a:rPr>
            </a:br>
            <a:r>
              <a:rPr lang="el-GR" sz="2800" dirty="0" smtClean="0">
                <a:solidFill>
                  <a:schemeClr val="tx2">
                    <a:lumMod val="75000"/>
                  </a:schemeClr>
                </a:solidFill>
              </a:rPr>
              <a:t>Ο λαός της Αθήνας πανηγυρίζει για την απελευθέρωση της Αθήνας και της Ελλάδας από τους Γερμανούς. </a:t>
            </a:r>
            <a:br>
              <a:rPr lang="el-GR" sz="2800" dirty="0" smtClean="0">
                <a:solidFill>
                  <a:schemeClr val="tx2">
                    <a:lumMod val="75000"/>
                  </a:schemeClr>
                </a:solidFill>
              </a:rPr>
            </a:br>
            <a:r>
              <a:rPr lang="el-GR" sz="2800" dirty="0" smtClean="0">
                <a:solidFill>
                  <a:schemeClr val="tx2">
                    <a:lumMod val="75000"/>
                  </a:schemeClr>
                </a:solidFill>
              </a:rPr>
              <a:t>Η Γερμανία συνθηκολόγησε στις 9 Μαΐου 1945. </a:t>
            </a:r>
            <a:endParaRPr lang="el-GR" dirty="0">
              <a:solidFill>
                <a:schemeClr val="tx2">
                  <a:lumMod val="75000"/>
                </a:schemeClr>
              </a:solidFill>
            </a:endParaRPr>
          </a:p>
        </p:txBody>
      </p:sp>
      <p:pic>
        <p:nvPicPr>
          <p:cNvPr id="5128" name="Picture 8" descr="http://3.bp.blogspot.com/_RlKWCkWCSDo/TLSH30nb7VI/AAAAAAAABss/kTr8N_EvL8Y/s1600/%CE%B1%CF%80%CE%B5%CE%BB%CE%B5%CF%85%CE%B8%CE%B5%CF%81%CF%89%CF%83%CE%B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1916880"/>
            <a:ext cx="7128792" cy="49411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7206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481" y="0"/>
            <a:ext cx="9153481" cy="1412776"/>
          </a:xfrm>
          <a:solidFill>
            <a:schemeClr val="bg1">
              <a:lumMod val="75000"/>
            </a:schemeClr>
          </a:solidFill>
          <a:ln>
            <a:solidFill>
              <a:schemeClr val="tx1"/>
            </a:solidFill>
          </a:ln>
        </p:spPr>
        <p:txBody>
          <a:bodyPr>
            <a:normAutofit fontScale="90000"/>
          </a:bodyPr>
          <a:lstStyle/>
          <a:p>
            <a:pPr algn="l"/>
            <a:r>
              <a:rPr lang="el-GR" b="1" dirty="0" smtClean="0">
                <a:solidFill>
                  <a:schemeClr val="tx2">
                    <a:lumMod val="50000"/>
                  </a:schemeClr>
                </a:solidFill>
              </a:rPr>
              <a:t>Στρατόπεδα συγκέντρωσης</a:t>
            </a:r>
            <a:r>
              <a:rPr lang="el-GR" sz="3100" dirty="0" smtClean="0">
                <a:solidFill>
                  <a:schemeClr val="tx2">
                    <a:lumMod val="50000"/>
                  </a:schemeClr>
                </a:solidFill>
              </a:rPr>
              <a:t/>
            </a:r>
            <a:br>
              <a:rPr lang="el-GR" sz="3100" dirty="0" smtClean="0">
                <a:solidFill>
                  <a:schemeClr val="tx2">
                    <a:lumMod val="50000"/>
                  </a:schemeClr>
                </a:solidFill>
              </a:rPr>
            </a:br>
            <a:r>
              <a:rPr lang="el-GR" sz="3100" dirty="0" smtClean="0">
                <a:solidFill>
                  <a:schemeClr val="tx2">
                    <a:lumMod val="50000"/>
                  </a:schemeClr>
                </a:solidFill>
              </a:rPr>
              <a:t>Στα γερμανικά στρατόπεδα συγκέντρωσης εξοντώθηκαν συνολικά πάνω από 6 εκατομμύρια άνθρωποι</a:t>
            </a:r>
            <a:endParaRPr lang="el-GR" sz="3100" dirty="0">
              <a:solidFill>
                <a:schemeClr val="tx2">
                  <a:lumMod val="50000"/>
                </a:schemeClr>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87730" y="4077072"/>
            <a:ext cx="1856270" cy="2780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6" name="Picture 2" descr="http://www.kar.org.gr/wp-content/uploads/2013/05/%CE%93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41910"/>
            <a:ext cx="7273035" cy="541608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92281" y="1442492"/>
            <a:ext cx="2033294" cy="26345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42528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9218" name="Picture 2" descr="http://blogs.sch.gr/dimvatht/files/2012/10/%CE%93%CE%BA%CE%AD%CF%84%CE%BF-%CF%84%CE%B7%CF%82-%CE%92%CE%B1%CF%81%CF%83%CE%BF%CE%B2%CE%AF%CE%B1%CF%82-194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65915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Ορθογώνιο 3"/>
          <p:cNvSpPr/>
          <p:nvPr/>
        </p:nvSpPr>
        <p:spPr>
          <a:xfrm>
            <a:off x="6948265" y="4941168"/>
            <a:ext cx="2195736"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ΠΟΤΕ</a:t>
            </a:r>
          </a:p>
          <a:p>
            <a:pPr algn="ctr"/>
            <a:r>
              <a:rPr lang="el-G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ΞΑΝΑ</a:t>
            </a:r>
            <a:endParaRPr lang="el-G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1253491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64176" cy="1575477"/>
          </a:xfrm>
          <a:solidFill>
            <a:schemeClr val="accent1">
              <a:lumMod val="20000"/>
              <a:lumOff val="80000"/>
            </a:schemeClr>
          </a:solidFill>
          <a:ln>
            <a:solidFill>
              <a:schemeClr val="tx2">
                <a:lumMod val="75000"/>
              </a:schemeClr>
            </a:solidFill>
          </a:ln>
        </p:spPr>
        <p:txBody>
          <a:bodyPr>
            <a:normAutofit fontScale="90000"/>
          </a:bodyPr>
          <a:lstStyle/>
          <a:p>
            <a:r>
              <a:rPr lang="el-GR" sz="3600" b="1" dirty="0" smtClean="0">
                <a:solidFill>
                  <a:srgbClr val="0070C0"/>
                </a:solidFill>
              </a:rPr>
              <a:t/>
            </a:r>
            <a:br>
              <a:rPr lang="el-GR" sz="3600" b="1" dirty="0" smtClean="0">
                <a:solidFill>
                  <a:srgbClr val="0070C0"/>
                </a:solidFill>
              </a:rPr>
            </a:br>
            <a:r>
              <a:rPr lang="el-GR" sz="3600" b="1" dirty="0" smtClean="0">
                <a:solidFill>
                  <a:srgbClr val="0070C0"/>
                </a:solidFill>
              </a:rPr>
              <a:t>ΝΑΙ </a:t>
            </a:r>
            <a:r>
              <a:rPr lang="el-GR" sz="3600" b="1" dirty="0">
                <a:solidFill>
                  <a:srgbClr val="0070C0"/>
                </a:solidFill>
              </a:rPr>
              <a:t>ΣΤΗΝ ΕΙΡΗΝΗ </a:t>
            </a:r>
            <a:r>
              <a:rPr lang="el-GR" sz="3600" b="1" dirty="0" smtClean="0">
                <a:solidFill>
                  <a:srgbClr val="0070C0"/>
                </a:solidFill>
              </a:rPr>
              <a:t>    </a:t>
            </a:r>
            <a:r>
              <a:rPr lang="el-GR" sz="3600" b="1" dirty="0">
                <a:solidFill>
                  <a:srgbClr val="0070C0"/>
                </a:solidFill>
              </a:rPr>
              <a:t>ΝΑΙ ΣΤΗ ΔΗΜΟΚΡΑΤΙΑ</a:t>
            </a:r>
            <a:r>
              <a:rPr lang="el-GR" sz="3600" dirty="0" smtClean="0"/>
              <a:t/>
            </a:r>
            <a:br>
              <a:rPr lang="el-GR" sz="3600" dirty="0" smtClean="0"/>
            </a:br>
            <a:r>
              <a:rPr lang="el-GR" sz="3600" b="1" dirty="0" smtClean="0"/>
              <a:t>ΟΧΙ</a:t>
            </a:r>
            <a:r>
              <a:rPr lang="el-GR" sz="3600" dirty="0" smtClean="0"/>
              <a:t> </a:t>
            </a:r>
            <a:r>
              <a:rPr lang="el-GR" sz="3600" b="1" dirty="0" smtClean="0"/>
              <a:t>ΣΤΟΝ ΠΟΛΕΜΟ</a:t>
            </a:r>
            <a:r>
              <a:rPr lang="el-GR" sz="3600" dirty="0" smtClean="0"/>
              <a:t>      </a:t>
            </a:r>
            <a:r>
              <a:rPr lang="el-GR" sz="3600" b="1" dirty="0" smtClean="0"/>
              <a:t>ΟΧΙ ΣΤΟΝ ΦΑΣΙΣΜΟ</a:t>
            </a:r>
            <a:r>
              <a:rPr lang="el-GR" sz="3600" dirty="0" smtClean="0">
                <a:solidFill>
                  <a:srgbClr val="0070C0"/>
                </a:solidFill>
              </a:rPr>
              <a:t/>
            </a:r>
            <a:br>
              <a:rPr lang="el-GR" sz="3600" dirty="0" smtClean="0">
                <a:solidFill>
                  <a:srgbClr val="0070C0"/>
                </a:solidFill>
              </a:rPr>
            </a:br>
            <a:endParaRPr lang="el-GR" sz="3600" b="1" dirty="0">
              <a:solidFill>
                <a:srgbClr val="0070C0"/>
              </a:solidFill>
            </a:endParaRPr>
          </a:p>
        </p:txBody>
      </p:sp>
      <p:pic>
        <p:nvPicPr>
          <p:cNvPr id="6146" name="Picture 2" descr="http://camerastyloonline.files.wordpress.com/2013/09/antifa-pano1.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139" t="2654" r="15524" b="22333"/>
          <a:stretch/>
        </p:blipFill>
        <p:spPr bwMode="auto">
          <a:xfrm>
            <a:off x="0" y="4288503"/>
            <a:ext cx="3491880" cy="2569497"/>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s://encrypted-tbn3.gstatic.com/images?q=tbn:ANd9GcS4gcJTYnIXCKjVKDmCRHDeX5GZGiV7Pod6ETj9l1mMrxagvD5L"/>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373" t="200" r="5147" b="40149"/>
          <a:stretch/>
        </p:blipFill>
        <p:spPr bwMode="auto">
          <a:xfrm>
            <a:off x="3152064" y="4477365"/>
            <a:ext cx="6012112" cy="2380635"/>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stokokkino.gr/photos/500x330/antifasismos4137966546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064" y="1575477"/>
            <a:ext cx="4077755" cy="2691319"/>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http://i1.prth.gr/images/5242EC9256F473CF7BA457EA6F7F1429.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842" t="-2" r="7266" b="24985"/>
          <a:stretch/>
        </p:blipFill>
        <p:spPr bwMode="auto">
          <a:xfrm>
            <a:off x="4007597" y="1575480"/>
            <a:ext cx="5204611" cy="29205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6204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39032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80808"/>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28 Οκτωβρίου 1940 </a:t>
            </a:r>
            <a:r>
              <a:rPr lang="en-US" b="1" dirty="0" smtClean="0">
                <a:solidFill>
                  <a:schemeClr val="tx2">
                    <a:lumMod val="75000"/>
                  </a:schemeClr>
                </a:solidFill>
              </a:rPr>
              <a:t/>
            </a:r>
            <a:br>
              <a:rPr lang="en-US" b="1" dirty="0" smtClean="0">
                <a:solidFill>
                  <a:schemeClr val="tx2">
                    <a:lumMod val="75000"/>
                  </a:schemeClr>
                </a:solidFill>
              </a:rPr>
            </a:br>
            <a:r>
              <a:rPr lang="el-GR" sz="3200" b="1" dirty="0" err="1" smtClean="0">
                <a:solidFill>
                  <a:schemeClr val="tx2">
                    <a:lumMod val="75000"/>
                  </a:schemeClr>
                </a:solidFill>
              </a:rPr>
              <a:t>Ελληνοϊταλικός</a:t>
            </a:r>
            <a:r>
              <a:rPr lang="el-GR" sz="3200" b="1" dirty="0" smtClean="0">
                <a:solidFill>
                  <a:schemeClr val="tx2">
                    <a:lumMod val="75000"/>
                  </a:schemeClr>
                </a:solidFill>
              </a:rPr>
              <a:t> Πόλεμος     Αλβανικό μέτωπο</a:t>
            </a:r>
            <a:endParaRPr lang="el-GR" sz="3200" dirty="0">
              <a:solidFill>
                <a:schemeClr val="tx2">
                  <a:lumMod val="75000"/>
                </a:schemeClr>
              </a:solidFill>
            </a:endParaRPr>
          </a:p>
        </p:txBody>
      </p:sp>
      <p:sp>
        <p:nvSpPr>
          <p:cNvPr id="3" name="Θέση περιεχομένου 2"/>
          <p:cNvSpPr>
            <a:spLocks noGrp="1"/>
          </p:cNvSpPr>
          <p:nvPr>
            <p:ph idx="1"/>
          </p:nvPr>
        </p:nvSpPr>
        <p:spPr/>
        <p:txBody>
          <a:bodyPr/>
          <a:lstStyle/>
          <a:p>
            <a:endParaRPr lang="el-GR" dirty="0"/>
          </a:p>
        </p:txBody>
      </p:sp>
      <p:pic>
        <p:nvPicPr>
          <p:cNvPr id="5125" name="Picture 5" descr="http://blogs.sch.gr/dimexapl/files/2013/10/28-OKT-1940-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7296" y="1412776"/>
            <a:ext cx="9170640" cy="56756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345971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3074" name="Picture 2" descr="http://2.bp.blogspot.com/-5xkCANE4rqU/UHzUSOoxacI/AAAAAAAAAck/MdfzkPEOvx0/s1600/GES_DIS-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816" y="0"/>
            <a:ext cx="9753600" cy="76295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157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Picture 2" descr="http://blogs.sch.gr/dimvatht/files/2012/10/%CE%BA%CE%B1%CE%B8%CE%84%CE%BF%CE%B4%CF%8C%CE%BD-%CF%80%CF%81%CE%BF%CF%82-%CF%84%CE%BF-%CE%BC%CE%AD%CF%84%CF%89%CF%80%CE%BF.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374" y="0"/>
            <a:ext cx="9144000" cy="727639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Ορθογώνιο 4"/>
          <p:cNvSpPr/>
          <p:nvPr/>
        </p:nvSpPr>
        <p:spPr>
          <a:xfrm>
            <a:off x="74399" y="6150114"/>
            <a:ext cx="8940453" cy="707886"/>
          </a:xfrm>
          <a:prstGeom prst="rect">
            <a:avLst/>
          </a:prstGeom>
          <a:noFill/>
          <a:ln>
            <a:noFill/>
          </a:ln>
        </p:spPr>
        <p:txBody>
          <a:bodyPr wrap="square" lIns="91440" tIns="45720" rIns="91440" bIns="45720">
            <a:spAutoFit/>
          </a:bodyPr>
          <a:lstStyle/>
          <a:p>
            <a:pPr algn="ctr"/>
            <a:r>
              <a:rPr lang="el-GR" sz="4000" b="1" spc="300" dirty="0" smtClean="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rPr>
              <a:t>Η πορεία προς το μέτωπο</a:t>
            </a:r>
            <a:endParaRPr lang="el-GR" sz="4000" b="1" cap="none" spc="300" dirty="0">
              <a:ln w="11430" cmpd="sng">
                <a:solidFill>
                  <a:schemeClr val="accent1">
                    <a:tint val="10000"/>
                  </a:schemeClr>
                </a:solidFill>
                <a:prstDash val="solid"/>
                <a:miter lim="800000"/>
              </a:ln>
              <a:solidFill>
                <a:schemeClr val="tx2">
                  <a:lumMod val="75000"/>
                </a:schemeClr>
              </a:solidFill>
              <a:effectLst>
                <a:glow rad="45500">
                  <a:schemeClr val="accent1">
                    <a:satMod val="220000"/>
                    <a:alpha val="35000"/>
                  </a:schemeClr>
                </a:glow>
              </a:effectLst>
            </a:endParaRPr>
          </a:p>
        </p:txBody>
      </p:sp>
    </p:spTree>
    <p:extLst>
      <p:ext uri="{BB962C8B-B14F-4D97-AF65-F5344CB8AC3E}">
        <p14:creationId xmlns:p14="http://schemas.microsoft.com/office/powerpoint/2010/main" xmlns="" val="70185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sp>
        <p:nvSpPr>
          <p:cNvPr id="4" name="AutoShape 2" descr="http://blogs.sch.gr/dimvatht/files/2012/10/%CF%80%CE%BF%CF%81%CE%B5%CE%AF%CE%B1-%CF%80%CF%81%CE%BF%CF%82-%CF%84%CE%BF-%CE%BC%CE%AD%CF%84%CF%89%CF%80%CE%BF.jpg"/>
          <p:cNvSpPr>
            <a:spLocks noChangeAspect="1" noChangeArrowheads="1"/>
          </p:cNvSpPr>
          <p:nvPr/>
        </p:nvSpPr>
        <p:spPr bwMode="auto">
          <a:xfrm>
            <a:off x="155575" y="-2605088"/>
            <a:ext cx="7620000" cy="54387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descr="http://blogs.sch.gr/dimvatht/files/2012/10/%CF%80%CE%BF%CF%81%CE%B5%CE%AF%CE%B1-%CF%80%CF%81%CE%BF%CF%82-%CF%84%CE%BF-%CE%BC%CE%AD%CF%84%CF%89%CF%80%CE%BF.jpg"/>
          <p:cNvSpPr>
            <a:spLocks noChangeAspect="1" noChangeArrowheads="1"/>
          </p:cNvSpPr>
          <p:nvPr/>
        </p:nvSpPr>
        <p:spPr bwMode="auto">
          <a:xfrm>
            <a:off x="307975" y="-2452688"/>
            <a:ext cx="7620000" cy="54387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6" descr="http://blogs.sch.gr/dimvatht/files/2012/10/%CF%80%CE%BF%CF%81%CE%B5%CE%AF%CE%B1-%CF%80%CF%81%CE%BF%CF%82-%CF%84%CE%BF-%CE%BC%CE%AD%CF%84%CF%89%CF%80%CE%BF.jpg"/>
          <p:cNvSpPr>
            <a:spLocks noChangeAspect="1" noChangeArrowheads="1"/>
          </p:cNvSpPr>
          <p:nvPr/>
        </p:nvSpPr>
        <p:spPr bwMode="auto">
          <a:xfrm>
            <a:off x="460375" y="-2300288"/>
            <a:ext cx="7620000" cy="54387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8" descr="http://blogs.sch.gr/dimvatht/files/2012/10/%CF%80%CE%BF%CF%81%CE%B5%CE%AF%CE%B1-%CF%80%CF%81%CE%BF%CF%82-%CF%84%CE%BF-%CE%BC%CE%AD%CF%84%CF%89%CF%80%CE%BF.jpg"/>
          <p:cNvSpPr>
            <a:spLocks noChangeAspect="1" noChangeArrowheads="1"/>
          </p:cNvSpPr>
          <p:nvPr/>
        </p:nvSpPr>
        <p:spPr bwMode="auto">
          <a:xfrm>
            <a:off x="612775" y="-2147888"/>
            <a:ext cx="7620000" cy="54387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8" name="AutoShape 10" descr="http://blogs.sch.gr/dimvatht/files/2012/10/%CF%80%CE%BF%CF%81%CE%B5%CE%AF%CE%B1-%CF%80%CF%81%CE%BF%CF%82-%CF%84%CE%BF-%CE%BC%CE%AD%CF%84%CF%89%CF%80%CE%BF.jpg"/>
          <p:cNvSpPr>
            <a:spLocks noChangeAspect="1" noChangeArrowheads="1"/>
          </p:cNvSpPr>
          <p:nvPr/>
        </p:nvSpPr>
        <p:spPr bwMode="auto">
          <a:xfrm>
            <a:off x="765175" y="-1995488"/>
            <a:ext cx="7620000" cy="54387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AutoShape 12" descr="http://blogs.sch.gr/dimvatht/files/2012/10/%CF%80%CE%BF%CF%81%CE%B5%CE%AF%CE%B1-%CF%80%CF%81%CE%BF%CF%82-%CF%84%CE%BF-%CE%BC%CE%AD%CF%84%CF%89%CF%80%CE%BF.jpg"/>
          <p:cNvSpPr>
            <a:spLocks noChangeAspect="1" noChangeArrowheads="1"/>
          </p:cNvSpPr>
          <p:nvPr/>
        </p:nvSpPr>
        <p:spPr bwMode="auto">
          <a:xfrm>
            <a:off x="917575" y="-1843088"/>
            <a:ext cx="7620000" cy="54387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344" y="0"/>
            <a:ext cx="9477552" cy="71555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18350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340768"/>
          </a:xfrm>
          <a:solidFill>
            <a:schemeClr val="accent1">
              <a:lumMod val="20000"/>
              <a:lumOff val="80000"/>
            </a:schemeClr>
          </a:solidFill>
          <a:ln>
            <a:solidFill>
              <a:schemeClr val="tx2">
                <a:lumMod val="50000"/>
              </a:schemeClr>
            </a:solidFill>
          </a:ln>
        </p:spPr>
        <p:txBody>
          <a:bodyPr>
            <a:normAutofit/>
          </a:bodyPr>
          <a:lstStyle/>
          <a:p>
            <a:r>
              <a:rPr lang="el-GR" sz="3200" b="1" dirty="0" smtClean="0">
                <a:solidFill>
                  <a:schemeClr val="tx2">
                    <a:lumMod val="75000"/>
                  </a:schemeClr>
                </a:solidFill>
              </a:rPr>
              <a:t>Στα χιονισμένα βουνά της Αλβανίας </a:t>
            </a:r>
            <a:br>
              <a:rPr lang="el-GR" sz="3200" b="1" dirty="0" smtClean="0">
                <a:solidFill>
                  <a:schemeClr val="tx2">
                    <a:lumMod val="75000"/>
                  </a:schemeClr>
                </a:solidFill>
              </a:rPr>
            </a:br>
            <a:r>
              <a:rPr lang="el-GR" sz="3200" dirty="0" smtClean="0">
                <a:solidFill>
                  <a:schemeClr val="tx2">
                    <a:lumMod val="75000"/>
                  </a:schemeClr>
                </a:solidFill>
              </a:rPr>
              <a:t>οι Έλληνες νικούν τους Ιταλούς</a:t>
            </a:r>
            <a:endParaRPr lang="el-GR" sz="3200" dirty="0">
              <a:solidFill>
                <a:schemeClr val="tx2">
                  <a:lumMod val="75000"/>
                </a:schemeClr>
              </a:solidFill>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95758" y="2212291"/>
            <a:ext cx="5448242" cy="39189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4" y="4437112"/>
            <a:ext cx="3812333" cy="24208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384" y="1268760"/>
            <a:ext cx="3650291" cy="14514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385" y="2720253"/>
            <a:ext cx="3650291" cy="14514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AutoShape 2" descr="https://encrypted-tbn1.gstatic.com/images?q=tbn:ANd9GcRA_bjTJ-au4ZI1ZrpsNEVipoAS_hXVy55FbG_a8J6nwW_bPtzGdQ"/>
          <p:cNvSpPr>
            <a:spLocks noChangeAspect="1" noChangeArrowheads="1"/>
          </p:cNvSpPr>
          <p:nvPr/>
        </p:nvSpPr>
        <p:spPr bwMode="auto">
          <a:xfrm>
            <a:off x="155575" y="-1493838"/>
            <a:ext cx="6457950" cy="3124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4" descr="https://encrypted-tbn1.gstatic.com/images?q=tbn:ANd9GcRA_bjTJ-au4ZI1ZrpsNEVipoAS_hXVy55FbG_a8J6nwW_bPtzGdQ"/>
          <p:cNvSpPr>
            <a:spLocks noChangeAspect="1" noChangeArrowheads="1"/>
          </p:cNvSpPr>
          <p:nvPr/>
        </p:nvSpPr>
        <p:spPr bwMode="auto">
          <a:xfrm>
            <a:off x="307975" y="-1341438"/>
            <a:ext cx="6457950" cy="31242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xmlns="" val="165734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752" y="-26640"/>
            <a:ext cx="9161080" cy="1192496"/>
          </a:xfrm>
          <a:solidFill>
            <a:schemeClr val="accent1">
              <a:lumMod val="20000"/>
              <a:lumOff val="80000"/>
            </a:schemeClr>
          </a:solidFill>
          <a:ln>
            <a:solidFill>
              <a:schemeClr val="tx2">
                <a:lumMod val="50000"/>
              </a:schemeClr>
            </a:solidFill>
          </a:ln>
        </p:spPr>
        <p:txBody>
          <a:bodyPr>
            <a:normAutofit/>
          </a:bodyPr>
          <a:lstStyle/>
          <a:p>
            <a:r>
              <a:rPr lang="el-GR" b="1" dirty="0" smtClean="0">
                <a:solidFill>
                  <a:schemeClr val="tx2">
                    <a:lumMod val="75000"/>
                  </a:schemeClr>
                </a:solidFill>
              </a:rPr>
              <a:t>Το έπος του ΄40</a:t>
            </a:r>
            <a:endParaRPr lang="el-GR" b="1" dirty="0">
              <a:solidFill>
                <a:schemeClr val="tx2">
                  <a:lumMod val="75000"/>
                </a:schemeClr>
              </a:solidFill>
            </a:endParaRPr>
          </a:p>
        </p:txBody>
      </p:sp>
      <p:sp>
        <p:nvSpPr>
          <p:cNvPr id="3" name="Θέση περιεχομένου 2"/>
          <p:cNvSpPr>
            <a:spLocks noGrp="1"/>
          </p:cNvSpPr>
          <p:nvPr>
            <p:ph idx="1"/>
          </p:nvPr>
        </p:nvSpPr>
        <p:spPr>
          <a:xfrm>
            <a:off x="457200" y="1556792"/>
            <a:ext cx="4114800" cy="2592288"/>
          </a:xfrm>
        </p:spPr>
        <p:txBody>
          <a:bodyPr>
            <a:normAutofit fontScale="92500" lnSpcReduction="10000"/>
          </a:bodyPr>
          <a:lstStyle/>
          <a:p>
            <a:pPr marL="0" indent="0">
              <a:buNone/>
            </a:pPr>
            <a:r>
              <a:rPr lang="el-GR" dirty="0">
                <a:solidFill>
                  <a:schemeClr val="tx2">
                    <a:lumMod val="75000"/>
                  </a:schemeClr>
                </a:solidFill>
              </a:rPr>
              <a:t>Οι Έλληνες παρά τις ελλείψεις τους σε </a:t>
            </a:r>
            <a:r>
              <a:rPr lang="el-GR" dirty="0" smtClean="0">
                <a:solidFill>
                  <a:schemeClr val="tx2">
                    <a:lumMod val="75000"/>
                  </a:schemeClr>
                </a:solidFill>
              </a:rPr>
              <a:t>οπλισμό, νικούν </a:t>
            </a:r>
            <a:r>
              <a:rPr lang="el-GR" dirty="0">
                <a:solidFill>
                  <a:schemeClr val="tx2">
                    <a:lumMod val="75000"/>
                  </a:schemeClr>
                </a:solidFill>
              </a:rPr>
              <a:t>τους Ιταλούς και τους </a:t>
            </a:r>
            <a:r>
              <a:rPr lang="el-GR" dirty="0" smtClean="0">
                <a:solidFill>
                  <a:schemeClr val="tx2">
                    <a:lumMod val="75000"/>
                  </a:schemeClr>
                </a:solidFill>
              </a:rPr>
              <a:t>αναγκάζουν σύντομα </a:t>
            </a:r>
            <a:r>
              <a:rPr lang="el-GR" dirty="0">
                <a:solidFill>
                  <a:schemeClr val="tx2">
                    <a:lumMod val="75000"/>
                  </a:schemeClr>
                </a:solidFill>
              </a:rPr>
              <a:t>να οπισθοχωρήσουν. </a:t>
            </a:r>
          </a:p>
        </p:txBody>
      </p:sp>
      <p:pic>
        <p:nvPicPr>
          <p:cNvPr id="2050" name="Picture 2" descr="http://3.bp.blogspot.com/-08XEyFGETws/TqfCUNnDr0I/AAAAAAAAABs/AfhQyG28DWQ/s1600/800px-Greek_artilery_Morava_Nov_19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149080"/>
            <a:ext cx="4807977" cy="270892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Τιμούν 8.000 ήρωες του αλβανικού μετώπου...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8681" y="4149080"/>
            <a:ext cx="4572000" cy="3086101"/>
          </a:xfrm>
          <a:prstGeom prst="rect">
            <a:avLst/>
          </a:prstGeom>
          <a:noFill/>
          <a:extLst>
            <a:ext uri="{909E8E84-426E-40DD-AFC4-6F175D3DCCD1}">
              <a14:hiddenFill xmlns:a14="http://schemas.microsoft.com/office/drawing/2010/main" xmlns="">
                <a:solidFill>
                  <a:srgbClr val="FFFFFF"/>
                </a:solidFill>
              </a14:hiddenFill>
            </a:ext>
          </a:extLst>
        </p:spPr>
      </p:pic>
      <p:pic>
        <p:nvPicPr>
          <p:cNvPr id="5122" name="Picture 2" descr="http://2.bp.blogspot.com/-Ns3NChdq1xE/UHzgIhpxbWI/AAAAAAAAAd8/ecpWOIJCck4/s1600/GES_DIS-29.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 b="9686"/>
          <a:stretch/>
        </p:blipFill>
        <p:spPr bwMode="auto">
          <a:xfrm>
            <a:off x="4545552" y="1165856"/>
            <a:ext cx="4629280" cy="295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4449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Κλασικό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TotalTime>
  <Words>240</Words>
  <Application>Microsoft Office PowerPoint</Application>
  <PresentationFormat>Προβολή στην οθόνη (4:3)</PresentationFormat>
  <Paragraphs>35</Paragraphs>
  <Slides>25</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25</vt:i4>
      </vt:variant>
    </vt:vector>
  </HeadingPairs>
  <TitlesOfParts>
    <vt:vector size="26" baseType="lpstr">
      <vt:lpstr>Θέμα του Office</vt:lpstr>
      <vt:lpstr>Διαφάνεια 1</vt:lpstr>
      <vt:lpstr> Β΄ Παγκόσμιος Πόλεμος  (1939-1945) </vt:lpstr>
      <vt:lpstr>Διαφάνεια 3</vt:lpstr>
      <vt:lpstr>28 Οκτωβρίου 1940  Ελληνοϊταλικός Πόλεμος     Αλβανικό μέτωπο</vt:lpstr>
      <vt:lpstr>Διαφάνεια 5</vt:lpstr>
      <vt:lpstr>Διαφάνεια 6</vt:lpstr>
      <vt:lpstr>Διαφάνεια 7</vt:lpstr>
      <vt:lpstr>Στα χιονισμένα βουνά της Αλβανίας  οι Έλληνες νικούν τους Ιταλούς</vt:lpstr>
      <vt:lpstr>Το έπος του ΄40</vt:lpstr>
      <vt:lpstr>Ο άλλος εχθρός: Το χιόνι και τα κρυοπαγήματα</vt:lpstr>
      <vt:lpstr>Γυναίκες Ηπειρώτισσες Η φανέλα του στρατιώτη</vt:lpstr>
      <vt:lpstr>Εαρινή επίθεση  Η δεύτερη αποτυχία των Ιταλών</vt:lpstr>
      <vt:lpstr>6 Απριλίου 1941 Η γερμανική επίθεση στην Ελλάδα</vt:lpstr>
      <vt:lpstr> 27 Απριλίου 1941  Γερμανικά στρατεύματα στην Αθήνα </vt:lpstr>
      <vt:lpstr>      Η μισητή σβάστικα στην Ακρόπολη </vt:lpstr>
      <vt:lpstr>20-31 Μαΐου 1941 Μάχη της Κρήτης</vt:lpstr>
      <vt:lpstr>Η Τριπλή Κατοχή της Ελλάδας  1941-1944</vt:lpstr>
      <vt:lpstr>Περίοδος Κατοχής 1941-1944 Χειμώνας 1941-42 – Ο Μεγάλος Λιμός </vt:lpstr>
      <vt:lpstr> Η Εθνική Αντίσταση  </vt:lpstr>
      <vt:lpstr>Τα ψηλά απροσπέλαστα βουνά της Ελλάδας έμειναν ελεύθερα από τους κατακτητές και έγιναν το ορμητήριο των ανταρτών</vt:lpstr>
      <vt:lpstr>Η ξένη κατοχή προκάλεσε ανυπολόγιστες καταστροφές στην πατρίδα μας   Οι ανθρώπινες απώλειες της Ελλάδας κατά τη διάρκεια του Δευτέρου Παγκοσμίου Πολέμου υπολογίζονται μεταξύ 300.000 και 770.000 αμάχων και 20.000 έως 35.000 στρατιωτών.  Ανυπολόγιστες υπήρξαν και οι υλικές καταστροφές, που οδήγησαν στην πλήρη κατάρρευση της ελληνικής οικονομίας.</vt:lpstr>
      <vt:lpstr>Απελευθέρωση 12 Οκτωβρίου 1944 Ο λαός της Αθήνας πανηγυρίζει για την απελευθέρωση της Αθήνας και της Ελλάδας από τους Γερμανούς.  Η Γερμανία συνθηκολόγησε στις 9 Μαΐου 1945. </vt:lpstr>
      <vt:lpstr>Στρατόπεδα συγκέντρωσης Στα γερμανικά στρατόπεδα συγκέντρωσης εξοντώθηκαν συνολικά πάνω από 6 εκατομμύρια άνθρωποι</vt:lpstr>
      <vt:lpstr>Διαφάνεια 24</vt:lpstr>
      <vt:lpstr> ΝΑΙ ΣΤΗΝ ΕΙΡΗΝΗ     ΝΑΙ ΣΤΗ ΔΗΜΟΚΡΑΤΙΑ ΟΧΙ ΣΤΟΝ ΠΟΛΕΜΟ      ΟΧΙ ΣΤΟΝ ΦΑΣΙΣΜΟ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 Παγκόσμιος Πόλεμος  (1939-1945)</dc:title>
  <dc:creator>Ολυμπία</dc:creator>
  <cp:lastModifiedBy>Apostolos Militsis</cp:lastModifiedBy>
  <cp:revision>49</cp:revision>
  <dcterms:created xsi:type="dcterms:W3CDTF">2013-10-19T17:08:40Z</dcterms:created>
  <dcterms:modified xsi:type="dcterms:W3CDTF">2021-10-16T08:37:08Z</dcterms:modified>
</cp:coreProperties>
</file>