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Constanti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22" Type="http://schemas.openxmlformats.org/officeDocument/2006/relationships/font" Target="fonts/Constantia-bold.fntdata"/><Relationship Id="rId21" Type="http://schemas.openxmlformats.org/officeDocument/2006/relationships/font" Target="fonts/Constantia-regular.fntdata"/><Relationship Id="rId24" Type="http://schemas.openxmlformats.org/officeDocument/2006/relationships/font" Target="fonts/Constantia-boldItalic.fntdata"/><Relationship Id="rId23" Type="http://schemas.openxmlformats.org/officeDocument/2006/relationships/font" Target="fonts/Constanti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1.xml"/><Relationship Id="rId19" Type="http://schemas.openxmlformats.org/officeDocument/2006/relationships/font" Target="fonts/Economica-italic.fntdata"/><Relationship Id="rId18" Type="http://schemas.openxmlformats.org/officeDocument/2006/relationships/font" Target="fonts/Economic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indent="-325755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indent="-325755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■"/>
              <a:defRPr/>
            </a:lvl3pPr>
            <a:lvl4pPr indent="-325755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4pPr>
            <a:lvl5pPr indent="-325754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5pPr>
            <a:lvl6pPr indent="-325754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■"/>
              <a:defRPr/>
            </a:lvl6pPr>
            <a:lvl7pPr indent="-325754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7pPr>
            <a:lvl8pPr indent="-325754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8pPr>
            <a:lvl9pPr indent="-325754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30"/>
              <a:buChar char="■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5791200" y="6203667"/>
            <a:ext cx="2590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133600" y="6203667"/>
            <a:ext cx="3581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>
            <p:ph hasCustomPrompt="1" type="title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744013" y="10089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rot="10800000">
            <a:off x="5318350" y="43556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7595938" y="6136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" name="Google Shape;23;p4"/>
          <p:cNvSpPr/>
          <p:nvPr/>
        </p:nvSpPr>
        <p:spPr>
          <a:xfrm flipH="1" rot="10800000">
            <a:off x="466425" y="47444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1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" type="subTitle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edia.ed.ac.uk/media/1_6e426x6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" y="4788525"/>
            <a:ext cx="8229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rPr b="1" lang="el-GR" sz="2500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ΚΕΦ. 3ο: Θεμελιωτές της προσχολικής αγωγής</a:t>
            </a:r>
            <a:endParaRPr b="1" sz="2500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30"/>
              <a:buNone/>
            </a:pPr>
            <a:r>
              <a:rPr b="1" lang="el-GR" sz="2500" u="sng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3.2 Froebel</a:t>
            </a:r>
            <a:endParaRPr b="1" sz="2500" u="sng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914400" y="1903325"/>
            <a:ext cx="8229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u="sng">
                <a:solidFill>
                  <a:srgbClr val="99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Αγωγή Προσχολικής Ηλικίας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245725" y="1465250"/>
            <a:ext cx="8787600" cy="5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57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Ο Φρέμπελ έφερε μια επανάσταση στην προσχολική εκπαίδευση με τη θεωρία του για τη μάθηση μέσω του παιχνιδιού.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Τα «Δώρα του Φρέμπελ» παραμένουν μια σημαντική κληρονομιά στην παιδαγωγική και την ανάπτυξη των πρώτων μαθησιακών ικανοτήτων των παιδιών.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Η προσέγγισή του ενισχύει τη δημιουργικότητα, τη φαντασία και την ανακάλυψη στην παιδική ηλικία.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Μεγάλη επιρροή στην ανάπτυξη της προσχολικής εκπαίδευσης παγκοσμίως.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Σήμερα, οι μέθοδοι του Φρέμπελ είναι ακόμα σε εφαρμογή σε πολλές χώρες.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l-GR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https://media.ed.ac.uk/media/1_6e426x6t</a:t>
            </a:r>
            <a:endParaRPr/>
          </a:p>
        </p:txBody>
      </p:sp>
      <p:sp>
        <p:nvSpPr>
          <p:cNvPr id="129" name="Google Shape;129;p23"/>
          <p:cNvSpPr txBox="1"/>
          <p:nvPr>
            <p:ph type="title"/>
          </p:nvPr>
        </p:nvSpPr>
        <p:spPr>
          <a:xfrm>
            <a:off x="457200" y="152400"/>
            <a:ext cx="82296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3400" u="sng">
                <a:latin typeface="Times New Roman"/>
                <a:ea typeface="Times New Roman"/>
                <a:cs typeface="Times New Roman"/>
                <a:sym typeface="Times New Roman"/>
              </a:rPr>
              <a:t>Συμπεράσματα</a:t>
            </a:r>
            <a:endParaRPr sz="34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530"/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81275" y="1285850"/>
            <a:ext cx="8791500" cy="53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985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rPr b="1" lang="el-GR" u="sng">
                <a:latin typeface="Times New Roman"/>
                <a:ea typeface="Times New Roman"/>
                <a:cs typeface="Times New Roman"/>
                <a:sym typeface="Times New Roman"/>
              </a:rPr>
              <a:t>Ποιος ήταν ο Froebel;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Γερμανός παιδαγωγός του 19ου αιώνα- μέσα από το βίωμα περνά η αληθινή και πραγματική διαπαιδαγώγηση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Ιδρυτής του πρώτου «Νηπιαγωγείου- Νηπιακού κήπου»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(Kindergarten) στον κόσμο, το 1840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Εστίασε στη μάθηση μέσω του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παιχνιδιού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(όχι μόνο για ψυχαγωγία αλλά και μόρφωση)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και της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μουσικής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Πίστευε στη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σημασία της φύσης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και του φυσικού κόσμου στη μάθηση των παιδιών- Εξέλιξε περεταίρω την μεθοδολογία του Pestalozzi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Εισήγαγε στην πράξη την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αρχή της αυτενέργειας.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7432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3985" lvl="0" marL="27432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2210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457200" y="152400"/>
            <a:ext cx="8229600" cy="1133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l-GR" sz="3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3.2 Φρειδερίκος Φρέμπελ </a:t>
            </a:r>
            <a:r>
              <a:rPr i="1" lang="el-GR" sz="3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(Γερμανία, 1782-1852)</a:t>
            </a:r>
            <a:endParaRPr i="1" sz="3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nd9ex.jpg"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2725" y="740200"/>
            <a:ext cx="2124075" cy="24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85725" y="1087600"/>
            <a:ext cx="8572500" cy="56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Σύμφωνα με τον </a:t>
            </a:r>
            <a:r>
              <a:rPr lang="el-GR">
                <a:solidFill>
                  <a:srgbClr val="040C2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Φρέμπελ</a:t>
            </a: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το </a:t>
            </a:r>
            <a:r>
              <a:rPr lang="el-GR">
                <a:solidFill>
                  <a:srgbClr val="040C2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νηπιαγωγείο</a:t>
            </a: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είναι η συνέχιση και η επέκταση της ζωής στο σπίτι. Επομένως, η εκπαίδευση στο </a:t>
            </a:r>
            <a:r>
              <a:rPr lang="el-GR">
                <a:solidFill>
                  <a:srgbClr val="040C2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νηπιαγωγείο</a:t>
            </a: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πρέπει να γίνεται μέσα από το </a:t>
            </a:r>
            <a:r>
              <a:rPr b="1"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παιχνίδι</a:t>
            </a: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το </a:t>
            </a:r>
            <a:r>
              <a:rPr b="1"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τραγούδι </a:t>
            </a: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και τις </a:t>
            </a:r>
            <a:r>
              <a:rPr b="1"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αυτοδραστηριότητες</a:t>
            </a:r>
            <a:r>
              <a:rPr lang="el-GR">
                <a:solidFill>
                  <a:srgbClr val="1F1F1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rPr b="1" lang="el-GR" u="sng"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="1" lang="el-GR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παιχνίδι</a:t>
            </a:r>
            <a:r>
              <a:rPr lang="el-GR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αντιπροσωπεύει για το παιδί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81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την ενεργητικότητά του,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81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δυναμώνει το σώμα του,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81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εξασκεί τις ικανότητές του,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81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τις αισθήσεις του,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809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εξωτερικεύει τον ψυχικό του κόσμο και έρχεται σε </a:t>
            </a: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επαφή με το περιβάλλον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rPr b="1" lang="el-GR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Μέσω της μουσικής :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λαμβάνει τα πρώτα του «μαθήματα»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(τραγούδια)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συμβάλλει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στην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ανάπτυξη των συναισθημάτων και της καλαισθησίας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θεωρείται φυσική έκφρασή του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85625" y="0"/>
            <a:ext cx="87726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l-GR" sz="3400" u="sng">
                <a:latin typeface="Times New Roman"/>
                <a:ea typeface="Times New Roman"/>
                <a:cs typeface="Times New Roman"/>
                <a:sym typeface="Times New Roman"/>
              </a:rPr>
              <a:t>Παιδικοί Νηπιακοί Κήποι</a:t>
            </a:r>
            <a:r>
              <a:rPr lang="el-GR" sz="3400" u="sng">
                <a:latin typeface="Times New Roman"/>
                <a:ea typeface="Times New Roman"/>
                <a:cs typeface="Times New Roman"/>
                <a:sym typeface="Times New Roman"/>
              </a:rPr>
              <a:t>- Παιχνίδι &amp; Μουσική</a:t>
            </a:r>
            <a:endParaRPr sz="34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71900" y="1087600"/>
            <a:ext cx="8791500" cy="5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Παιδαγωγική που επικεντρώνεται στην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νεργητική μάθηση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Ο Φρέμπελ πίστευε ότι τα παιδιά αναπτύσσονται καλύτερα όταν έχουν την ευκαιρία να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πειραματιστούν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με το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περιβάλλον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τους.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38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0"/>
              <a:buFont typeface="Times New Roman"/>
              <a:buChar char="●"/>
            </a:pPr>
            <a:r>
              <a:rPr lang="el-GR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Έδωσε έμφαση στη </a:t>
            </a:r>
            <a:r>
              <a:rPr b="1" lang="el-GR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κοινωνικότητα</a:t>
            </a:r>
            <a:r>
              <a:rPr lang="el-GR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του παιδιού και στην ελεύθερη επιλογή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Παιδιά ως δημιουργοί,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όχι απλοί δέκτες γνώσης - το παιδί </a:t>
            </a:r>
            <a:r>
              <a:rPr i="1" lang="el-GR">
                <a:latin typeface="Times New Roman"/>
                <a:ea typeface="Times New Roman"/>
                <a:cs typeface="Times New Roman"/>
                <a:sym typeface="Times New Roman"/>
              </a:rPr>
              <a:t>πρέπει να παίζει (αντί να διαβάζει και να ακούει μαθήματα)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μάθηση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γίνεται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μέσω της πράξης,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όχι της θεωρίας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«Το παιχνίδι είναι το έργο του παιδιού» -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Τα </a:t>
            </a:r>
            <a:r>
              <a:rPr b="1" lang="el-GR">
                <a:latin typeface="Calibri"/>
                <a:ea typeface="Calibri"/>
                <a:cs typeface="Calibri"/>
                <a:sym typeface="Calibri"/>
              </a:rPr>
              <a:t>«δώρα», τα πρώτα εκπαιδευτικά παιχνίδια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Αποτελούν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το πρώτο παιδαγωγικό υλικό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που έφτιαξε παιδαγωγός για να διδάξει τα παιδιά.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530"/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457200" y="152400"/>
            <a:ext cx="822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3400" u="sng">
                <a:latin typeface="Times New Roman"/>
                <a:ea typeface="Times New Roman"/>
                <a:cs typeface="Times New Roman"/>
                <a:sym typeface="Times New Roman"/>
              </a:rPr>
              <a:t>Η Φιλοσοφία του Froebel</a:t>
            </a:r>
            <a:endParaRPr sz="34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3580050" y="4743200"/>
            <a:ext cx="604200" cy="693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530"/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35950" y="1359525"/>
            <a:ext cx="8897400" cy="5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Ο Φρέμπελ διαπίστωσε ότι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το παιδί έχει ορμές- ανάγκες,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οι οποίες ικανοποιούνται με τη χρήση κατάλληλου παιδαγωγικού υλικού. Έτσι: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ορμή για κίνηση, παρατήρηση, έρευνα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-&gt; ι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κανοποίηση μέσω του </a:t>
            </a: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παιχνιδιού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ορμή για εργασία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-&gt; ι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κανοποίηση 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ανάγκης για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καλλιέργεια </a:t>
            </a: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της φύσης 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(σκάψιμο, φύτεμα)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114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Times New Roman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ορμή για μουσική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-&gt; ικανοποίηση μέσω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τραγουδιών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με κίνηση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ορμή για δημιουργία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-&gt; ι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κανοποίηση μέσω κατασκευών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«Δώρα του Φρέμπελ»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είναι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τα πρώτα ειδικά εκπαιδευτικά παιχνίδια -ήταν στερεά και κατά το μεγαλύτερο μέρος τους ξύλινα.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Font typeface="Times New Roman"/>
              <a:buChar char="❏"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παραμένουν μια σημαντική κληρονομιά στην παιδαγωγική και την ανάπτυξη των πρώτων μαθησιακών ικανοτήτων των παιδιών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Font typeface="Times New Roman"/>
              <a:buChar char="❏"/>
            </a:pP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δίνουν τη δυνατότητα στα παιδιά να ερευνούν, να συνθέτουν και να διατυπώνουν απορίες</a:t>
            </a:r>
            <a:endParaRPr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457200" y="152400"/>
            <a:ext cx="8229600" cy="99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l-GR" sz="3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παιδαγωγικό υλικό του Φρέμπελ</a:t>
            </a:r>
            <a:endParaRPr sz="34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0" y="1285850"/>
            <a:ext cx="9078600" cy="5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Σε διάφορα μεγέθη επινοεί και σχεδιάζει: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Σφαίρα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(απλό, εύκολο σχήμα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, το πιο συνηθισμένο- κεφάλι, μπάλα, μήλο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Κύλινδρος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(σχετίζεται με αντικείμενα της καθημερινής ζωής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δέντρα)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Κύβος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(σχήμα γνωστό από το περιβάλλον -σπίτια, κουτιά, έπιπλα, ομοιότητες και διαφορές με τη σφαίρα)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u="sng">
                <a:latin typeface="Times New Roman"/>
                <a:ea typeface="Times New Roman"/>
                <a:cs typeface="Times New Roman"/>
                <a:sym typeface="Times New Roman"/>
              </a:rPr>
              <a:t>Συμπληρωματικό παιδαγωγικό υλικό:</a:t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Τετράγωνα/τρίγωνα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πλ</a:t>
            </a:r>
            <a:r>
              <a:rPr b="1" lang="el-GR">
                <a:latin typeface="Times New Roman"/>
                <a:ea typeface="Times New Roman"/>
                <a:cs typeface="Times New Roman"/>
                <a:sym typeface="Times New Roman"/>
              </a:rPr>
              <a:t>ακάκια 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(καλαισθησία, διακοσμητική, 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χειροτεχνία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Ξυλάκια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(προετοιμασία γραφής, αρίθμησης)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2210"/>
              <a:buChar char="●"/>
            </a:pPr>
            <a:r>
              <a:rPr b="1"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Εργασίες χειρωνακτικές 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(κεντητή, υφαντή, περα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στή, κολλητή, διπλωτή, πλαστική 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που συμβάλλουν στη δημιουργική έκφραση των σκ</a:t>
            </a:r>
            <a:r>
              <a:rPr lang="el-GR">
                <a:latin typeface="Times New Roman"/>
                <a:ea typeface="Times New Roman"/>
                <a:cs typeface="Times New Roman"/>
                <a:sym typeface="Times New Roman"/>
              </a:rPr>
              <a:t>έψεων</a:t>
            </a:r>
            <a:r>
              <a:rPr lang="el-G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457200" y="152400"/>
            <a:ext cx="8229600" cy="919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l-G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3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Το παιδαγωγικό υλικό του Φρέμπελ</a:t>
            </a:r>
            <a:endParaRPr sz="3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8125" y="3256212"/>
            <a:ext cx="4984900" cy="15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530"/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675" y="0"/>
            <a:ext cx="5381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762675" cy="29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915400"/>
            <a:ext cx="3762675" cy="39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