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9E7FF-3726-44F3-B838-08374FF8C0E6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EA3DB-CDC4-4C3A-BBD8-B5336128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236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A3DB-CDC4-4C3A-BBD8-B53361283A9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10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37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67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6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69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057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37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56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9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9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6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9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2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37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2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3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26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6444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books.edu.gr/ebooks/v/pdf/8547/4678/24-0311-02_V2_Psifiaka-Ilektronika_Meros-A-Theoria_B-G-EPAL_Vivlio-Mathiti-Emploutismen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books.edu.gr/ebooks/v/pdf/8547/4678/24-0311-02_V2_Psifiaka-Ilektronika_Meros-A-Theoria_B-G-EPAL_Vivlio-Mathiti-Emploutismeno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books.edu.gr/ebooks/v/pdf/8547/4678/24-0311-02_V2_Psifiaka-Ilektronika_Meros-A-Theoria_B-G-EPAL_Vivlio-Mathiti-Emploutismen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inkercad.com/things/7EwKlNtRnNj-fabulous-gogo-hillar?sharecode=05pKa85jlDLckVx3f4pLC4tONlVSxc35nhdSxJEMWtk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books.edu.gr/ebooks/v/pdf/8547/4678/24-0311-02_V2_Psifiaka-Ilektronika_Meros-A-Theoria_B-G-EPAL_Vivlio-Mathiti-Emploutismen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inkercad.com/things/hhOEB02MBZr-swanky-bruticus-jofo?sharecode=1L28w1CyqCrsUD7y0D2-8H-JVulb5UgysjGtIIvVJWI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ebooks.edu.gr/ebooks/v/pdf/8547/4678/24-0311-02_V2_Psifiaka-Ilektronika_Meros-A-Theoria_B-G-EPAL_Vivlio-Mathiti-Emploutismen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inkercad.com/things/km7r0UCeGcZ-surprising-hillar?sharecode=e1P1Hfn2rzBFTOb_1QE_ADPe7wZ0bZC4nzdJ6e-rO_I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class03.sch.gr/courses/1740200497/index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6299CF9-936A-3BD7-5B2C-069D0E231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217795"/>
            <a:ext cx="8791575" cy="238760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E7CBD1-A9E3-89F0-159B-36DD1B812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3" y="2864618"/>
            <a:ext cx="8791575" cy="1655762"/>
          </a:xfrm>
        </p:spPr>
        <p:txBody>
          <a:bodyPr>
            <a:normAutofit fontScale="25000" lnSpcReduction="20000"/>
          </a:bodyPr>
          <a:lstStyle/>
          <a:p>
            <a:r>
              <a:rPr lang="el-GR" sz="7400" dirty="0">
                <a:solidFill>
                  <a:schemeClr val="accent3"/>
                </a:solidFill>
              </a:rPr>
              <a:t>Μάθημα: ΑΝΑΛΟΓΙΚΑ ΚΑΙ ΨΗΦΙΑΚΑ ΗΛΕΚΤΡΟΝΙΚΑ </a:t>
            </a:r>
          </a:p>
          <a:p>
            <a:endParaRPr lang="el-GR" sz="7400" dirty="0">
              <a:solidFill>
                <a:schemeClr val="accent3"/>
              </a:solidFill>
            </a:endParaRPr>
          </a:p>
          <a:p>
            <a:r>
              <a:rPr lang="el-GR" sz="7400" dirty="0">
                <a:solidFill>
                  <a:schemeClr val="accent3"/>
                </a:solidFill>
              </a:rPr>
              <a:t>Τάξη Β</a:t>
            </a:r>
          </a:p>
          <a:p>
            <a:endParaRPr lang="el-GR" sz="7400" dirty="0">
              <a:solidFill>
                <a:schemeClr val="accent3"/>
              </a:solidFill>
            </a:endParaRPr>
          </a:p>
          <a:p>
            <a:r>
              <a:rPr lang="el-GR" sz="7400" dirty="0">
                <a:solidFill>
                  <a:schemeClr val="accent3"/>
                </a:solidFill>
              </a:rPr>
              <a:t>ΣΤΑΥΡΙΝΙΔΗΣ ΓΕΩΡΓΙΟΣ ΠΕ84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386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10A077F-86A1-13EF-6326-E000AE414CF9}"/>
              </a:ext>
            </a:extLst>
          </p:cNvPr>
          <p:cNvSpPr txBox="1"/>
          <p:nvPr/>
        </p:nvSpPr>
        <p:spPr>
          <a:xfrm>
            <a:off x="1141413" y="1858748"/>
            <a:ext cx="107359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Οι λογικές πύλες μίας και δύο εισόδων παρουσιάζονται στον παρακάτω πίνακα 1 όπου η έξοδος εκφράζεται ως συνάρτηση των εισόδων.</a:t>
            </a:r>
            <a:endParaRPr lang="en-GB" sz="2400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1371F1-65CE-DB10-1A74-7B419F614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434" y="3139412"/>
            <a:ext cx="6315956" cy="20576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003DDC1-1FE5-98D3-149D-5DD3F98A92A8}"/>
              </a:ext>
            </a:extLst>
          </p:cNvPr>
          <p:cNvSpPr txBox="1"/>
          <p:nvPr/>
        </p:nvSpPr>
        <p:spPr>
          <a:xfrm>
            <a:off x="5781368" y="5407742"/>
            <a:ext cx="11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Πίνακας 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80AC7D-02A8-8FC6-64C1-7E223073AD97}"/>
              </a:ext>
            </a:extLst>
          </p:cNvPr>
          <p:cNvSpPr txBox="1"/>
          <p:nvPr/>
        </p:nvSpPr>
        <p:spPr>
          <a:xfrm>
            <a:off x="6796377" y="6304002"/>
            <a:ext cx="6103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Ref page 15: </a:t>
            </a:r>
            <a:r>
              <a:rPr lang="en-GB" sz="12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https://ebooks.edu.gr/ebooks/v/pdf/8547/4678/24-0311-02_V2_Psifiaka-Ilektronika_Meros-A-Theoria_B-G-EPAL_Vivlio-Mathiti-Emploutismeno/ 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1A98674-8BBD-6B6F-F0D2-45C0FFA6D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7604"/>
            <a:ext cx="9905998" cy="147857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85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43C11B-FB74-9799-7705-56D8D5ADB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5221CE9-1DF9-4792-C424-B5E7C1583E46}"/>
              </a:ext>
            </a:extLst>
          </p:cNvPr>
          <p:cNvSpPr txBox="1"/>
          <p:nvPr/>
        </p:nvSpPr>
        <p:spPr>
          <a:xfrm>
            <a:off x="1141413" y="1858748"/>
            <a:ext cx="107359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Τα λογικά διαγράμματα (οι συμβολισμοί) των πυλών αυτών παρουσιάζονται στον Πίνακα 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BE4111-96BC-170F-9E60-A501C38CC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232" y="2839210"/>
            <a:ext cx="6096851" cy="21815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039314-C937-53D9-F3C1-48844C74EAA2}"/>
              </a:ext>
            </a:extLst>
          </p:cNvPr>
          <p:cNvSpPr txBox="1"/>
          <p:nvPr/>
        </p:nvSpPr>
        <p:spPr>
          <a:xfrm>
            <a:off x="5781368" y="5368413"/>
            <a:ext cx="11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Πίνακας 2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7A08F0-ACF8-C0CD-B818-EB5FD54224B5}"/>
              </a:ext>
            </a:extLst>
          </p:cNvPr>
          <p:cNvSpPr txBox="1"/>
          <p:nvPr/>
        </p:nvSpPr>
        <p:spPr>
          <a:xfrm>
            <a:off x="6796377" y="6304002"/>
            <a:ext cx="6103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Ref page 16: </a:t>
            </a:r>
            <a:r>
              <a:rPr lang="en-GB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https://ebooks.edu.gr/ebooks/v/pdf/8547/4678/24-0311-02_V2_Psifiaka-Ilektronika_Meros-A-Theoria_B-G-EPAL_Vivlio-Mathiti-Emploutismeno/ 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DD8BC27-5BFE-0441-97C1-C40552A58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7604"/>
            <a:ext cx="9905998" cy="147857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6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CE2870-5E36-A402-2008-2BB09D22A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70C48-30E7-FA57-A269-C4228C208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7604"/>
            <a:ext cx="9905998" cy="147857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74A6CF-49A0-3BAA-9163-157910AA3964}"/>
              </a:ext>
            </a:extLst>
          </p:cNvPr>
          <p:cNvSpPr txBox="1"/>
          <p:nvPr/>
        </p:nvSpPr>
        <p:spPr>
          <a:xfrm>
            <a:off x="1141413" y="1320544"/>
            <a:ext cx="107359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H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Πύλη ΝΟΤ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Η πύλη NOT έχει μία είσοδο και μία έξοδο που είναι ίση με το συμπλήρωμα της εισόδου. Η συνάρτηση της πύλης NOT είναι: Υ= A και ο πίνακας αληθείας της πύλης NOT παρουσιάζεται στον παρακάτω Πίνακα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217665-92C7-42AC-E12E-6018AE1A9D4D}"/>
              </a:ext>
            </a:extLst>
          </p:cNvPr>
          <p:cNvSpPr txBox="1"/>
          <p:nvPr/>
        </p:nvSpPr>
        <p:spPr>
          <a:xfrm>
            <a:off x="3409957" y="6054816"/>
            <a:ext cx="11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Πίνακας 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7C9EF8-3BF6-90C8-5A23-54BB1EAEE490}"/>
              </a:ext>
            </a:extLst>
          </p:cNvPr>
          <p:cNvSpPr txBox="1"/>
          <p:nvPr/>
        </p:nvSpPr>
        <p:spPr>
          <a:xfrm>
            <a:off x="6796377" y="6304002"/>
            <a:ext cx="6103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Ref page 16: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https://ebooks.edu.gr/ebooks/v/pdf/8547/4678/24-0311-02_V2_Psifiaka-Ilektronika_Meros-A-Theoria_B-G-EPAL_Vivlio-Mathiti-Emploutismeno/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55A8DC-DBE7-413F-50B4-735CF2F25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9390" y="3272716"/>
            <a:ext cx="3096834" cy="19724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ED7351-E14B-BC3D-41E1-645A405C46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592" y="3598465"/>
            <a:ext cx="2848922" cy="3578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9360719-28BA-2CF8-52A9-2EDB051A39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4352" y="4105320"/>
            <a:ext cx="2772162" cy="180047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2B49C50-BEE4-694D-24DA-50E60DC6FB4F}"/>
              </a:ext>
            </a:extLst>
          </p:cNvPr>
          <p:cNvSpPr txBox="1"/>
          <p:nvPr/>
        </p:nvSpPr>
        <p:spPr>
          <a:xfrm>
            <a:off x="5144756" y="4853354"/>
            <a:ext cx="128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Tinker this!!!!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5E3C90A7-5EC6-2F1E-9387-6C1F444FCF7A}"/>
              </a:ext>
            </a:extLst>
          </p:cNvPr>
          <p:cNvCxnSpPr>
            <a:stCxn id="17" idx="2"/>
          </p:cNvCxnSpPr>
          <p:nvPr/>
        </p:nvCxnSpPr>
        <p:spPr>
          <a:xfrm rot="16200000" flipH="1">
            <a:off x="5978693" y="5032612"/>
            <a:ext cx="263714" cy="6438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AB5156F-FDF2-2516-EC91-0D7BC1A552CA}"/>
              </a:ext>
            </a:extLst>
          </p:cNvPr>
          <p:cNvSpPr txBox="1"/>
          <p:nvPr/>
        </p:nvSpPr>
        <p:spPr>
          <a:xfrm>
            <a:off x="6509390" y="5258341"/>
            <a:ext cx="64560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070C0"/>
                </a:solidFill>
                <a:latin typeface="Tw Cen MT" panose="020B0602020104020603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https://www.tinkercad.com/things/7EwKlNtRnNj-fabulous-gogo-hillar?sharecode=05pKa85jlDLckVx3f4pLC4tONlVSxc35nhdSxJEMWtk</a:t>
            </a:r>
            <a:endParaRPr lang="en-GB" sz="1200" dirty="0">
              <a:solidFill>
                <a:srgbClr val="0070C0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340934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92C99A-C8A1-E882-62D9-0604CB2AF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F50BED-F3F6-43F1-64D1-A83929EEA28E}"/>
              </a:ext>
            </a:extLst>
          </p:cNvPr>
          <p:cNvSpPr txBox="1"/>
          <p:nvPr/>
        </p:nvSpPr>
        <p:spPr>
          <a:xfrm>
            <a:off x="1141413" y="1044204"/>
            <a:ext cx="107359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Η πύλη AND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Η πύλη AND έχει δύο εισόδους και μία έξοδο που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είναι ″1″, αν και οι δύο είσοδοι είναι ″1″. Η συνάρτηση της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πύλης AND είναι: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Y=A·B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και ο πίνακας αληθείας της πύλης AND παρουσιάζεται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στον </a:t>
            </a:r>
            <a:r>
              <a:rPr lang="el-GR" sz="2400" dirty="0">
                <a:solidFill>
                  <a:prstClr val="black"/>
                </a:solidFill>
                <a:latin typeface="Tw Cen MT" panose="020B0602020104020603"/>
              </a:rPr>
              <a:t>παρακάτω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Πίνακα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69BE35-6DCA-73BC-0D71-C5BE3333D4F3}"/>
              </a:ext>
            </a:extLst>
          </p:cNvPr>
          <p:cNvSpPr txBox="1"/>
          <p:nvPr/>
        </p:nvSpPr>
        <p:spPr>
          <a:xfrm>
            <a:off x="6796377" y="6304002"/>
            <a:ext cx="6103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Ref page 16: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https://ebooks.edu.gr/ebooks/v/pdf/8547/4678/24-0311-02_V2_Psifiaka-Ilektronika_Meros-A-Theoria_B-G-EPAL_Vivlio-Mathiti-Emploutismeno/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8CCBFBE-EF2F-9123-F760-39B16BD4A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7604"/>
            <a:ext cx="9905998" cy="147857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F2BCB44-24F4-66A0-EF1B-FE90B27DD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364" y="4083922"/>
            <a:ext cx="3077004" cy="26387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D8FE2D-FDFA-6A91-23CB-1D0E8F3C9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156" y="3274536"/>
            <a:ext cx="4337192" cy="6552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80005D2-F9B7-35CD-195D-95DF71FD46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8224" y="2983195"/>
            <a:ext cx="3322986" cy="2251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09450E8-AE50-C782-7036-3545AF2A739A}"/>
              </a:ext>
            </a:extLst>
          </p:cNvPr>
          <p:cNvSpPr txBox="1"/>
          <p:nvPr/>
        </p:nvSpPr>
        <p:spPr>
          <a:xfrm>
            <a:off x="5508652" y="4783016"/>
            <a:ext cx="128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Tinker this!!!!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F80266C0-162A-2A35-6C4D-9B30F9DC915C}"/>
              </a:ext>
            </a:extLst>
          </p:cNvPr>
          <p:cNvCxnSpPr>
            <a:cxnSpLocks/>
          </p:cNvCxnSpPr>
          <p:nvPr/>
        </p:nvCxnSpPr>
        <p:spPr>
          <a:xfrm>
            <a:off x="6094412" y="5235190"/>
            <a:ext cx="1063812" cy="3717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578B42C-3265-AA87-AB95-B2EBFDC6ECF5}"/>
              </a:ext>
            </a:extLst>
          </p:cNvPr>
          <p:cNvSpPr txBox="1"/>
          <p:nvPr/>
        </p:nvSpPr>
        <p:spPr>
          <a:xfrm>
            <a:off x="7158224" y="5403318"/>
            <a:ext cx="4544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070C0"/>
                </a:solidFill>
                <a:latin typeface="Tw Cen MT" panose="020B0602020104020603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https://www.tinkercad.com/things/hhOEB02MBZr-swanky-bruticus-jofo?sharecode=1L28w1CyqCrsUD7y0D2-8H-JVulb5UgysjGtIIvVJWI</a:t>
            </a:r>
            <a:endParaRPr lang="en-GB" sz="1200" dirty="0">
              <a:solidFill>
                <a:srgbClr val="0070C0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1537839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83BE45-34AA-A618-D5D7-277784028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3948F5-F8E1-77EB-D175-E267CE0C3E7B}"/>
              </a:ext>
            </a:extLst>
          </p:cNvPr>
          <p:cNvSpPr txBox="1"/>
          <p:nvPr/>
        </p:nvSpPr>
        <p:spPr>
          <a:xfrm>
            <a:off x="1141413" y="1044204"/>
            <a:ext cx="107359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Η πύλη OR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Η πύλη OR έχει δύο εισόδους και μία έξοδο που είναι ″1″, αν τουλάχιστον μία από τις δύο εισόδους είναι ″1″. Η συνάρτηση της πύλης OR είναι: Υ=Α+Β και ο πίνακας αληθείας της πύλης OR παρουσιάζεται στον παρακάτω Πίνακα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2C66E0-0C74-04FE-6DFD-B40E0AD588D7}"/>
              </a:ext>
            </a:extLst>
          </p:cNvPr>
          <p:cNvSpPr txBox="1"/>
          <p:nvPr/>
        </p:nvSpPr>
        <p:spPr>
          <a:xfrm>
            <a:off x="6796377" y="6304002"/>
            <a:ext cx="6103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Ref page 1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7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: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https://ebooks.edu.gr/ebooks/v/pdf/8547/4678/24-0311-02_V2_Psifiaka-Ilektronika_Meros-A-Theoria_B-G-EPAL_Vivlio-Mathiti-Emploutismeno/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526AFA-7D26-B457-A31D-94B76CD36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7604"/>
            <a:ext cx="9905998" cy="1478570"/>
          </a:xfrm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Βασικές λογικές Πύλες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A3CE56-A7B9-EDAE-E6F7-5CFD7A2000FD}"/>
              </a:ext>
            </a:extLst>
          </p:cNvPr>
          <p:cNvSpPr txBox="1"/>
          <p:nvPr/>
        </p:nvSpPr>
        <p:spPr>
          <a:xfrm>
            <a:off x="5508652" y="4783016"/>
            <a:ext cx="128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Tinker this!!!!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CCAA2BFE-E340-C148-91DB-E381EE7F60D0}"/>
              </a:ext>
            </a:extLst>
          </p:cNvPr>
          <p:cNvCxnSpPr>
            <a:cxnSpLocks/>
          </p:cNvCxnSpPr>
          <p:nvPr/>
        </p:nvCxnSpPr>
        <p:spPr>
          <a:xfrm>
            <a:off x="6094412" y="5235190"/>
            <a:ext cx="1063812" cy="3717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623FD904-01C2-646B-C5D9-F14EE9D6C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911" y="4098900"/>
            <a:ext cx="2406583" cy="26389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E7A7DA-5B7F-766B-5D8E-9889346D22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983" y="3401367"/>
            <a:ext cx="4109725" cy="61050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41A95D2-78DA-F2CF-D686-F8161E5A9A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6045" y="3213490"/>
            <a:ext cx="3560972" cy="213106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231BF33-03ED-DF58-8E7D-A730692F23E4}"/>
              </a:ext>
            </a:extLst>
          </p:cNvPr>
          <p:cNvSpPr txBox="1"/>
          <p:nvPr/>
        </p:nvSpPr>
        <p:spPr>
          <a:xfrm>
            <a:off x="7158224" y="5376147"/>
            <a:ext cx="64560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070C0"/>
                </a:solidFill>
                <a:latin typeface="Tw Cen MT" panose="020B0602020104020603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https://www.tinkercad.com/things/km7r0UCeGcZ-surprising-hillar?sharecode=e1P1Hfn2rzBFTOb_1QE_ADPe7wZ0bZC4nzdJ6e-rO</a:t>
            </a:r>
            <a:r>
              <a:rPr lang="en-GB" sz="1200" dirty="0">
                <a:solidFill>
                  <a:schemeClr val="bg1"/>
                </a:solidFill>
                <a:hlinkClick r:id="rId6"/>
              </a:rPr>
              <a:t>_I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29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018394B-388B-A1B7-CA52-6595A29A65B1}"/>
              </a:ext>
            </a:extLst>
          </p:cNvPr>
          <p:cNvSpPr txBox="1"/>
          <p:nvPr/>
        </p:nvSpPr>
        <p:spPr>
          <a:xfrm>
            <a:off x="688258" y="0"/>
            <a:ext cx="11503742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3600" noProof="0" dirty="0">
                <a:effectLst/>
                <a:latin typeface="Google Sans Text"/>
              </a:rPr>
              <a:t>Ψηφιακή Αποστολή στο Σπίτι: Οδηγίες Πλοήγησης στο        e-</a:t>
            </a:r>
            <a:r>
              <a:rPr lang="el-GR" sz="3600" noProof="0" dirty="0" err="1">
                <a:effectLst/>
                <a:latin typeface="Google Sans Text"/>
              </a:rPr>
              <a:t>class</a:t>
            </a:r>
            <a:r>
              <a:rPr lang="el-GR" sz="3600" noProof="0" dirty="0">
                <a:effectLst/>
                <a:latin typeface="Google Sans Text"/>
              </a:rPr>
              <a:t> </a:t>
            </a:r>
          </a:p>
          <a:p>
            <a:pPr>
              <a:buNone/>
            </a:pPr>
            <a:endParaRPr lang="el-GR" b="1" noProof="0" dirty="0">
              <a:effectLst/>
              <a:latin typeface="Google Sans Text"/>
            </a:endParaRPr>
          </a:p>
          <a:p>
            <a:pPr>
              <a:buNone/>
            </a:pPr>
            <a:r>
              <a:rPr lang="el-GR" sz="2000" b="1" noProof="0" dirty="0">
                <a:effectLst/>
                <a:latin typeface="Google Sans Text"/>
              </a:rPr>
              <a:t>Βήματα:</a:t>
            </a:r>
            <a:endParaRPr lang="el-GR" sz="2000" noProof="0" dirty="0">
              <a:effectLst/>
              <a:latin typeface="Google Sans Tex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000" b="1" noProof="0" dirty="0">
                <a:effectLst/>
                <a:latin typeface="Google Sans Text"/>
              </a:rPr>
              <a:t>Βήμα 1ο: Είσοδος στο e-</a:t>
            </a:r>
            <a:r>
              <a:rPr lang="el-GR" sz="2000" b="1" noProof="0" dirty="0" err="1">
                <a:effectLst/>
                <a:latin typeface="Google Sans Text"/>
              </a:rPr>
              <a:t>class</a:t>
            </a:r>
            <a:endParaRPr lang="el-GR" sz="2000" noProof="0" dirty="0">
              <a:effectLst/>
              <a:latin typeface="Google Sans Text"/>
            </a:endParaRPr>
          </a:p>
          <a:p>
            <a:r>
              <a:rPr lang="el-GR" sz="2000" noProof="0" dirty="0">
                <a:effectLst/>
                <a:latin typeface="Google Sans Text"/>
              </a:rPr>
              <a:t>		Πατήστε το </a:t>
            </a:r>
            <a:r>
              <a:rPr lang="el-GR" sz="2000" noProof="0" dirty="0" err="1">
                <a:effectLst/>
                <a:latin typeface="Google Sans Text"/>
              </a:rPr>
              <a:t>link</a:t>
            </a:r>
            <a:r>
              <a:rPr lang="el-GR" sz="2000" noProof="0" dirty="0">
                <a:effectLst/>
                <a:latin typeface="Google Sans Text"/>
              </a:rPr>
              <a:t> που σας δίνεται για να μπείτε απευθείας στο μάθημά μας. </a:t>
            </a:r>
          </a:p>
          <a:p>
            <a:r>
              <a:rPr lang="el-GR" sz="2000" noProof="0" dirty="0">
                <a:latin typeface="Google Sans Text"/>
              </a:rPr>
              <a:t>		</a:t>
            </a:r>
            <a:r>
              <a:rPr lang="el-GR" sz="2000" noProof="0" dirty="0">
                <a:effectLst/>
                <a:latin typeface="Google Sans Text"/>
                <a:hlinkClick r:id="rId2"/>
              </a:rPr>
              <a:t>https://eclass03.sch.gr/courses/1740200497/index.php</a:t>
            </a:r>
            <a:endParaRPr lang="el-GR" sz="2000" noProof="0" dirty="0">
              <a:effectLst/>
              <a:latin typeface="Google Sans Tex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000" b="1" noProof="0" dirty="0">
                <a:effectLst/>
                <a:latin typeface="Google Sans Text"/>
              </a:rPr>
              <a:t>Βήμα 2ο: Μελέτη Παρουσίασης</a:t>
            </a:r>
            <a:endParaRPr lang="el-GR" sz="2000" noProof="0" dirty="0">
              <a:effectLst/>
              <a:latin typeface="Google Sans Text"/>
            </a:endParaRPr>
          </a:p>
          <a:p>
            <a:pPr lvl="2"/>
            <a:r>
              <a:rPr lang="el-GR" sz="2000" noProof="0" dirty="0">
                <a:effectLst/>
                <a:latin typeface="Google Sans Text"/>
              </a:rPr>
              <a:t>Μπείτε στα </a:t>
            </a:r>
            <a:r>
              <a:rPr lang="el-GR" sz="2000" b="1" noProof="0" dirty="0">
                <a:effectLst/>
                <a:latin typeface="Google Sans Text"/>
              </a:rPr>
              <a:t>«Έγγραφα»</a:t>
            </a:r>
            <a:r>
              <a:rPr lang="el-GR" sz="2000" noProof="0" dirty="0">
                <a:effectLst/>
                <a:latin typeface="Google Sans Text"/>
              </a:rPr>
              <a:t>, κατεβάστε την παρουσίαση και μελετήστε την.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000" b="1" noProof="0" dirty="0">
                <a:effectLst/>
                <a:latin typeface="Google Sans Text"/>
              </a:rPr>
              <a:t>Βήμα 3ο: Εντοπισμός </a:t>
            </a:r>
            <a:r>
              <a:rPr lang="el-GR" sz="2000" b="1" noProof="0" dirty="0" err="1">
                <a:effectLst/>
                <a:latin typeface="Google Sans Text"/>
              </a:rPr>
              <a:t>Google</a:t>
            </a:r>
            <a:r>
              <a:rPr lang="el-GR" sz="2000" b="1" noProof="0" dirty="0">
                <a:effectLst/>
                <a:latin typeface="Google Sans Text"/>
              </a:rPr>
              <a:t> </a:t>
            </a:r>
            <a:r>
              <a:rPr lang="el-GR" sz="2000" b="1" noProof="0" dirty="0" err="1">
                <a:effectLst/>
                <a:latin typeface="Google Sans Text"/>
              </a:rPr>
              <a:t>Doc</a:t>
            </a:r>
            <a:endParaRPr lang="el-GR" sz="2000" noProof="0" dirty="0">
              <a:effectLst/>
              <a:latin typeface="Google Sans Text"/>
            </a:endParaRPr>
          </a:p>
          <a:p>
            <a:pPr lvl="2"/>
            <a:r>
              <a:rPr lang="el-GR" sz="2000" noProof="0" dirty="0">
                <a:effectLst/>
                <a:latin typeface="Google Sans Text"/>
              </a:rPr>
              <a:t>Μπείτε στις </a:t>
            </a:r>
            <a:r>
              <a:rPr lang="el-GR" sz="2000" b="1" noProof="0" dirty="0">
                <a:effectLst/>
                <a:latin typeface="Google Sans Text"/>
              </a:rPr>
              <a:t>«Ασκήσεις»</a:t>
            </a:r>
            <a:r>
              <a:rPr lang="el-GR" sz="2000" noProof="0" dirty="0">
                <a:effectLst/>
                <a:latin typeface="Google Sans Text"/>
              </a:rPr>
              <a:t>, βρείτε το </a:t>
            </a:r>
            <a:r>
              <a:rPr lang="el-GR" sz="2000" noProof="0" dirty="0" err="1">
                <a:effectLst/>
                <a:latin typeface="Google Sans Text"/>
              </a:rPr>
              <a:t>Google</a:t>
            </a:r>
            <a:r>
              <a:rPr lang="el-GR" sz="2000" noProof="0" dirty="0">
                <a:effectLst/>
                <a:latin typeface="Google Sans Text"/>
              </a:rPr>
              <a:t> </a:t>
            </a:r>
            <a:r>
              <a:rPr lang="el-GR" sz="2000" noProof="0" dirty="0" err="1">
                <a:effectLst/>
                <a:latin typeface="Google Sans Text"/>
              </a:rPr>
              <a:t>Doc</a:t>
            </a:r>
            <a:r>
              <a:rPr lang="el-GR" sz="2000" noProof="0" dirty="0">
                <a:effectLst/>
                <a:latin typeface="Google Sans Text"/>
              </a:rPr>
              <a:t> και γράψτε </a:t>
            </a:r>
            <a:r>
              <a:rPr lang="el-GR" sz="2000" b="1" noProof="0" dirty="0">
                <a:effectLst/>
                <a:latin typeface="Google Sans Text"/>
              </a:rPr>
              <a:t>μόνο</a:t>
            </a:r>
            <a:r>
              <a:rPr lang="el-GR" sz="2000" noProof="0" dirty="0">
                <a:effectLst/>
                <a:latin typeface="Google Sans Text"/>
              </a:rPr>
              <a:t> στην περιοχή με το όνομά σας.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000" b="1" noProof="0" dirty="0">
                <a:effectLst/>
                <a:latin typeface="Google Sans Text"/>
              </a:rPr>
              <a:t>Βήμα 4ο: Ψηφιακό Εργαστήριο</a:t>
            </a:r>
            <a:endParaRPr lang="el-GR" sz="2000" noProof="0" dirty="0">
              <a:effectLst/>
              <a:latin typeface="Google Sans Text"/>
            </a:endParaRPr>
          </a:p>
          <a:p>
            <a:pPr lvl="2"/>
            <a:r>
              <a:rPr lang="el-GR" sz="2000" noProof="0" dirty="0">
                <a:effectLst/>
                <a:latin typeface="Google Sans Text"/>
              </a:rPr>
              <a:t>Βρείτε στους </a:t>
            </a:r>
            <a:r>
              <a:rPr lang="el-GR" sz="2000" b="1" noProof="0" dirty="0">
                <a:effectLst/>
                <a:latin typeface="Google Sans Text"/>
              </a:rPr>
              <a:t>«Συνδέσμους»</a:t>
            </a:r>
            <a:r>
              <a:rPr lang="el-GR" sz="2000" noProof="0" dirty="0">
                <a:effectLst/>
                <a:latin typeface="Google Sans Text"/>
              </a:rPr>
              <a:t> το </a:t>
            </a:r>
            <a:r>
              <a:rPr lang="el-GR" sz="2000" noProof="0" dirty="0" err="1">
                <a:effectLst/>
                <a:latin typeface="Google Sans Text"/>
              </a:rPr>
              <a:t>Tinkercad</a:t>
            </a:r>
            <a:r>
              <a:rPr lang="el-GR" sz="2000" noProof="0" dirty="0">
                <a:effectLst/>
                <a:latin typeface="Google Sans Text"/>
              </a:rPr>
              <a:t> που αντιστοιχεί στην πύλη σας και κάντε το πείραμα.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000" b="1" noProof="0" dirty="0">
                <a:effectLst/>
                <a:latin typeface="Google Sans Text"/>
              </a:rPr>
              <a:t>Βήμα 5ο: Καταγραφή &amp; Μελέτη</a:t>
            </a:r>
            <a:endParaRPr lang="el-GR" sz="2000" noProof="0" dirty="0">
              <a:effectLst/>
              <a:latin typeface="Google Sans Text"/>
            </a:endParaRPr>
          </a:p>
          <a:p>
            <a:pPr lvl="2"/>
            <a:r>
              <a:rPr lang="el-GR" sz="2000" noProof="0" dirty="0">
                <a:effectLst/>
                <a:latin typeface="Google Sans Text"/>
              </a:rPr>
              <a:t>Κάντε επικόλληση τα </a:t>
            </a:r>
            <a:r>
              <a:rPr lang="el-GR" sz="2000" noProof="0" dirty="0" err="1">
                <a:effectLst/>
                <a:latin typeface="Google Sans Text"/>
              </a:rPr>
              <a:t>screenshots</a:t>
            </a:r>
            <a:r>
              <a:rPr lang="el-GR" sz="2000" noProof="0" dirty="0">
                <a:effectLst/>
                <a:latin typeface="Google Sans Text"/>
              </a:rPr>
              <a:t>, συμπληρώστε τον πίνακα και μελετήστε τις απαντήσεις των υπόλοιπων μαθητών. </a:t>
            </a:r>
          </a:p>
          <a:p>
            <a:pPr lvl="2"/>
            <a:endParaRPr lang="el-GR" sz="2000" noProof="0" dirty="0">
              <a:latin typeface="Google Sans Text"/>
            </a:endParaRPr>
          </a:p>
          <a:p>
            <a:pPr lvl="2"/>
            <a:endParaRPr lang="el-GR" sz="2000" noProof="0" dirty="0">
              <a:effectLst/>
              <a:latin typeface="Google Sans Text"/>
            </a:endParaRPr>
          </a:p>
          <a:p>
            <a:pPr>
              <a:buNone/>
            </a:pPr>
            <a:r>
              <a:rPr lang="el-GR" sz="2000" b="1" noProof="0" dirty="0">
                <a:effectLst/>
                <a:latin typeface="Google Sans Text"/>
              </a:rPr>
              <a:t>Σημείωση στο κάτω μέρος (</a:t>
            </a:r>
            <a:r>
              <a:rPr lang="el-GR" sz="2000" b="1" noProof="0" dirty="0" err="1">
                <a:effectLst/>
                <a:latin typeface="Google Sans Text"/>
              </a:rPr>
              <a:t>Footer</a:t>
            </a:r>
            <a:r>
              <a:rPr lang="el-GR" sz="2000" b="1" noProof="0" dirty="0">
                <a:effectLst/>
                <a:latin typeface="Google Sans Text"/>
              </a:rPr>
              <a:t>):</a:t>
            </a:r>
            <a:endParaRPr lang="el-GR" sz="2000" noProof="0" dirty="0">
              <a:effectLst/>
              <a:latin typeface="Google Sans Text"/>
            </a:endParaRPr>
          </a:p>
          <a:p>
            <a:pPr>
              <a:buNone/>
            </a:pPr>
            <a:r>
              <a:rPr lang="el-GR" sz="2000" noProof="0" dirty="0">
                <a:effectLst/>
                <a:latin typeface="Google Sans Text"/>
              </a:rPr>
              <a:t>Το </a:t>
            </a:r>
            <a:r>
              <a:rPr lang="el-GR" sz="2000" noProof="0" dirty="0" err="1">
                <a:effectLst/>
                <a:latin typeface="Google Sans Text"/>
              </a:rPr>
              <a:t>Google</a:t>
            </a:r>
            <a:r>
              <a:rPr lang="el-GR" sz="2000" noProof="0" dirty="0">
                <a:effectLst/>
                <a:latin typeface="Google Sans Text"/>
              </a:rPr>
              <a:t> </a:t>
            </a:r>
            <a:r>
              <a:rPr lang="el-GR" sz="2000" noProof="0" dirty="0" err="1">
                <a:effectLst/>
                <a:latin typeface="Google Sans Text"/>
              </a:rPr>
              <a:t>Doc</a:t>
            </a:r>
            <a:r>
              <a:rPr lang="el-GR" sz="2000" noProof="0" dirty="0">
                <a:effectLst/>
                <a:latin typeface="Google Sans Text"/>
              </a:rPr>
              <a:t> αποθηκεύεται αυτόματα στο </a:t>
            </a:r>
            <a:r>
              <a:rPr lang="el-GR" sz="2000" noProof="0" dirty="0" err="1">
                <a:effectLst/>
                <a:latin typeface="Google Sans Text"/>
              </a:rPr>
              <a:t>Cloud</a:t>
            </a:r>
            <a:r>
              <a:rPr lang="el-GR" sz="2000" noProof="0" dirty="0">
                <a:effectLst/>
                <a:latin typeface="Google Sans Text"/>
              </a:rPr>
              <a:t>. Δεν χρειάζεται να κάνετε </a:t>
            </a:r>
            <a:r>
              <a:rPr lang="el-GR" sz="2000" noProof="0" dirty="0" err="1">
                <a:effectLst/>
                <a:latin typeface="Google Sans Text"/>
              </a:rPr>
              <a:t>upload</a:t>
            </a:r>
            <a:r>
              <a:rPr lang="el-GR" sz="2000" noProof="0" dirty="0">
                <a:effectLst/>
                <a:latin typeface="Google Sans Text"/>
              </a:rPr>
              <a:t> κανένα αρχείο στο e-</a:t>
            </a:r>
            <a:r>
              <a:rPr lang="el-GR" sz="2000" noProof="0" dirty="0" err="1">
                <a:effectLst/>
                <a:latin typeface="Google Sans Text"/>
              </a:rPr>
              <a:t>class</a:t>
            </a:r>
            <a:r>
              <a:rPr lang="el-GR" sz="2000" noProof="0" dirty="0">
                <a:effectLst/>
                <a:latin typeface="Google Sans Text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788263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134</TotalTime>
  <Words>588</Words>
  <Application>Microsoft Office PowerPoint</Application>
  <PresentationFormat>Widescreen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Google Sans Text</vt:lpstr>
      <vt:lpstr>Tw Cen MT</vt:lpstr>
      <vt:lpstr>Circuit</vt:lpstr>
      <vt:lpstr>Βασικές λογικές Πύλες </vt:lpstr>
      <vt:lpstr>Βασικές λογικές Πύλες </vt:lpstr>
      <vt:lpstr>Βασικές λογικές Πύλες </vt:lpstr>
      <vt:lpstr>Βασικές λογικές Πύλες </vt:lpstr>
      <vt:lpstr>Βασικές λογικές Πύλες </vt:lpstr>
      <vt:lpstr>Βασικές λογικές Πύλες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VISITOR</dc:creator>
  <cp:lastModifiedBy>George Stavrinidis</cp:lastModifiedBy>
  <cp:revision>13</cp:revision>
  <dcterms:created xsi:type="dcterms:W3CDTF">2026-06-01T12:12:07Z</dcterms:created>
  <dcterms:modified xsi:type="dcterms:W3CDTF">2026-06-16T19:17:29Z</dcterms:modified>
</cp:coreProperties>
</file>