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 id="2147483660" r:id="rId2"/>
  </p:sldMasterIdLst>
  <p:sldIdLst>
    <p:sldId id="282" r:id="rId3"/>
    <p:sldId id="256" r:id="rId4"/>
    <p:sldId id="275" r:id="rId5"/>
    <p:sldId id="276" r:id="rId6"/>
    <p:sldId id="277" r:id="rId7"/>
    <p:sldId id="279" r:id="rId8"/>
    <p:sldId id="284" r:id="rId9"/>
    <p:sldId id="278" r:id="rId10"/>
    <p:sldId id="283" r:id="rId11"/>
    <p:sldId id="287" r:id="rId12"/>
    <p:sldId id="290" r:id="rId13"/>
    <p:sldId id="288" r:id="rId14"/>
    <p:sldId id="292" r:id="rId15"/>
    <p:sldId id="293" r:id="rId16"/>
    <p:sldId id="294" r:id="rId17"/>
    <p:sldId id="295" r:id="rId18"/>
    <p:sldId id="296" r:id="rId19"/>
    <p:sldId id="291" r:id="rId20"/>
    <p:sldId id="298" r:id="rId21"/>
    <p:sldId id="297" r:id="rId22"/>
    <p:sldId id="299" r:id="rId23"/>
    <p:sldId id="300" r:id="rId24"/>
    <p:sldId id="302" r:id="rId25"/>
    <p:sldId id="285" r:id="rId26"/>
    <p:sldId id="286" r:id="rId27"/>
    <p:sldId id="289" r:id="rId28"/>
    <p:sldId id="301" r:id="rId29"/>
    <p:sldId id="304" r:id="rId30"/>
    <p:sldId id="280" r:id="rId31"/>
    <p:sldId id="258" r:id="rId32"/>
    <p:sldId id="257" r:id="rId33"/>
    <p:sldId id="259" r:id="rId34"/>
    <p:sldId id="261" r:id="rId35"/>
    <p:sldId id="274" r:id="rId36"/>
    <p:sldId id="262" r:id="rId37"/>
    <p:sldId id="263" r:id="rId38"/>
    <p:sldId id="264" r:id="rId39"/>
    <p:sldId id="265" r:id="rId40"/>
    <p:sldId id="266" r:id="rId41"/>
    <p:sldId id="267" r:id="rId42"/>
    <p:sldId id="260" r:id="rId43"/>
    <p:sldId id="281" r:id="rId44"/>
    <p:sldId id="306" r:id="rId45"/>
    <p:sldId id="318" r:id="rId46"/>
    <p:sldId id="319" r:id="rId47"/>
    <p:sldId id="308" r:id="rId48"/>
    <p:sldId id="309" r:id="rId49"/>
    <p:sldId id="314" r:id="rId50"/>
    <p:sldId id="313" r:id="rId51"/>
    <p:sldId id="310" r:id="rId52"/>
    <p:sldId id="315" r:id="rId53"/>
    <p:sldId id="316" r:id="rId54"/>
    <p:sldId id="305" r:id="rId55"/>
    <p:sldId id="322" r:id="rId56"/>
    <p:sldId id="323" r:id="rId57"/>
    <p:sldId id="324" r:id="rId5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fstratios Katanopoulos" initials="EK" lastIdx="1" clrIdx="0">
    <p:extLst>
      <p:ext uri="{19B8F6BF-5375-455C-9EA6-DF929625EA0E}">
        <p15:presenceInfo xmlns:p15="http://schemas.microsoft.com/office/powerpoint/2012/main" userId="3354ea958910b349"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BD8C42"/>
    <a:srgbClr val="E0C6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80" autoAdjust="0"/>
    <p:restoredTop sz="94660"/>
  </p:normalViewPr>
  <p:slideViewPr>
    <p:cSldViewPr snapToGrid="0">
      <p:cViewPr varScale="1">
        <p:scale>
          <a:sx n="82" d="100"/>
          <a:sy n="82" d="100"/>
        </p:scale>
        <p:origin x="62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5" Type="http://schemas.openxmlformats.org/officeDocument/2006/relationships/slide" Target="slides/slide3.xml"/><Relationship Id="rId61" Type="http://schemas.openxmlformats.org/officeDocument/2006/relationships/viewProps" Target="viewProp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commentAuthors" Target="commentAuthor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9DE5874-6DB9-0845-5415-32D735E21B8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B7F4E93B-B6C6-9D68-1C29-C21BB4CAC7C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1FDE891B-3365-17BF-760A-FE4D795A2CA2}"/>
              </a:ext>
            </a:extLst>
          </p:cNvPr>
          <p:cNvSpPr>
            <a:spLocks noGrp="1"/>
          </p:cNvSpPr>
          <p:nvPr>
            <p:ph type="dt" sz="half" idx="10"/>
          </p:nvPr>
        </p:nvSpPr>
        <p:spPr/>
        <p:txBody>
          <a:bodyPr/>
          <a:lstStyle/>
          <a:p>
            <a:fld id="{35D33AA5-992A-42BF-A03C-B15E2111E97F}" type="datetimeFigureOut">
              <a:rPr lang="el-GR" smtClean="0"/>
              <a:t>12/01/2025</a:t>
            </a:fld>
            <a:endParaRPr lang="el-GR"/>
          </a:p>
        </p:txBody>
      </p:sp>
      <p:sp>
        <p:nvSpPr>
          <p:cNvPr id="5" name="Θέση υποσέλιδου 4">
            <a:extLst>
              <a:ext uri="{FF2B5EF4-FFF2-40B4-BE49-F238E27FC236}">
                <a16:creationId xmlns:a16="http://schemas.microsoft.com/office/drawing/2014/main" id="{5072CF6D-E934-5F67-A5B5-7F3A7BDB97FF}"/>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CFD67C50-BAB5-20F9-7465-91C6D9B14E30}"/>
              </a:ext>
            </a:extLst>
          </p:cNvPr>
          <p:cNvSpPr>
            <a:spLocks noGrp="1"/>
          </p:cNvSpPr>
          <p:nvPr>
            <p:ph type="sldNum" sz="quarter" idx="12"/>
          </p:nvPr>
        </p:nvSpPr>
        <p:spPr/>
        <p:txBody>
          <a:bodyPr/>
          <a:lstStyle/>
          <a:p>
            <a:fld id="{B7E15BDF-253F-46E5-9F0B-03EE1B22687E}" type="slidenum">
              <a:rPr lang="el-GR" smtClean="0"/>
              <a:t>‹#›</a:t>
            </a:fld>
            <a:endParaRPr lang="el-GR"/>
          </a:p>
        </p:txBody>
      </p:sp>
    </p:spTree>
    <p:extLst>
      <p:ext uri="{BB962C8B-B14F-4D97-AF65-F5344CB8AC3E}">
        <p14:creationId xmlns:p14="http://schemas.microsoft.com/office/powerpoint/2010/main" val="24092285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363438F-3E28-0FCD-FC32-1635A1A61EED}"/>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979143A3-4E7D-E2BD-0D9F-39D4395E211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521A8180-A1C4-3F83-2802-9090DC5A33E0}"/>
              </a:ext>
            </a:extLst>
          </p:cNvPr>
          <p:cNvSpPr>
            <a:spLocks noGrp="1"/>
          </p:cNvSpPr>
          <p:nvPr>
            <p:ph type="dt" sz="half" idx="10"/>
          </p:nvPr>
        </p:nvSpPr>
        <p:spPr/>
        <p:txBody>
          <a:bodyPr/>
          <a:lstStyle/>
          <a:p>
            <a:fld id="{35D33AA5-992A-42BF-A03C-B15E2111E97F}" type="datetimeFigureOut">
              <a:rPr lang="el-GR" smtClean="0"/>
              <a:t>12/01/2025</a:t>
            </a:fld>
            <a:endParaRPr lang="el-GR"/>
          </a:p>
        </p:txBody>
      </p:sp>
      <p:sp>
        <p:nvSpPr>
          <p:cNvPr id="5" name="Θέση υποσέλιδου 4">
            <a:extLst>
              <a:ext uri="{FF2B5EF4-FFF2-40B4-BE49-F238E27FC236}">
                <a16:creationId xmlns:a16="http://schemas.microsoft.com/office/drawing/2014/main" id="{996ADEA7-F728-8755-9D8C-6EDCC34CEB25}"/>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D1D0FB3-46AD-33F8-6B24-EF1CA291D674}"/>
              </a:ext>
            </a:extLst>
          </p:cNvPr>
          <p:cNvSpPr>
            <a:spLocks noGrp="1"/>
          </p:cNvSpPr>
          <p:nvPr>
            <p:ph type="sldNum" sz="quarter" idx="12"/>
          </p:nvPr>
        </p:nvSpPr>
        <p:spPr/>
        <p:txBody>
          <a:bodyPr/>
          <a:lstStyle/>
          <a:p>
            <a:fld id="{B7E15BDF-253F-46E5-9F0B-03EE1B22687E}" type="slidenum">
              <a:rPr lang="el-GR" smtClean="0"/>
              <a:t>‹#›</a:t>
            </a:fld>
            <a:endParaRPr lang="el-GR"/>
          </a:p>
        </p:txBody>
      </p:sp>
    </p:spTree>
    <p:extLst>
      <p:ext uri="{BB962C8B-B14F-4D97-AF65-F5344CB8AC3E}">
        <p14:creationId xmlns:p14="http://schemas.microsoft.com/office/powerpoint/2010/main" val="4050671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0EB254EE-0936-A092-A438-CAA9EAD4C4B3}"/>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FD72D59F-7F15-D97A-478E-BAB78931FB71}"/>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64AB7D3-1F57-C2D3-315D-169F0AE532B2}"/>
              </a:ext>
            </a:extLst>
          </p:cNvPr>
          <p:cNvSpPr>
            <a:spLocks noGrp="1"/>
          </p:cNvSpPr>
          <p:nvPr>
            <p:ph type="dt" sz="half" idx="10"/>
          </p:nvPr>
        </p:nvSpPr>
        <p:spPr/>
        <p:txBody>
          <a:bodyPr/>
          <a:lstStyle/>
          <a:p>
            <a:fld id="{35D33AA5-992A-42BF-A03C-B15E2111E97F}" type="datetimeFigureOut">
              <a:rPr lang="el-GR" smtClean="0"/>
              <a:t>12/01/2025</a:t>
            </a:fld>
            <a:endParaRPr lang="el-GR"/>
          </a:p>
        </p:txBody>
      </p:sp>
      <p:sp>
        <p:nvSpPr>
          <p:cNvPr id="5" name="Θέση υποσέλιδου 4">
            <a:extLst>
              <a:ext uri="{FF2B5EF4-FFF2-40B4-BE49-F238E27FC236}">
                <a16:creationId xmlns:a16="http://schemas.microsoft.com/office/drawing/2014/main" id="{322DA14F-01D4-8374-8AEB-E26FAAAE9D06}"/>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7128009A-E10B-392E-4A90-A944BA1BA5D3}"/>
              </a:ext>
            </a:extLst>
          </p:cNvPr>
          <p:cNvSpPr>
            <a:spLocks noGrp="1"/>
          </p:cNvSpPr>
          <p:nvPr>
            <p:ph type="sldNum" sz="quarter" idx="12"/>
          </p:nvPr>
        </p:nvSpPr>
        <p:spPr/>
        <p:txBody>
          <a:bodyPr/>
          <a:lstStyle/>
          <a:p>
            <a:fld id="{B7E15BDF-253F-46E5-9F0B-03EE1B22687E}" type="slidenum">
              <a:rPr lang="el-GR" smtClean="0"/>
              <a:t>‹#›</a:t>
            </a:fld>
            <a:endParaRPr lang="el-GR"/>
          </a:p>
        </p:txBody>
      </p:sp>
    </p:spTree>
    <p:extLst>
      <p:ext uri="{BB962C8B-B14F-4D97-AF65-F5344CB8AC3E}">
        <p14:creationId xmlns:p14="http://schemas.microsoft.com/office/powerpoint/2010/main" val="10904561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l-GR"/>
          </a:p>
        </p:txBody>
      </p:sp>
      <p:sp>
        <p:nvSpPr>
          <p:cNvPr id="4" name="Date Placeholder 3"/>
          <p:cNvSpPr>
            <a:spLocks noGrp="1"/>
          </p:cNvSpPr>
          <p:nvPr>
            <p:ph type="dt" sz="half" idx="10"/>
          </p:nvPr>
        </p:nvSpPr>
        <p:spPr/>
        <p:txBody>
          <a:bodyPr/>
          <a:lstStyle/>
          <a:p>
            <a:fld id="{CD6BBF5C-BCE4-42AA-A961-8352019277A2}" type="datetimeFigureOut">
              <a:rPr lang="el-GR" smtClean="0"/>
              <a:t>12/01/2025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C1B1406-1CB4-4EE7-A023-F95762930C6C}" type="slidenum">
              <a:rPr lang="el-GR" smtClean="0"/>
              <a:t>‹#›</a:t>
            </a:fld>
            <a:endParaRPr lang="el-GR"/>
          </a:p>
        </p:txBody>
      </p:sp>
    </p:spTree>
    <p:extLst>
      <p:ext uri="{BB962C8B-B14F-4D97-AF65-F5344CB8AC3E}">
        <p14:creationId xmlns:p14="http://schemas.microsoft.com/office/powerpoint/2010/main" val="3203359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CD6BBF5C-BCE4-42AA-A961-8352019277A2}" type="datetimeFigureOut">
              <a:rPr lang="el-GR" smtClean="0"/>
              <a:t>12/01/2025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C1B1406-1CB4-4EE7-A023-F95762930C6C}" type="slidenum">
              <a:rPr lang="el-GR" smtClean="0"/>
              <a:t>‹#›</a:t>
            </a:fld>
            <a:endParaRPr lang="el-GR"/>
          </a:p>
        </p:txBody>
      </p:sp>
    </p:spTree>
    <p:extLst>
      <p:ext uri="{BB962C8B-B14F-4D97-AF65-F5344CB8AC3E}">
        <p14:creationId xmlns:p14="http://schemas.microsoft.com/office/powerpoint/2010/main" val="2240053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6BBF5C-BCE4-42AA-A961-8352019277A2}" type="datetimeFigureOut">
              <a:rPr lang="el-GR" smtClean="0"/>
              <a:t>12/01/2025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C1B1406-1CB4-4EE7-A023-F95762930C6C}" type="slidenum">
              <a:rPr lang="el-GR" smtClean="0"/>
              <a:t>‹#›</a:t>
            </a:fld>
            <a:endParaRPr lang="el-GR"/>
          </a:p>
        </p:txBody>
      </p:sp>
    </p:spTree>
    <p:extLst>
      <p:ext uri="{BB962C8B-B14F-4D97-AF65-F5344CB8AC3E}">
        <p14:creationId xmlns:p14="http://schemas.microsoft.com/office/powerpoint/2010/main" val="18928955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4"/>
          <p:cNvSpPr>
            <a:spLocks noGrp="1"/>
          </p:cNvSpPr>
          <p:nvPr>
            <p:ph type="dt" sz="half" idx="10"/>
          </p:nvPr>
        </p:nvSpPr>
        <p:spPr/>
        <p:txBody>
          <a:bodyPr/>
          <a:lstStyle/>
          <a:p>
            <a:fld id="{CD6BBF5C-BCE4-42AA-A961-8352019277A2}" type="datetimeFigureOut">
              <a:rPr lang="el-GR" smtClean="0"/>
              <a:t>12/01/2025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C1B1406-1CB4-4EE7-A023-F95762930C6C}" type="slidenum">
              <a:rPr lang="el-GR" smtClean="0"/>
              <a:t>‹#›</a:t>
            </a:fld>
            <a:endParaRPr lang="el-GR"/>
          </a:p>
        </p:txBody>
      </p:sp>
    </p:spTree>
    <p:extLst>
      <p:ext uri="{BB962C8B-B14F-4D97-AF65-F5344CB8AC3E}">
        <p14:creationId xmlns:p14="http://schemas.microsoft.com/office/powerpoint/2010/main" val="2384309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6"/>
          <p:cNvSpPr>
            <a:spLocks noGrp="1"/>
          </p:cNvSpPr>
          <p:nvPr>
            <p:ph type="dt" sz="half" idx="10"/>
          </p:nvPr>
        </p:nvSpPr>
        <p:spPr/>
        <p:txBody>
          <a:bodyPr/>
          <a:lstStyle/>
          <a:p>
            <a:fld id="{CD6BBF5C-BCE4-42AA-A961-8352019277A2}" type="datetimeFigureOut">
              <a:rPr lang="el-GR" smtClean="0"/>
              <a:t>12/01/2025</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1C1B1406-1CB4-4EE7-A023-F95762930C6C}" type="slidenum">
              <a:rPr lang="el-GR" smtClean="0"/>
              <a:t>‹#›</a:t>
            </a:fld>
            <a:endParaRPr lang="el-GR"/>
          </a:p>
        </p:txBody>
      </p:sp>
    </p:spTree>
    <p:extLst>
      <p:ext uri="{BB962C8B-B14F-4D97-AF65-F5344CB8AC3E}">
        <p14:creationId xmlns:p14="http://schemas.microsoft.com/office/powerpoint/2010/main" val="13790452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2"/>
          <p:cNvSpPr>
            <a:spLocks noGrp="1"/>
          </p:cNvSpPr>
          <p:nvPr>
            <p:ph type="dt" sz="half" idx="10"/>
          </p:nvPr>
        </p:nvSpPr>
        <p:spPr/>
        <p:txBody>
          <a:bodyPr/>
          <a:lstStyle/>
          <a:p>
            <a:fld id="{CD6BBF5C-BCE4-42AA-A961-8352019277A2}" type="datetimeFigureOut">
              <a:rPr lang="el-GR" smtClean="0"/>
              <a:t>12/01/2025</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1C1B1406-1CB4-4EE7-A023-F95762930C6C}" type="slidenum">
              <a:rPr lang="el-GR" smtClean="0"/>
              <a:t>‹#›</a:t>
            </a:fld>
            <a:endParaRPr lang="el-GR"/>
          </a:p>
        </p:txBody>
      </p:sp>
    </p:spTree>
    <p:extLst>
      <p:ext uri="{BB962C8B-B14F-4D97-AF65-F5344CB8AC3E}">
        <p14:creationId xmlns:p14="http://schemas.microsoft.com/office/powerpoint/2010/main" val="13370468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6BBF5C-BCE4-42AA-A961-8352019277A2}" type="datetimeFigureOut">
              <a:rPr lang="el-GR" smtClean="0"/>
              <a:t>12/01/2025</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1C1B1406-1CB4-4EE7-A023-F95762930C6C}" type="slidenum">
              <a:rPr lang="el-GR" smtClean="0"/>
              <a:t>‹#›</a:t>
            </a:fld>
            <a:endParaRPr lang="el-GR"/>
          </a:p>
        </p:txBody>
      </p:sp>
    </p:spTree>
    <p:extLst>
      <p:ext uri="{BB962C8B-B14F-4D97-AF65-F5344CB8AC3E}">
        <p14:creationId xmlns:p14="http://schemas.microsoft.com/office/powerpoint/2010/main" val="29622442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6BBF5C-BCE4-42AA-A961-8352019277A2}" type="datetimeFigureOut">
              <a:rPr lang="el-GR" smtClean="0"/>
              <a:t>12/01/2025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C1B1406-1CB4-4EE7-A023-F95762930C6C}" type="slidenum">
              <a:rPr lang="el-GR" smtClean="0"/>
              <a:t>‹#›</a:t>
            </a:fld>
            <a:endParaRPr lang="el-GR"/>
          </a:p>
        </p:txBody>
      </p:sp>
    </p:spTree>
    <p:extLst>
      <p:ext uri="{BB962C8B-B14F-4D97-AF65-F5344CB8AC3E}">
        <p14:creationId xmlns:p14="http://schemas.microsoft.com/office/powerpoint/2010/main" val="4105353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CDBA4F5-4113-50B0-85AA-2825960F2E12}"/>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3C6BCD2A-2414-433C-8C4E-8AF5849ACC0D}"/>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3DAAC567-539E-C43C-C7C9-5111E6E7479A}"/>
              </a:ext>
            </a:extLst>
          </p:cNvPr>
          <p:cNvSpPr>
            <a:spLocks noGrp="1"/>
          </p:cNvSpPr>
          <p:nvPr>
            <p:ph type="dt" sz="half" idx="10"/>
          </p:nvPr>
        </p:nvSpPr>
        <p:spPr/>
        <p:txBody>
          <a:bodyPr/>
          <a:lstStyle/>
          <a:p>
            <a:fld id="{35D33AA5-992A-42BF-A03C-B15E2111E97F}" type="datetimeFigureOut">
              <a:rPr lang="el-GR" smtClean="0"/>
              <a:t>12/01/2025</a:t>
            </a:fld>
            <a:endParaRPr lang="el-GR"/>
          </a:p>
        </p:txBody>
      </p:sp>
      <p:sp>
        <p:nvSpPr>
          <p:cNvPr id="5" name="Θέση υποσέλιδου 4">
            <a:extLst>
              <a:ext uri="{FF2B5EF4-FFF2-40B4-BE49-F238E27FC236}">
                <a16:creationId xmlns:a16="http://schemas.microsoft.com/office/drawing/2014/main" id="{52D1E5BC-C8EB-6F86-B53A-834DE1609F3A}"/>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F5C8471B-DC55-E2CD-BAEF-D94540047377}"/>
              </a:ext>
            </a:extLst>
          </p:cNvPr>
          <p:cNvSpPr>
            <a:spLocks noGrp="1"/>
          </p:cNvSpPr>
          <p:nvPr>
            <p:ph type="sldNum" sz="quarter" idx="12"/>
          </p:nvPr>
        </p:nvSpPr>
        <p:spPr/>
        <p:txBody>
          <a:bodyPr/>
          <a:lstStyle/>
          <a:p>
            <a:fld id="{B7E15BDF-253F-46E5-9F0B-03EE1B22687E}" type="slidenum">
              <a:rPr lang="el-GR" smtClean="0"/>
              <a:t>‹#›</a:t>
            </a:fld>
            <a:endParaRPr lang="el-GR"/>
          </a:p>
        </p:txBody>
      </p:sp>
    </p:spTree>
    <p:extLst>
      <p:ext uri="{BB962C8B-B14F-4D97-AF65-F5344CB8AC3E}">
        <p14:creationId xmlns:p14="http://schemas.microsoft.com/office/powerpoint/2010/main" val="31880649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D6BBF5C-BCE4-42AA-A961-8352019277A2}" type="datetimeFigureOut">
              <a:rPr lang="el-GR" smtClean="0"/>
              <a:t>12/01/2025</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1C1B1406-1CB4-4EE7-A023-F95762930C6C}" type="slidenum">
              <a:rPr lang="el-GR" smtClean="0"/>
              <a:t>‹#›</a:t>
            </a:fld>
            <a:endParaRPr lang="el-GR"/>
          </a:p>
        </p:txBody>
      </p:sp>
    </p:spTree>
    <p:extLst>
      <p:ext uri="{BB962C8B-B14F-4D97-AF65-F5344CB8AC3E}">
        <p14:creationId xmlns:p14="http://schemas.microsoft.com/office/powerpoint/2010/main" val="491370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CD6BBF5C-BCE4-42AA-A961-8352019277A2}" type="datetimeFigureOut">
              <a:rPr lang="el-GR" smtClean="0"/>
              <a:t>12/01/2025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C1B1406-1CB4-4EE7-A023-F95762930C6C}" type="slidenum">
              <a:rPr lang="el-GR" smtClean="0"/>
              <a:t>‹#›</a:t>
            </a:fld>
            <a:endParaRPr lang="el-GR"/>
          </a:p>
        </p:txBody>
      </p:sp>
    </p:spTree>
    <p:extLst>
      <p:ext uri="{BB962C8B-B14F-4D97-AF65-F5344CB8AC3E}">
        <p14:creationId xmlns:p14="http://schemas.microsoft.com/office/powerpoint/2010/main" val="27641881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p>
            <a:fld id="{CD6BBF5C-BCE4-42AA-A961-8352019277A2}" type="datetimeFigureOut">
              <a:rPr lang="el-GR" smtClean="0"/>
              <a:t>12/01/2025</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1C1B1406-1CB4-4EE7-A023-F95762930C6C}" type="slidenum">
              <a:rPr lang="el-GR" smtClean="0"/>
              <a:t>‹#›</a:t>
            </a:fld>
            <a:endParaRPr lang="el-GR"/>
          </a:p>
        </p:txBody>
      </p:sp>
    </p:spTree>
    <p:extLst>
      <p:ext uri="{BB962C8B-B14F-4D97-AF65-F5344CB8AC3E}">
        <p14:creationId xmlns:p14="http://schemas.microsoft.com/office/powerpoint/2010/main" val="26187401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6F97880-23A6-09C4-ABB3-5082C3C6F7EE}"/>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49F4A13B-32F3-9F2A-B0D7-90EFBCDBDC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967B0665-1210-0D27-B427-5DAD14393B86}"/>
              </a:ext>
            </a:extLst>
          </p:cNvPr>
          <p:cNvSpPr>
            <a:spLocks noGrp="1"/>
          </p:cNvSpPr>
          <p:nvPr>
            <p:ph type="dt" sz="half" idx="10"/>
          </p:nvPr>
        </p:nvSpPr>
        <p:spPr/>
        <p:txBody>
          <a:bodyPr/>
          <a:lstStyle/>
          <a:p>
            <a:fld id="{35D33AA5-992A-42BF-A03C-B15E2111E97F}" type="datetimeFigureOut">
              <a:rPr lang="el-GR" smtClean="0"/>
              <a:t>12/01/2025</a:t>
            </a:fld>
            <a:endParaRPr lang="el-GR"/>
          </a:p>
        </p:txBody>
      </p:sp>
      <p:sp>
        <p:nvSpPr>
          <p:cNvPr id="5" name="Θέση υποσέλιδου 4">
            <a:extLst>
              <a:ext uri="{FF2B5EF4-FFF2-40B4-BE49-F238E27FC236}">
                <a16:creationId xmlns:a16="http://schemas.microsoft.com/office/drawing/2014/main" id="{D0D1D846-600C-B245-4EBD-DD595C8EF16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6916A379-6CE0-B7C1-E808-2A56660A5AEB}"/>
              </a:ext>
            </a:extLst>
          </p:cNvPr>
          <p:cNvSpPr>
            <a:spLocks noGrp="1"/>
          </p:cNvSpPr>
          <p:nvPr>
            <p:ph type="sldNum" sz="quarter" idx="12"/>
          </p:nvPr>
        </p:nvSpPr>
        <p:spPr/>
        <p:txBody>
          <a:bodyPr/>
          <a:lstStyle/>
          <a:p>
            <a:fld id="{B7E15BDF-253F-46E5-9F0B-03EE1B22687E}" type="slidenum">
              <a:rPr lang="el-GR" smtClean="0"/>
              <a:t>‹#›</a:t>
            </a:fld>
            <a:endParaRPr lang="el-GR"/>
          </a:p>
        </p:txBody>
      </p:sp>
    </p:spTree>
    <p:extLst>
      <p:ext uri="{BB962C8B-B14F-4D97-AF65-F5344CB8AC3E}">
        <p14:creationId xmlns:p14="http://schemas.microsoft.com/office/powerpoint/2010/main" val="37370912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158740-4CFE-0E4A-2F3D-61703B21F104}"/>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F3A7846-0979-FEA7-42E9-93161AC541F1}"/>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περιεχομένου 3">
            <a:extLst>
              <a:ext uri="{FF2B5EF4-FFF2-40B4-BE49-F238E27FC236}">
                <a16:creationId xmlns:a16="http://schemas.microsoft.com/office/drawing/2014/main" id="{EE192B0C-D975-B829-E63D-D7292808DA1D}"/>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ημερομηνίας 4">
            <a:extLst>
              <a:ext uri="{FF2B5EF4-FFF2-40B4-BE49-F238E27FC236}">
                <a16:creationId xmlns:a16="http://schemas.microsoft.com/office/drawing/2014/main" id="{97335FD5-E54E-7BFB-4ED5-FA40C7FC3881}"/>
              </a:ext>
            </a:extLst>
          </p:cNvPr>
          <p:cNvSpPr>
            <a:spLocks noGrp="1"/>
          </p:cNvSpPr>
          <p:nvPr>
            <p:ph type="dt" sz="half" idx="10"/>
          </p:nvPr>
        </p:nvSpPr>
        <p:spPr/>
        <p:txBody>
          <a:bodyPr/>
          <a:lstStyle/>
          <a:p>
            <a:fld id="{35D33AA5-992A-42BF-A03C-B15E2111E97F}" type="datetimeFigureOut">
              <a:rPr lang="el-GR" smtClean="0"/>
              <a:t>12/01/2025</a:t>
            </a:fld>
            <a:endParaRPr lang="el-GR"/>
          </a:p>
        </p:txBody>
      </p:sp>
      <p:sp>
        <p:nvSpPr>
          <p:cNvPr id="6" name="Θέση υποσέλιδου 5">
            <a:extLst>
              <a:ext uri="{FF2B5EF4-FFF2-40B4-BE49-F238E27FC236}">
                <a16:creationId xmlns:a16="http://schemas.microsoft.com/office/drawing/2014/main" id="{89159ADF-37FF-3382-164A-0E465367ABD5}"/>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0D74003D-2376-4BF5-0675-20BCCEE3471A}"/>
              </a:ext>
            </a:extLst>
          </p:cNvPr>
          <p:cNvSpPr>
            <a:spLocks noGrp="1"/>
          </p:cNvSpPr>
          <p:nvPr>
            <p:ph type="sldNum" sz="quarter" idx="12"/>
          </p:nvPr>
        </p:nvSpPr>
        <p:spPr/>
        <p:txBody>
          <a:bodyPr/>
          <a:lstStyle/>
          <a:p>
            <a:fld id="{B7E15BDF-253F-46E5-9F0B-03EE1B22687E}" type="slidenum">
              <a:rPr lang="el-GR" smtClean="0"/>
              <a:t>‹#›</a:t>
            </a:fld>
            <a:endParaRPr lang="el-GR"/>
          </a:p>
        </p:txBody>
      </p:sp>
    </p:spTree>
    <p:extLst>
      <p:ext uri="{BB962C8B-B14F-4D97-AF65-F5344CB8AC3E}">
        <p14:creationId xmlns:p14="http://schemas.microsoft.com/office/powerpoint/2010/main" val="30872179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462F158-99F5-B88B-A5F9-67DD281F4B98}"/>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8CD8FCD2-F6CA-96B0-E14E-8441C7E5342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527E8818-E6A7-2345-228F-9510ECF7DA4E}"/>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9D9DE889-40F2-DBB3-D8B4-CF5C12A002F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66DE8CFE-BD64-23D2-5D9E-7A6FD8FB79F1}"/>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A68763F4-F76C-BB89-9B6F-D34CFEC60936}"/>
              </a:ext>
            </a:extLst>
          </p:cNvPr>
          <p:cNvSpPr>
            <a:spLocks noGrp="1"/>
          </p:cNvSpPr>
          <p:nvPr>
            <p:ph type="dt" sz="half" idx="10"/>
          </p:nvPr>
        </p:nvSpPr>
        <p:spPr/>
        <p:txBody>
          <a:bodyPr/>
          <a:lstStyle/>
          <a:p>
            <a:fld id="{35D33AA5-992A-42BF-A03C-B15E2111E97F}" type="datetimeFigureOut">
              <a:rPr lang="el-GR" smtClean="0"/>
              <a:t>12/01/2025</a:t>
            </a:fld>
            <a:endParaRPr lang="el-GR"/>
          </a:p>
        </p:txBody>
      </p:sp>
      <p:sp>
        <p:nvSpPr>
          <p:cNvPr id="8" name="Θέση υποσέλιδου 7">
            <a:extLst>
              <a:ext uri="{FF2B5EF4-FFF2-40B4-BE49-F238E27FC236}">
                <a16:creationId xmlns:a16="http://schemas.microsoft.com/office/drawing/2014/main" id="{3DD19DDB-FEC9-1CA6-FB5D-E95204548516}"/>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2E4FA732-268D-4670-8BBE-95CAAC8092FA}"/>
              </a:ext>
            </a:extLst>
          </p:cNvPr>
          <p:cNvSpPr>
            <a:spLocks noGrp="1"/>
          </p:cNvSpPr>
          <p:nvPr>
            <p:ph type="sldNum" sz="quarter" idx="12"/>
          </p:nvPr>
        </p:nvSpPr>
        <p:spPr/>
        <p:txBody>
          <a:bodyPr/>
          <a:lstStyle/>
          <a:p>
            <a:fld id="{B7E15BDF-253F-46E5-9F0B-03EE1B22687E}" type="slidenum">
              <a:rPr lang="el-GR" smtClean="0"/>
              <a:t>‹#›</a:t>
            </a:fld>
            <a:endParaRPr lang="el-GR"/>
          </a:p>
        </p:txBody>
      </p:sp>
    </p:spTree>
    <p:extLst>
      <p:ext uri="{BB962C8B-B14F-4D97-AF65-F5344CB8AC3E}">
        <p14:creationId xmlns:p14="http://schemas.microsoft.com/office/powerpoint/2010/main" val="6633959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621E0D2-D234-F661-54D8-7DAEAE29A8CE}"/>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93F6666-56D2-2037-971A-D980F85A59BD}"/>
              </a:ext>
            </a:extLst>
          </p:cNvPr>
          <p:cNvSpPr>
            <a:spLocks noGrp="1"/>
          </p:cNvSpPr>
          <p:nvPr>
            <p:ph type="dt" sz="half" idx="10"/>
          </p:nvPr>
        </p:nvSpPr>
        <p:spPr/>
        <p:txBody>
          <a:bodyPr/>
          <a:lstStyle/>
          <a:p>
            <a:fld id="{35D33AA5-992A-42BF-A03C-B15E2111E97F}" type="datetimeFigureOut">
              <a:rPr lang="el-GR" smtClean="0"/>
              <a:t>12/01/2025</a:t>
            </a:fld>
            <a:endParaRPr lang="el-GR"/>
          </a:p>
        </p:txBody>
      </p:sp>
      <p:sp>
        <p:nvSpPr>
          <p:cNvPr id="4" name="Θέση υποσέλιδου 3">
            <a:extLst>
              <a:ext uri="{FF2B5EF4-FFF2-40B4-BE49-F238E27FC236}">
                <a16:creationId xmlns:a16="http://schemas.microsoft.com/office/drawing/2014/main" id="{4F7CA357-4AB1-4E96-D172-05F7DAAFD96D}"/>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5E1F5FB8-7CDA-5654-F7D7-2EB5147BB922}"/>
              </a:ext>
            </a:extLst>
          </p:cNvPr>
          <p:cNvSpPr>
            <a:spLocks noGrp="1"/>
          </p:cNvSpPr>
          <p:nvPr>
            <p:ph type="sldNum" sz="quarter" idx="12"/>
          </p:nvPr>
        </p:nvSpPr>
        <p:spPr/>
        <p:txBody>
          <a:bodyPr/>
          <a:lstStyle/>
          <a:p>
            <a:fld id="{B7E15BDF-253F-46E5-9F0B-03EE1B22687E}" type="slidenum">
              <a:rPr lang="el-GR" smtClean="0"/>
              <a:t>‹#›</a:t>
            </a:fld>
            <a:endParaRPr lang="el-GR"/>
          </a:p>
        </p:txBody>
      </p:sp>
    </p:spTree>
    <p:extLst>
      <p:ext uri="{BB962C8B-B14F-4D97-AF65-F5344CB8AC3E}">
        <p14:creationId xmlns:p14="http://schemas.microsoft.com/office/powerpoint/2010/main" val="3266011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292ABDCF-E1D7-8E8E-3D79-4CFCA4E866FF}"/>
              </a:ext>
            </a:extLst>
          </p:cNvPr>
          <p:cNvSpPr>
            <a:spLocks noGrp="1"/>
          </p:cNvSpPr>
          <p:nvPr>
            <p:ph type="dt" sz="half" idx="10"/>
          </p:nvPr>
        </p:nvSpPr>
        <p:spPr/>
        <p:txBody>
          <a:bodyPr/>
          <a:lstStyle/>
          <a:p>
            <a:fld id="{35D33AA5-992A-42BF-A03C-B15E2111E97F}" type="datetimeFigureOut">
              <a:rPr lang="el-GR" smtClean="0"/>
              <a:t>12/01/2025</a:t>
            </a:fld>
            <a:endParaRPr lang="el-GR"/>
          </a:p>
        </p:txBody>
      </p:sp>
      <p:sp>
        <p:nvSpPr>
          <p:cNvPr id="3" name="Θέση υποσέλιδου 2">
            <a:extLst>
              <a:ext uri="{FF2B5EF4-FFF2-40B4-BE49-F238E27FC236}">
                <a16:creationId xmlns:a16="http://schemas.microsoft.com/office/drawing/2014/main" id="{93BE7452-A38F-3293-4356-3CE5843B580A}"/>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41B3B8EC-78BC-89AE-C966-63611F095B73}"/>
              </a:ext>
            </a:extLst>
          </p:cNvPr>
          <p:cNvSpPr>
            <a:spLocks noGrp="1"/>
          </p:cNvSpPr>
          <p:nvPr>
            <p:ph type="sldNum" sz="quarter" idx="12"/>
          </p:nvPr>
        </p:nvSpPr>
        <p:spPr/>
        <p:txBody>
          <a:bodyPr/>
          <a:lstStyle/>
          <a:p>
            <a:fld id="{B7E15BDF-253F-46E5-9F0B-03EE1B22687E}" type="slidenum">
              <a:rPr lang="el-GR" smtClean="0"/>
              <a:t>‹#›</a:t>
            </a:fld>
            <a:endParaRPr lang="el-GR"/>
          </a:p>
        </p:txBody>
      </p:sp>
    </p:spTree>
    <p:extLst>
      <p:ext uri="{BB962C8B-B14F-4D97-AF65-F5344CB8AC3E}">
        <p14:creationId xmlns:p14="http://schemas.microsoft.com/office/powerpoint/2010/main" val="148474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DB74EFD-7839-5A52-0875-F497E0585A63}"/>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C053320C-4F82-9608-A4B6-21D8319480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BEC1094A-0721-49B6-6CEC-57468116EF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C2729B2B-9DA1-C2FE-D435-6C6F2EC6E92C}"/>
              </a:ext>
            </a:extLst>
          </p:cNvPr>
          <p:cNvSpPr>
            <a:spLocks noGrp="1"/>
          </p:cNvSpPr>
          <p:nvPr>
            <p:ph type="dt" sz="half" idx="10"/>
          </p:nvPr>
        </p:nvSpPr>
        <p:spPr/>
        <p:txBody>
          <a:bodyPr/>
          <a:lstStyle/>
          <a:p>
            <a:fld id="{35D33AA5-992A-42BF-A03C-B15E2111E97F}" type="datetimeFigureOut">
              <a:rPr lang="el-GR" smtClean="0"/>
              <a:t>12/01/2025</a:t>
            </a:fld>
            <a:endParaRPr lang="el-GR"/>
          </a:p>
        </p:txBody>
      </p:sp>
      <p:sp>
        <p:nvSpPr>
          <p:cNvPr id="6" name="Θέση υποσέλιδου 5">
            <a:extLst>
              <a:ext uri="{FF2B5EF4-FFF2-40B4-BE49-F238E27FC236}">
                <a16:creationId xmlns:a16="http://schemas.microsoft.com/office/drawing/2014/main" id="{993430F1-8458-EF57-1C2C-718F4C66854E}"/>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45247FEC-C904-FE84-B060-D4ADDD41AD2F}"/>
              </a:ext>
            </a:extLst>
          </p:cNvPr>
          <p:cNvSpPr>
            <a:spLocks noGrp="1"/>
          </p:cNvSpPr>
          <p:nvPr>
            <p:ph type="sldNum" sz="quarter" idx="12"/>
          </p:nvPr>
        </p:nvSpPr>
        <p:spPr/>
        <p:txBody>
          <a:bodyPr/>
          <a:lstStyle/>
          <a:p>
            <a:fld id="{B7E15BDF-253F-46E5-9F0B-03EE1B22687E}" type="slidenum">
              <a:rPr lang="el-GR" smtClean="0"/>
              <a:t>‹#›</a:t>
            </a:fld>
            <a:endParaRPr lang="el-GR"/>
          </a:p>
        </p:txBody>
      </p:sp>
    </p:spTree>
    <p:extLst>
      <p:ext uri="{BB962C8B-B14F-4D97-AF65-F5344CB8AC3E}">
        <p14:creationId xmlns:p14="http://schemas.microsoft.com/office/powerpoint/2010/main" val="41081918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32C7FC6-D703-AA79-43B3-F286487D8025}"/>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3C8675AA-B32E-B0E2-92FE-077DD62DA6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F35D8574-C809-583A-2161-00DA746156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73ACA9F7-D470-CD1E-436D-0D342348F300}"/>
              </a:ext>
            </a:extLst>
          </p:cNvPr>
          <p:cNvSpPr>
            <a:spLocks noGrp="1"/>
          </p:cNvSpPr>
          <p:nvPr>
            <p:ph type="dt" sz="half" idx="10"/>
          </p:nvPr>
        </p:nvSpPr>
        <p:spPr/>
        <p:txBody>
          <a:bodyPr/>
          <a:lstStyle/>
          <a:p>
            <a:fld id="{35D33AA5-992A-42BF-A03C-B15E2111E97F}" type="datetimeFigureOut">
              <a:rPr lang="el-GR" smtClean="0"/>
              <a:t>12/01/2025</a:t>
            </a:fld>
            <a:endParaRPr lang="el-GR"/>
          </a:p>
        </p:txBody>
      </p:sp>
      <p:sp>
        <p:nvSpPr>
          <p:cNvPr id="6" name="Θέση υποσέλιδου 5">
            <a:extLst>
              <a:ext uri="{FF2B5EF4-FFF2-40B4-BE49-F238E27FC236}">
                <a16:creationId xmlns:a16="http://schemas.microsoft.com/office/drawing/2014/main" id="{3939DBA6-E8D4-70B2-6A3F-8DB79F227A1C}"/>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29468984-F056-6F18-BE4D-04CF19C5D588}"/>
              </a:ext>
            </a:extLst>
          </p:cNvPr>
          <p:cNvSpPr>
            <a:spLocks noGrp="1"/>
          </p:cNvSpPr>
          <p:nvPr>
            <p:ph type="sldNum" sz="quarter" idx="12"/>
          </p:nvPr>
        </p:nvSpPr>
        <p:spPr/>
        <p:txBody>
          <a:bodyPr/>
          <a:lstStyle/>
          <a:p>
            <a:fld id="{B7E15BDF-253F-46E5-9F0B-03EE1B22687E}" type="slidenum">
              <a:rPr lang="el-GR" smtClean="0"/>
              <a:t>‹#›</a:t>
            </a:fld>
            <a:endParaRPr lang="el-GR"/>
          </a:p>
        </p:txBody>
      </p:sp>
    </p:spTree>
    <p:extLst>
      <p:ext uri="{BB962C8B-B14F-4D97-AF65-F5344CB8AC3E}">
        <p14:creationId xmlns:p14="http://schemas.microsoft.com/office/powerpoint/2010/main" val="2397410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91255F93-B92A-629E-1BF6-3E1C3FE95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F98706F-03BC-3CFB-632B-7B10E5EB8C9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C5055BC9-5EB5-423F-A77F-4446D6DBBD3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5D33AA5-992A-42BF-A03C-B15E2111E97F}" type="datetimeFigureOut">
              <a:rPr lang="el-GR" smtClean="0"/>
              <a:t>12/01/2025</a:t>
            </a:fld>
            <a:endParaRPr lang="el-GR"/>
          </a:p>
        </p:txBody>
      </p:sp>
      <p:sp>
        <p:nvSpPr>
          <p:cNvPr id="5" name="Θέση υποσέλιδου 4">
            <a:extLst>
              <a:ext uri="{FF2B5EF4-FFF2-40B4-BE49-F238E27FC236}">
                <a16:creationId xmlns:a16="http://schemas.microsoft.com/office/drawing/2014/main" id="{99F08EB7-8E10-F6E5-FB0B-3195E2183F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4A63C970-9677-12A7-7C2B-40F28650B5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7E15BDF-253F-46E5-9F0B-03EE1B22687E}" type="slidenum">
              <a:rPr lang="el-GR" smtClean="0"/>
              <a:t>‹#›</a:t>
            </a:fld>
            <a:endParaRPr lang="el-GR"/>
          </a:p>
        </p:txBody>
      </p:sp>
    </p:spTree>
    <p:extLst>
      <p:ext uri="{BB962C8B-B14F-4D97-AF65-F5344CB8AC3E}">
        <p14:creationId xmlns:p14="http://schemas.microsoft.com/office/powerpoint/2010/main" val="2359716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6BBF5C-BCE4-42AA-A961-8352019277A2}" type="datetimeFigureOut">
              <a:rPr lang="el-GR" smtClean="0"/>
              <a:t>12/01/2025</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1B1406-1CB4-4EE7-A023-F95762930C6C}" type="slidenum">
              <a:rPr lang="el-GR" smtClean="0"/>
              <a:t>‹#›</a:t>
            </a:fld>
            <a:endParaRPr lang="el-GR"/>
          </a:p>
        </p:txBody>
      </p:sp>
    </p:spTree>
    <p:extLst>
      <p:ext uri="{BB962C8B-B14F-4D97-AF65-F5344CB8AC3E}">
        <p14:creationId xmlns:p14="http://schemas.microsoft.com/office/powerpoint/2010/main" val="10561227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emf"/><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emf"/><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zes of major religious groups. World religions. Bar chart with  percentages of global population Stock Photo - Alamy">
            <a:extLst>
              <a:ext uri="{FF2B5EF4-FFF2-40B4-BE49-F238E27FC236}">
                <a16:creationId xmlns:a16="http://schemas.microsoft.com/office/drawing/2014/main" id="{E0D3BD8D-66CC-8A73-C94A-9E7F229B4077}"/>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253945" y="554125"/>
            <a:ext cx="5621781" cy="681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60398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9C0400A-6B51-D67A-6BB4-B6CD45E4A6D0}"/>
              </a:ext>
            </a:extLst>
          </p:cNvPr>
          <p:cNvSpPr>
            <a:spLocks noGrp="1"/>
          </p:cNvSpPr>
          <p:nvPr>
            <p:ph type="title"/>
          </p:nvPr>
        </p:nvSpPr>
        <p:spPr/>
        <p:txBody>
          <a:bodyPr>
            <a:normAutofit/>
          </a:bodyPr>
          <a:lstStyle/>
          <a:p>
            <a:r>
              <a:rPr lang="el-GR" sz="3800" b="1" dirty="0">
                <a:solidFill>
                  <a:srgbClr val="FF0000"/>
                </a:solidFill>
              </a:rPr>
              <a:t>Ορισμένες προφητείες σχετικά με το</a:t>
            </a:r>
            <a:r>
              <a:rPr lang="en-US" sz="3800" b="1" dirty="0">
                <a:solidFill>
                  <a:srgbClr val="FF0000"/>
                </a:solidFill>
              </a:rPr>
              <a:t> </a:t>
            </a:r>
            <a:r>
              <a:rPr lang="el-GR" sz="3800" b="1" dirty="0">
                <a:solidFill>
                  <a:srgbClr val="FF0000"/>
                </a:solidFill>
              </a:rPr>
              <a:t>Μεσσία</a:t>
            </a:r>
            <a:r>
              <a:rPr lang="en-US" sz="3800" b="1" dirty="0">
                <a:solidFill>
                  <a:srgbClr val="FF0000"/>
                </a:solidFill>
              </a:rPr>
              <a:t>( </a:t>
            </a:r>
            <a:r>
              <a:rPr lang="he-IL" sz="3800" b="1" dirty="0">
                <a:solidFill>
                  <a:srgbClr val="FF0000"/>
                </a:solidFill>
              </a:rPr>
              <a:t>(המשיח</a:t>
            </a:r>
            <a:endParaRPr lang="el-GR" sz="3800" b="1" dirty="0">
              <a:solidFill>
                <a:srgbClr val="FF0000"/>
              </a:solidFill>
            </a:endParaRPr>
          </a:p>
        </p:txBody>
      </p:sp>
      <p:sp>
        <p:nvSpPr>
          <p:cNvPr id="3" name="Θέση περιεχομένου 2">
            <a:extLst>
              <a:ext uri="{FF2B5EF4-FFF2-40B4-BE49-F238E27FC236}">
                <a16:creationId xmlns:a16="http://schemas.microsoft.com/office/drawing/2014/main" id="{7E66DD48-53C1-4ED8-E892-4B43B9A092C5}"/>
              </a:ext>
            </a:extLst>
          </p:cNvPr>
          <p:cNvSpPr>
            <a:spLocks noGrp="1"/>
          </p:cNvSpPr>
          <p:nvPr>
            <p:ph idx="1"/>
          </p:nvPr>
        </p:nvSpPr>
        <p:spPr/>
        <p:txBody>
          <a:bodyPr>
            <a:normAutofit/>
          </a:bodyPr>
          <a:lstStyle/>
          <a:p>
            <a:pPr marL="0" indent="0">
              <a:buNone/>
            </a:pPr>
            <a:r>
              <a:rPr lang="el-GR" dirty="0" err="1"/>
              <a:t>Μιχ</a:t>
            </a:r>
            <a:r>
              <a:rPr lang="el-GR" dirty="0"/>
              <a:t> 5,1</a:t>
            </a:r>
          </a:p>
          <a:p>
            <a:pPr marL="0" indent="0">
              <a:buNone/>
            </a:pPr>
            <a:r>
              <a:rPr lang="he-IL" dirty="0"/>
              <a:t>וְאַתָּה בֵּית-לֶחֶם אֶפְרָתָה, צָעִיר לִהְיוֹת בְּאַלְפֵי יְהוּדָה--מִמְּךָ לִי יֵצֵא, לִהְיוֹת מוֹשֵׁל בְּיִשְׂרָאֵל; וּמוֹצָאֹתָיו מִקֶּדֶם, מִימֵי עוֹלָם.</a:t>
            </a:r>
            <a:endParaRPr lang="el-GR" dirty="0"/>
          </a:p>
          <a:p>
            <a:pPr marL="0" indent="0">
              <a:buNone/>
            </a:pPr>
            <a:r>
              <a:rPr lang="el-GR" sz="1900" i="1" dirty="0"/>
              <a:t>(Και από εσένα Βηθλεέμ, της </a:t>
            </a:r>
            <a:r>
              <a:rPr lang="el-GR" sz="1900" i="1" dirty="0" err="1"/>
              <a:t>Εφραθά</a:t>
            </a:r>
            <a:r>
              <a:rPr lang="el-GR" sz="1900" i="1" dirty="0"/>
              <a:t>, αν και είσαι μια από τις πιο μικρές πόλεις του Ιούδα, εγώ θα κάνω να προέλθει εκείνος που θα γίνει άρχοντας του Ισραήλ. Η καταγωγή του είναι πολύ παλιά· ανάγεται στις αρχαίες μέρες.)</a:t>
            </a:r>
          </a:p>
          <a:p>
            <a:pPr marL="0" indent="0">
              <a:buNone/>
            </a:pPr>
            <a:endParaRPr lang="el-GR" sz="1900" i="1" dirty="0"/>
          </a:p>
          <a:p>
            <a:r>
              <a:rPr lang="el-GR" dirty="0"/>
              <a:t>(Ο’) Καὶ σύ, Βηθλεέμ, </a:t>
            </a:r>
            <a:r>
              <a:rPr lang="el-GR" dirty="0" err="1"/>
              <a:t>οἶκος</a:t>
            </a:r>
            <a:r>
              <a:rPr lang="el-GR" dirty="0"/>
              <a:t> </a:t>
            </a:r>
            <a:r>
              <a:rPr lang="el-GR" dirty="0" err="1"/>
              <a:t>τοῦ</a:t>
            </a:r>
            <a:r>
              <a:rPr lang="el-GR" dirty="0"/>
              <a:t> </a:t>
            </a:r>
            <a:r>
              <a:rPr lang="el-GR" dirty="0" err="1"/>
              <a:t>Ἐφραθά</a:t>
            </a:r>
            <a:r>
              <a:rPr lang="el-GR" dirty="0"/>
              <a:t>, </a:t>
            </a:r>
            <a:r>
              <a:rPr lang="el-GR" dirty="0" err="1"/>
              <a:t>ὀλιγοστὸς</a:t>
            </a:r>
            <a:r>
              <a:rPr lang="el-GR" dirty="0"/>
              <a:t> </a:t>
            </a:r>
            <a:r>
              <a:rPr lang="el-GR" dirty="0" err="1"/>
              <a:t>εἶ</a:t>
            </a:r>
            <a:r>
              <a:rPr lang="el-GR" dirty="0"/>
              <a:t> </a:t>
            </a:r>
            <a:r>
              <a:rPr lang="el-GR" dirty="0" err="1"/>
              <a:t>τοῦ</a:t>
            </a:r>
            <a:r>
              <a:rPr lang="el-GR" dirty="0"/>
              <a:t> </a:t>
            </a:r>
            <a:r>
              <a:rPr lang="el-GR" dirty="0" err="1"/>
              <a:t>εἶναι</a:t>
            </a:r>
            <a:r>
              <a:rPr lang="el-GR" dirty="0"/>
              <a:t> </a:t>
            </a:r>
            <a:r>
              <a:rPr lang="el-GR" dirty="0" err="1"/>
              <a:t>ἐν</a:t>
            </a:r>
            <a:r>
              <a:rPr lang="el-GR" dirty="0"/>
              <a:t> </a:t>
            </a:r>
            <a:r>
              <a:rPr lang="el-GR" dirty="0" err="1"/>
              <a:t>χιλιάσιν</a:t>
            </a:r>
            <a:r>
              <a:rPr lang="el-GR" dirty="0"/>
              <a:t> </a:t>
            </a:r>
            <a:r>
              <a:rPr lang="el-GR" dirty="0" err="1"/>
              <a:t>Ἰούδα</a:t>
            </a:r>
            <a:r>
              <a:rPr lang="el-GR" dirty="0"/>
              <a:t>· </a:t>
            </a:r>
            <a:r>
              <a:rPr lang="el-GR" dirty="0" err="1"/>
              <a:t>ἐκ</a:t>
            </a:r>
            <a:r>
              <a:rPr lang="el-GR" dirty="0"/>
              <a:t> </a:t>
            </a:r>
            <a:r>
              <a:rPr lang="el-GR" dirty="0" err="1"/>
              <a:t>σοῦ</a:t>
            </a:r>
            <a:r>
              <a:rPr lang="el-GR" dirty="0"/>
              <a:t> μοι </a:t>
            </a:r>
            <a:r>
              <a:rPr lang="el-GR" dirty="0" err="1"/>
              <a:t>ἐξελεύσεται</a:t>
            </a:r>
            <a:r>
              <a:rPr lang="el-GR" dirty="0"/>
              <a:t> </a:t>
            </a:r>
            <a:r>
              <a:rPr lang="el-GR" dirty="0" err="1"/>
              <a:t>τοῦ</a:t>
            </a:r>
            <a:r>
              <a:rPr lang="el-GR" dirty="0"/>
              <a:t> </a:t>
            </a:r>
            <a:r>
              <a:rPr lang="el-GR" dirty="0" err="1"/>
              <a:t>εἶναι</a:t>
            </a:r>
            <a:r>
              <a:rPr lang="el-GR" dirty="0"/>
              <a:t> </a:t>
            </a:r>
            <a:r>
              <a:rPr lang="el-GR" dirty="0" err="1"/>
              <a:t>εἰς</a:t>
            </a:r>
            <a:r>
              <a:rPr lang="el-GR" dirty="0"/>
              <a:t> </a:t>
            </a:r>
            <a:r>
              <a:rPr lang="el-GR" dirty="0" err="1"/>
              <a:t>ἄρχοντα</a:t>
            </a:r>
            <a:r>
              <a:rPr lang="el-GR" dirty="0"/>
              <a:t> </a:t>
            </a:r>
            <a:r>
              <a:rPr lang="el-GR" dirty="0" err="1"/>
              <a:t>ἐν</a:t>
            </a:r>
            <a:r>
              <a:rPr lang="el-GR" dirty="0"/>
              <a:t> </a:t>
            </a:r>
            <a:r>
              <a:rPr lang="el-GR" dirty="0" err="1"/>
              <a:t>τῷ</a:t>
            </a:r>
            <a:r>
              <a:rPr lang="el-GR" dirty="0"/>
              <a:t> </a:t>
            </a:r>
            <a:r>
              <a:rPr lang="el-GR" dirty="0" err="1"/>
              <a:t>Ἰσραήλ</a:t>
            </a:r>
            <a:r>
              <a:rPr lang="el-GR" dirty="0"/>
              <a:t>, καὶ </a:t>
            </a:r>
            <a:r>
              <a:rPr lang="el-GR" dirty="0" err="1"/>
              <a:t>αἱ</a:t>
            </a:r>
            <a:r>
              <a:rPr lang="el-GR" dirty="0"/>
              <a:t> </a:t>
            </a:r>
            <a:r>
              <a:rPr lang="el-GR" dirty="0" err="1"/>
              <a:t>ἔξοδοι</a:t>
            </a:r>
            <a:r>
              <a:rPr lang="el-GR" dirty="0"/>
              <a:t> </a:t>
            </a:r>
            <a:r>
              <a:rPr lang="el-GR" dirty="0" err="1"/>
              <a:t>αὐτοῦ</a:t>
            </a:r>
            <a:r>
              <a:rPr lang="el-GR" dirty="0"/>
              <a:t> </a:t>
            </a:r>
            <a:r>
              <a:rPr lang="el-GR" dirty="0" err="1"/>
              <a:t>ἀπ</a:t>
            </a:r>
            <a:r>
              <a:rPr lang="el-GR" dirty="0"/>
              <a:t>᾿ </a:t>
            </a:r>
            <a:r>
              <a:rPr lang="el-GR" dirty="0" err="1"/>
              <a:t>ἀρχῆς</a:t>
            </a:r>
            <a:r>
              <a:rPr lang="el-GR" dirty="0"/>
              <a:t> </a:t>
            </a:r>
            <a:r>
              <a:rPr lang="el-GR" dirty="0" err="1"/>
              <a:t>ἐξ</a:t>
            </a:r>
            <a:r>
              <a:rPr lang="el-GR" dirty="0"/>
              <a:t> </a:t>
            </a:r>
            <a:r>
              <a:rPr lang="el-GR" dirty="0" err="1"/>
              <a:t>ἡμερῶν</a:t>
            </a:r>
            <a:r>
              <a:rPr lang="el-GR" dirty="0"/>
              <a:t> </a:t>
            </a:r>
            <a:r>
              <a:rPr lang="el-GR" dirty="0" err="1"/>
              <a:t>αἰῶνος</a:t>
            </a:r>
            <a:r>
              <a:rPr lang="el-GR" dirty="0"/>
              <a:t>.</a:t>
            </a:r>
          </a:p>
          <a:p>
            <a:pPr marL="0" indent="0">
              <a:buNone/>
            </a:pPr>
            <a:endParaRPr lang="en-US" dirty="0"/>
          </a:p>
          <a:p>
            <a:endParaRPr lang="el-GR" dirty="0"/>
          </a:p>
        </p:txBody>
      </p:sp>
    </p:spTree>
    <p:extLst>
      <p:ext uri="{BB962C8B-B14F-4D97-AF65-F5344CB8AC3E}">
        <p14:creationId xmlns:p14="http://schemas.microsoft.com/office/powerpoint/2010/main" val="6821301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A950B9F-ECD4-C806-F1BE-59BF3BD09A07}"/>
              </a:ext>
            </a:extLst>
          </p:cNvPr>
          <p:cNvSpPr>
            <a:spLocks noGrp="1"/>
          </p:cNvSpPr>
          <p:nvPr>
            <p:ph type="title"/>
          </p:nvPr>
        </p:nvSpPr>
        <p:spPr/>
        <p:txBody>
          <a:bodyPr/>
          <a:lstStyle/>
          <a:p>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Ορισμένες προφητείες σχετικά με το</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Μεσσία</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he-IL" sz="3800" b="1" i="0" u="none" strike="noStrike" kern="1200" cap="none" spc="0" normalizeH="0" baseline="0" noProof="0" dirty="0">
                <a:ln>
                  <a:noFill/>
                </a:ln>
                <a:solidFill>
                  <a:srgbClr val="FF0000"/>
                </a:solidFill>
                <a:effectLst/>
                <a:uLnTx/>
                <a:uFillTx/>
                <a:latin typeface="Calibri Light" panose="020F0302020204030204"/>
                <a:ea typeface="+mj-ea"/>
                <a:cs typeface="Times New Roman" panose="02020603050405020304" pitchFamily="18" charset="0"/>
              </a:rPr>
              <a:t>(המשיח</a:t>
            </a:r>
            <a:endParaRPr lang="el-GR" dirty="0"/>
          </a:p>
        </p:txBody>
      </p:sp>
      <p:sp>
        <p:nvSpPr>
          <p:cNvPr id="3" name="Θέση περιεχομένου 2">
            <a:extLst>
              <a:ext uri="{FF2B5EF4-FFF2-40B4-BE49-F238E27FC236}">
                <a16:creationId xmlns:a16="http://schemas.microsoft.com/office/drawing/2014/main" id="{7AC3D23F-75D6-1506-CBC7-FBF0B84513F1}"/>
              </a:ext>
            </a:extLst>
          </p:cNvPr>
          <p:cNvSpPr>
            <a:spLocks noGrp="1"/>
          </p:cNvSpPr>
          <p:nvPr>
            <p:ph idx="1"/>
          </p:nvPr>
        </p:nvSpPr>
        <p:spPr/>
        <p:txBody>
          <a:bodyPr>
            <a:normAutofit/>
          </a:bodyPr>
          <a:lstStyle/>
          <a:p>
            <a:pPr marL="0" indent="0">
              <a:buNone/>
            </a:pPr>
            <a:r>
              <a:rPr lang="el-GR" dirty="0"/>
              <a:t>Γένεση 49,10</a:t>
            </a:r>
          </a:p>
          <a:p>
            <a:pPr marL="0" indent="0">
              <a:buNone/>
            </a:pPr>
            <a:r>
              <a:rPr lang="he-IL" dirty="0"/>
              <a:t>לֹא-יָסוּר שֵׁבֶט מִיהוּדָה, וּמְחֹקֵק מִבֵּין רַגְלָיו, עַד כִּי-יָבֹא שִׁילֹה, וְלוֹ יִקְּהַת עַמִּים.</a:t>
            </a:r>
            <a:endParaRPr lang="el-GR" dirty="0"/>
          </a:p>
          <a:p>
            <a:pPr marL="0" indent="0">
              <a:buNone/>
            </a:pPr>
            <a:r>
              <a:rPr lang="el-GR" sz="2000" dirty="0"/>
              <a:t>(</a:t>
            </a:r>
            <a:r>
              <a:rPr lang="el-GR" sz="2000" i="1" dirty="0"/>
              <a:t>Ποτέ ο Ιούδας την εξουσία δε θα χάσει, ούτε το σκήπτρο του αρχηγού </a:t>
            </a:r>
            <a:r>
              <a:rPr lang="el-GR" sz="2000" i="1" dirty="0" err="1"/>
              <a:t>μέσ</a:t>
            </a:r>
            <a:r>
              <a:rPr lang="el-GR" sz="2000" i="1" dirty="0"/>
              <a:t>’ απ’ τα πόδια του, ωσότου έρθει “άρχοντας”, σ’ αυτόν που οι λαοί θα υπακούσουν</a:t>
            </a:r>
            <a:r>
              <a:rPr lang="el-GR" sz="2000" dirty="0"/>
              <a:t>.)</a:t>
            </a:r>
          </a:p>
          <a:p>
            <a:pPr marL="0" indent="0">
              <a:buNone/>
            </a:pPr>
            <a:endParaRPr lang="el-GR" sz="2000" dirty="0"/>
          </a:p>
          <a:p>
            <a:r>
              <a:rPr lang="el-GR" dirty="0"/>
              <a:t>(Ο’)</a:t>
            </a:r>
            <a:r>
              <a:rPr lang="el-GR" dirty="0" err="1"/>
              <a:t>οὐκ</a:t>
            </a:r>
            <a:r>
              <a:rPr lang="el-GR" dirty="0"/>
              <a:t> </a:t>
            </a:r>
            <a:r>
              <a:rPr lang="el-GR" dirty="0" err="1"/>
              <a:t>ἐκλείψει</a:t>
            </a:r>
            <a:r>
              <a:rPr lang="el-GR" dirty="0"/>
              <a:t> </a:t>
            </a:r>
            <a:r>
              <a:rPr lang="el-GR" dirty="0" err="1"/>
              <a:t>ἄρχων</a:t>
            </a:r>
            <a:r>
              <a:rPr lang="el-GR" dirty="0"/>
              <a:t> </a:t>
            </a:r>
            <a:r>
              <a:rPr lang="el-GR" dirty="0" err="1"/>
              <a:t>ἐξ</a:t>
            </a:r>
            <a:r>
              <a:rPr lang="el-GR" dirty="0"/>
              <a:t> </a:t>
            </a:r>
            <a:r>
              <a:rPr lang="el-GR" dirty="0" err="1"/>
              <a:t>Ἰούδα</a:t>
            </a:r>
            <a:r>
              <a:rPr lang="el-GR" dirty="0"/>
              <a:t> καὶ </a:t>
            </a:r>
            <a:r>
              <a:rPr lang="el-GR" dirty="0" err="1"/>
              <a:t>ἡγούμενος</a:t>
            </a:r>
            <a:r>
              <a:rPr lang="el-GR" dirty="0"/>
              <a:t> </a:t>
            </a:r>
            <a:r>
              <a:rPr lang="el-GR" dirty="0" err="1"/>
              <a:t>ἐκ</a:t>
            </a:r>
            <a:r>
              <a:rPr lang="el-GR" dirty="0"/>
              <a:t> </a:t>
            </a:r>
            <a:r>
              <a:rPr lang="el-GR" dirty="0" err="1"/>
              <a:t>τῶν</a:t>
            </a:r>
            <a:r>
              <a:rPr lang="el-GR" dirty="0"/>
              <a:t> </a:t>
            </a:r>
            <a:r>
              <a:rPr lang="el-GR" dirty="0" err="1"/>
              <a:t>μηρῶν</a:t>
            </a:r>
            <a:r>
              <a:rPr lang="el-GR" dirty="0"/>
              <a:t> </a:t>
            </a:r>
            <a:r>
              <a:rPr lang="el-GR" dirty="0" err="1"/>
              <a:t>αὐτοῦ</a:t>
            </a:r>
            <a:r>
              <a:rPr lang="el-GR" dirty="0"/>
              <a:t>, </a:t>
            </a:r>
            <a:r>
              <a:rPr lang="el-GR" dirty="0" err="1"/>
              <a:t>ἕως</a:t>
            </a:r>
            <a:r>
              <a:rPr lang="el-GR" dirty="0"/>
              <a:t> </a:t>
            </a:r>
            <a:r>
              <a:rPr lang="el-GR" dirty="0" err="1"/>
              <a:t>ἐὰν</a:t>
            </a:r>
            <a:r>
              <a:rPr lang="el-GR" dirty="0"/>
              <a:t> </a:t>
            </a:r>
            <a:r>
              <a:rPr lang="el-GR" dirty="0" err="1"/>
              <a:t>ἔλθῃ</a:t>
            </a:r>
            <a:r>
              <a:rPr lang="el-GR" dirty="0"/>
              <a:t> </a:t>
            </a:r>
            <a:r>
              <a:rPr lang="el-GR" dirty="0" err="1"/>
              <a:t>τὰ</a:t>
            </a:r>
            <a:r>
              <a:rPr lang="el-GR" dirty="0"/>
              <a:t> </a:t>
            </a:r>
            <a:r>
              <a:rPr lang="el-GR" dirty="0" err="1"/>
              <a:t>ἀποκείμενα</a:t>
            </a:r>
            <a:r>
              <a:rPr lang="el-GR" dirty="0"/>
              <a:t> </a:t>
            </a:r>
            <a:r>
              <a:rPr lang="el-GR" dirty="0" err="1"/>
              <a:t>αὐτῷ</a:t>
            </a:r>
            <a:r>
              <a:rPr lang="el-GR" dirty="0"/>
              <a:t>, καὶ </a:t>
            </a:r>
            <a:r>
              <a:rPr lang="el-GR" dirty="0" err="1"/>
              <a:t>αὐτὸς</a:t>
            </a:r>
            <a:r>
              <a:rPr lang="el-GR" dirty="0"/>
              <a:t> προσδοκία </a:t>
            </a:r>
            <a:r>
              <a:rPr lang="el-GR" dirty="0" err="1"/>
              <a:t>ἐθνῶν</a:t>
            </a:r>
            <a:r>
              <a:rPr lang="el-GR" dirty="0"/>
              <a:t>.</a:t>
            </a:r>
          </a:p>
        </p:txBody>
      </p:sp>
    </p:spTree>
    <p:extLst>
      <p:ext uri="{BB962C8B-B14F-4D97-AF65-F5344CB8AC3E}">
        <p14:creationId xmlns:p14="http://schemas.microsoft.com/office/powerpoint/2010/main" val="6948967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25B4AA5A-BC84-1183-E4A4-8A7A2869B5D2}"/>
              </a:ext>
            </a:extLst>
          </p:cNvPr>
          <p:cNvSpPr>
            <a:spLocks noGrp="1"/>
          </p:cNvSpPr>
          <p:nvPr>
            <p:ph type="title"/>
          </p:nvPr>
        </p:nvSpPr>
        <p:spPr/>
        <p:txBody>
          <a:bodyPr/>
          <a:lstStyle/>
          <a:p>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Ορισμένες προφητείες σχετικά με το</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Μεσσία</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he-IL" sz="3800" b="1" i="0" u="none" strike="noStrike" kern="1200" cap="none" spc="0" normalizeH="0" baseline="0" noProof="0" dirty="0">
                <a:ln>
                  <a:noFill/>
                </a:ln>
                <a:solidFill>
                  <a:srgbClr val="FF0000"/>
                </a:solidFill>
                <a:effectLst/>
                <a:uLnTx/>
                <a:uFillTx/>
                <a:latin typeface="Calibri Light" panose="020F0302020204030204"/>
                <a:ea typeface="+mj-ea"/>
                <a:cs typeface="Times New Roman" panose="02020603050405020304" pitchFamily="18" charset="0"/>
              </a:rPr>
              <a:t>(המשיח</a:t>
            </a:r>
            <a:endParaRPr lang="el-GR" dirty="0"/>
          </a:p>
        </p:txBody>
      </p:sp>
      <p:sp>
        <p:nvSpPr>
          <p:cNvPr id="3" name="Θέση περιεχομένου 2">
            <a:extLst>
              <a:ext uri="{FF2B5EF4-FFF2-40B4-BE49-F238E27FC236}">
                <a16:creationId xmlns:a16="http://schemas.microsoft.com/office/drawing/2014/main" id="{ACDE0A76-25FA-2B4D-4798-B62D242A450D}"/>
              </a:ext>
            </a:extLst>
          </p:cNvPr>
          <p:cNvSpPr>
            <a:spLocks noGrp="1"/>
          </p:cNvSpPr>
          <p:nvPr>
            <p:ph idx="1"/>
          </p:nvPr>
        </p:nvSpPr>
        <p:spPr/>
        <p:txBody>
          <a:bodyPr/>
          <a:lstStyle/>
          <a:p>
            <a:pPr marL="0" indent="0">
              <a:buNone/>
            </a:pPr>
            <a:r>
              <a:rPr lang="el-GR" dirty="0"/>
              <a:t>Γένεση 3,15</a:t>
            </a:r>
          </a:p>
          <a:p>
            <a:pPr marL="0" indent="0">
              <a:buNone/>
            </a:pPr>
            <a:r>
              <a:rPr lang="he-IL" dirty="0"/>
              <a:t> וְאֵיבָה אָשִׁית, בֵּינְךָ וּבֵין הָאִשָּׁה, וּבֵין זַרְעֲךָ, וּבֵין זַרְעָהּ:  הוּא יְשׁוּפְךָ רֹאשׁ, וְאַתָּה תְּשׁוּפֶנּוּ עָקֵב.</a:t>
            </a:r>
            <a:endParaRPr lang="el-GR" dirty="0"/>
          </a:p>
          <a:p>
            <a:r>
              <a:rPr lang="el-GR" sz="2000" dirty="0"/>
              <a:t>(</a:t>
            </a:r>
            <a:r>
              <a:rPr lang="el-GR" sz="2000" i="1" dirty="0"/>
              <a:t>Έχθρα θα βάλω ανάμεσα σ’ εσένα και στη γυναίκα, κι ανάμεσα στο σπέρμα σου και στο σπέρμα της. Εκείνος θα σου συντρίψει το κεφάλι κι εσύ θα του πληγώσεις τη φτέρνα</a:t>
            </a:r>
            <a:r>
              <a:rPr lang="el-GR" sz="2000" dirty="0"/>
              <a:t>)</a:t>
            </a:r>
          </a:p>
          <a:p>
            <a:pPr marL="0" indent="0">
              <a:buNone/>
            </a:pPr>
            <a:endParaRPr lang="el-GR" sz="2000" dirty="0"/>
          </a:p>
          <a:p>
            <a:r>
              <a:rPr lang="el-GR" dirty="0"/>
              <a:t>(Ο’) καὶ </a:t>
            </a:r>
            <a:r>
              <a:rPr lang="el-GR" dirty="0" err="1"/>
              <a:t>ἔχθραν</a:t>
            </a:r>
            <a:r>
              <a:rPr lang="el-GR" dirty="0"/>
              <a:t> </a:t>
            </a:r>
            <a:r>
              <a:rPr lang="el-GR" dirty="0" err="1"/>
              <a:t>θήσω</a:t>
            </a:r>
            <a:r>
              <a:rPr lang="el-GR" dirty="0"/>
              <a:t> </a:t>
            </a:r>
            <a:r>
              <a:rPr lang="el-GR" dirty="0" err="1"/>
              <a:t>ἀνὰ</a:t>
            </a:r>
            <a:r>
              <a:rPr lang="el-GR" dirty="0"/>
              <a:t> μέσον </a:t>
            </a:r>
            <a:r>
              <a:rPr lang="el-GR" dirty="0" err="1"/>
              <a:t>σοῦ</a:t>
            </a:r>
            <a:r>
              <a:rPr lang="el-GR" dirty="0"/>
              <a:t> καὶ </a:t>
            </a:r>
            <a:r>
              <a:rPr lang="el-GR" dirty="0" err="1"/>
              <a:t>ἀνὰ</a:t>
            </a:r>
            <a:r>
              <a:rPr lang="el-GR" dirty="0"/>
              <a:t> μέσον </a:t>
            </a:r>
            <a:r>
              <a:rPr lang="el-GR" dirty="0" err="1"/>
              <a:t>τῆς</a:t>
            </a:r>
            <a:r>
              <a:rPr lang="el-GR" dirty="0"/>
              <a:t> </a:t>
            </a:r>
            <a:r>
              <a:rPr lang="el-GR" dirty="0" err="1"/>
              <a:t>γυναικὸς</a:t>
            </a:r>
            <a:r>
              <a:rPr lang="el-GR" dirty="0"/>
              <a:t> καὶ </a:t>
            </a:r>
            <a:r>
              <a:rPr lang="el-GR" dirty="0" err="1"/>
              <a:t>ἀνὰ</a:t>
            </a:r>
            <a:r>
              <a:rPr lang="el-GR" dirty="0"/>
              <a:t> μέσον </a:t>
            </a:r>
            <a:r>
              <a:rPr lang="el-GR" dirty="0" err="1"/>
              <a:t>τοῦ</a:t>
            </a:r>
            <a:r>
              <a:rPr lang="el-GR" dirty="0"/>
              <a:t> σπέρματός σου καὶ </a:t>
            </a:r>
            <a:r>
              <a:rPr lang="el-GR" dirty="0" err="1"/>
              <a:t>ἀνὰ</a:t>
            </a:r>
            <a:r>
              <a:rPr lang="el-GR" dirty="0"/>
              <a:t> μέσον </a:t>
            </a:r>
            <a:r>
              <a:rPr lang="el-GR" dirty="0" err="1"/>
              <a:t>τοῦ</a:t>
            </a:r>
            <a:r>
              <a:rPr lang="el-GR" dirty="0"/>
              <a:t> σπέρματος </a:t>
            </a:r>
            <a:r>
              <a:rPr lang="el-GR" dirty="0" err="1"/>
              <a:t>αὐτῆς</a:t>
            </a:r>
            <a:r>
              <a:rPr lang="el-GR" dirty="0"/>
              <a:t>· </a:t>
            </a:r>
            <a:r>
              <a:rPr lang="el-GR" dirty="0" err="1"/>
              <a:t>αὐτός</a:t>
            </a:r>
            <a:r>
              <a:rPr lang="el-GR" dirty="0"/>
              <a:t> σου τηρήσει κεφαλήν, καὶ </a:t>
            </a:r>
            <a:r>
              <a:rPr lang="el-GR" dirty="0" err="1"/>
              <a:t>σὺ</a:t>
            </a:r>
            <a:r>
              <a:rPr lang="el-GR" dirty="0"/>
              <a:t> τηρήσεις </a:t>
            </a:r>
            <a:r>
              <a:rPr lang="el-GR" dirty="0" err="1"/>
              <a:t>αὐτοῦ</a:t>
            </a:r>
            <a:r>
              <a:rPr lang="el-GR" dirty="0"/>
              <a:t> </a:t>
            </a:r>
            <a:r>
              <a:rPr lang="el-GR" dirty="0" err="1"/>
              <a:t>πτέρναν</a:t>
            </a:r>
            <a:r>
              <a:rPr lang="el-GR" dirty="0"/>
              <a:t>.</a:t>
            </a:r>
          </a:p>
          <a:p>
            <a:endParaRPr lang="el-GR" dirty="0"/>
          </a:p>
        </p:txBody>
      </p:sp>
    </p:spTree>
    <p:extLst>
      <p:ext uri="{BB962C8B-B14F-4D97-AF65-F5344CB8AC3E}">
        <p14:creationId xmlns:p14="http://schemas.microsoft.com/office/powerpoint/2010/main" val="148385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3BDC29D-4F00-C97A-B733-936B17C564DC}"/>
              </a:ext>
            </a:extLst>
          </p:cNvPr>
          <p:cNvSpPr>
            <a:spLocks noGrp="1"/>
          </p:cNvSpPr>
          <p:nvPr>
            <p:ph type="title"/>
          </p:nvPr>
        </p:nvSpPr>
        <p:spPr/>
        <p:txBody>
          <a:bodyPr/>
          <a:lstStyle/>
          <a:p>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Ορισμένες προφητείες σχετικά με το</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Μεσσία</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he-IL" sz="3800" b="1" i="0" u="none" strike="noStrike" kern="1200" cap="none" spc="0" normalizeH="0" baseline="0" noProof="0" dirty="0">
                <a:ln>
                  <a:noFill/>
                </a:ln>
                <a:solidFill>
                  <a:srgbClr val="FF0000"/>
                </a:solidFill>
                <a:effectLst/>
                <a:uLnTx/>
                <a:uFillTx/>
                <a:latin typeface="Calibri Light" panose="020F0302020204030204"/>
                <a:ea typeface="+mj-ea"/>
                <a:cs typeface="Times New Roman" panose="02020603050405020304" pitchFamily="18" charset="0"/>
              </a:rPr>
              <a:t>(המשיח</a:t>
            </a:r>
            <a:endParaRPr lang="el-GR" dirty="0"/>
          </a:p>
        </p:txBody>
      </p:sp>
      <p:sp>
        <p:nvSpPr>
          <p:cNvPr id="3" name="Θέση περιεχομένου 2">
            <a:extLst>
              <a:ext uri="{FF2B5EF4-FFF2-40B4-BE49-F238E27FC236}">
                <a16:creationId xmlns:a16="http://schemas.microsoft.com/office/drawing/2014/main" id="{3214A960-7B7D-7C98-52F1-04E6E32E1FAE}"/>
              </a:ext>
            </a:extLst>
          </p:cNvPr>
          <p:cNvSpPr>
            <a:spLocks noGrp="1"/>
          </p:cNvSpPr>
          <p:nvPr>
            <p:ph idx="1"/>
          </p:nvPr>
        </p:nvSpPr>
        <p:spPr/>
        <p:txBody>
          <a:bodyPr/>
          <a:lstStyle/>
          <a:p>
            <a:pPr marL="0" indent="0">
              <a:buNone/>
            </a:pPr>
            <a:r>
              <a:rPr lang="el-GR" dirty="0" err="1"/>
              <a:t>Ησαϊας</a:t>
            </a:r>
            <a:r>
              <a:rPr lang="el-GR" dirty="0"/>
              <a:t> 7,14</a:t>
            </a:r>
          </a:p>
          <a:p>
            <a:pPr marL="0" indent="0">
              <a:buNone/>
            </a:pPr>
            <a:r>
              <a:rPr lang="he-IL" dirty="0"/>
              <a:t>לָכֵן יִתֵּן אֲדֹנָי הוּא, לָכֶם--אוֹת:  הִנֵּה </a:t>
            </a:r>
            <a:r>
              <a:rPr lang="he-IL" u="sng" dirty="0"/>
              <a:t>הָעַלְמָה</a:t>
            </a:r>
            <a:r>
              <a:rPr lang="he-IL" dirty="0"/>
              <a:t>, הָרָה וְיֹלֶדֶת בֵּן, וְקָרָאת שְׁמוֹ, עִמָּנוּ אֵל.</a:t>
            </a:r>
            <a:endParaRPr lang="el-GR" dirty="0"/>
          </a:p>
          <a:p>
            <a:pPr marL="0" indent="0">
              <a:buNone/>
            </a:pPr>
            <a:r>
              <a:rPr lang="el-GR" sz="2000" i="1" dirty="0"/>
              <a:t>(Γι’ αυτό ο ίδιος ο Κύριος θα σας δώσει ένα σημείο: η νεαρή κόρη θα συλλάβει και θα γεννήσει γιο, ο οποίος θα ονομαστεί “</a:t>
            </a:r>
            <a:r>
              <a:rPr lang="el-GR" sz="2000" i="1" dirty="0" err="1"/>
              <a:t>Ημμάνου-Ηλ</a:t>
            </a:r>
            <a:r>
              <a:rPr lang="el-GR" sz="2000" i="1" dirty="0"/>
              <a:t>” (Ο Θεός είναι μαζί μας).</a:t>
            </a:r>
          </a:p>
          <a:p>
            <a:pPr marL="0" indent="0">
              <a:buNone/>
            </a:pPr>
            <a:endParaRPr lang="el-GR" dirty="0"/>
          </a:p>
          <a:p>
            <a:r>
              <a:rPr lang="el-GR" dirty="0"/>
              <a:t>(Ο’) διὰ </a:t>
            </a:r>
            <a:r>
              <a:rPr lang="el-GR" dirty="0" err="1"/>
              <a:t>τοῦτο</a:t>
            </a:r>
            <a:r>
              <a:rPr lang="el-GR" dirty="0"/>
              <a:t> δώσει Κύριος </a:t>
            </a:r>
            <a:r>
              <a:rPr lang="el-GR" dirty="0" err="1"/>
              <a:t>αὐτὸς</a:t>
            </a:r>
            <a:r>
              <a:rPr lang="el-GR" dirty="0"/>
              <a:t> </a:t>
            </a:r>
            <a:r>
              <a:rPr lang="el-GR" dirty="0" err="1"/>
              <a:t>ὑμῖν</a:t>
            </a:r>
            <a:r>
              <a:rPr lang="el-GR" dirty="0"/>
              <a:t> </a:t>
            </a:r>
            <a:r>
              <a:rPr lang="el-GR" dirty="0" err="1"/>
              <a:t>σημεῖον</a:t>
            </a:r>
            <a:r>
              <a:rPr lang="el-GR" dirty="0"/>
              <a:t>· </a:t>
            </a:r>
            <a:r>
              <a:rPr lang="el-GR" dirty="0" err="1"/>
              <a:t>ἰδοὺ</a:t>
            </a:r>
            <a:r>
              <a:rPr lang="el-GR" dirty="0"/>
              <a:t> ἡ παρθένος </a:t>
            </a:r>
            <a:r>
              <a:rPr lang="el-GR" dirty="0" err="1"/>
              <a:t>ἐν</a:t>
            </a:r>
            <a:r>
              <a:rPr lang="el-GR" dirty="0"/>
              <a:t> </a:t>
            </a:r>
            <a:r>
              <a:rPr lang="el-GR" dirty="0" err="1"/>
              <a:t>γαστρὶ</a:t>
            </a:r>
            <a:r>
              <a:rPr lang="el-GR" dirty="0"/>
              <a:t> </a:t>
            </a:r>
            <a:r>
              <a:rPr lang="el-GR" dirty="0" err="1"/>
              <a:t>ἕξει</a:t>
            </a:r>
            <a:r>
              <a:rPr lang="el-GR" dirty="0"/>
              <a:t>, καὶ </a:t>
            </a:r>
            <a:r>
              <a:rPr lang="el-GR" dirty="0" err="1"/>
              <a:t>τέξεται</a:t>
            </a:r>
            <a:r>
              <a:rPr lang="el-GR" dirty="0"/>
              <a:t> </a:t>
            </a:r>
            <a:r>
              <a:rPr lang="el-GR" dirty="0" err="1"/>
              <a:t>υἱόν</a:t>
            </a:r>
            <a:r>
              <a:rPr lang="el-GR" dirty="0"/>
              <a:t>, καὶ καλέσεις </a:t>
            </a:r>
            <a:r>
              <a:rPr lang="el-GR" dirty="0" err="1"/>
              <a:t>τὸ</a:t>
            </a:r>
            <a:r>
              <a:rPr lang="el-GR" dirty="0"/>
              <a:t> </a:t>
            </a:r>
            <a:r>
              <a:rPr lang="el-GR" dirty="0" err="1"/>
              <a:t>ὄνομα</a:t>
            </a:r>
            <a:r>
              <a:rPr lang="el-GR" dirty="0"/>
              <a:t> </a:t>
            </a:r>
            <a:r>
              <a:rPr lang="el-GR" dirty="0" err="1"/>
              <a:t>αὐτοῦ</a:t>
            </a:r>
            <a:r>
              <a:rPr lang="el-GR" dirty="0"/>
              <a:t> </a:t>
            </a:r>
            <a:r>
              <a:rPr lang="el-GR" dirty="0" err="1"/>
              <a:t>Ἐμμανουήλ</a:t>
            </a:r>
            <a:r>
              <a:rPr lang="el-GR" dirty="0"/>
              <a:t>·</a:t>
            </a:r>
          </a:p>
        </p:txBody>
      </p:sp>
    </p:spTree>
    <p:extLst>
      <p:ext uri="{BB962C8B-B14F-4D97-AF65-F5344CB8AC3E}">
        <p14:creationId xmlns:p14="http://schemas.microsoft.com/office/powerpoint/2010/main" val="304412170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4C38F74-3CED-891F-828E-A945F5015F83}"/>
              </a:ext>
            </a:extLst>
          </p:cNvPr>
          <p:cNvSpPr>
            <a:spLocks noGrp="1"/>
          </p:cNvSpPr>
          <p:nvPr>
            <p:ph type="title"/>
          </p:nvPr>
        </p:nvSpPr>
        <p:spPr/>
        <p:txBody>
          <a:bodyPr/>
          <a:lstStyle/>
          <a:p>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Ορισμένες προφητείες σχετικά με το</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Μεσσία</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he-IL" sz="3800" b="1" i="0" u="none" strike="noStrike" kern="1200" cap="none" spc="0" normalizeH="0" baseline="0" noProof="0" dirty="0">
                <a:ln>
                  <a:noFill/>
                </a:ln>
                <a:solidFill>
                  <a:srgbClr val="FF0000"/>
                </a:solidFill>
                <a:effectLst/>
                <a:uLnTx/>
                <a:uFillTx/>
                <a:latin typeface="Calibri Light" panose="020F0302020204030204"/>
                <a:ea typeface="+mj-ea"/>
                <a:cs typeface="Times New Roman" panose="02020603050405020304" pitchFamily="18" charset="0"/>
              </a:rPr>
              <a:t>(המשיח</a:t>
            </a:r>
            <a:endParaRPr lang="el-GR" dirty="0"/>
          </a:p>
        </p:txBody>
      </p:sp>
      <p:sp>
        <p:nvSpPr>
          <p:cNvPr id="3" name="Θέση περιεχομένου 2">
            <a:extLst>
              <a:ext uri="{FF2B5EF4-FFF2-40B4-BE49-F238E27FC236}">
                <a16:creationId xmlns:a16="http://schemas.microsoft.com/office/drawing/2014/main" id="{D8DE57B7-503F-1063-AF42-3058588A495B}"/>
              </a:ext>
            </a:extLst>
          </p:cNvPr>
          <p:cNvSpPr>
            <a:spLocks noGrp="1"/>
          </p:cNvSpPr>
          <p:nvPr>
            <p:ph idx="1"/>
          </p:nvPr>
        </p:nvSpPr>
        <p:spPr/>
        <p:txBody>
          <a:bodyPr>
            <a:normAutofit/>
          </a:bodyPr>
          <a:lstStyle/>
          <a:p>
            <a:pPr marL="0" indent="0">
              <a:buNone/>
            </a:pPr>
            <a:r>
              <a:rPr lang="el-GR" dirty="0"/>
              <a:t>Ιερεμίας 38.15(Μ:31,14)</a:t>
            </a:r>
          </a:p>
          <a:p>
            <a:pPr marL="0" indent="0">
              <a:buNone/>
            </a:pPr>
            <a:r>
              <a:rPr lang="he-IL" dirty="0"/>
              <a:t>יד  כֹּה אָמַר יְהוָה, קוֹל בְּרָמָה נִשְׁמָע נְהִי בְּכִי תַמְרוּרִים--רָחֵל, מְבַכָּה עַל-בָּנֶיהָ; מֵאֲנָה לְהִנָּחֵם עַל-בָּנֶיהָ, כִּי אֵינֶנּוּ.</a:t>
            </a:r>
            <a:r>
              <a:rPr lang="el-GR" dirty="0"/>
              <a:t> </a:t>
            </a:r>
          </a:p>
          <a:p>
            <a:pPr marL="0" indent="0">
              <a:buNone/>
            </a:pPr>
            <a:r>
              <a:rPr lang="el-GR" sz="2000" i="1" dirty="0"/>
              <a:t>(έτσι είπε ο Θεός, ακούστηκε στη </a:t>
            </a:r>
            <a:r>
              <a:rPr lang="el-GR" sz="2000" i="1" dirty="0" err="1"/>
              <a:t>Ραμά</a:t>
            </a:r>
            <a:r>
              <a:rPr lang="el-GR" sz="2000" i="1" dirty="0"/>
              <a:t> κραυγή, θρήνος και κλάματα και στεναγμός βαρύς. Για τα παιδιά της κλαίει η Ραχήλ, μα πουθενά παρηγοριά δε βρίσκει, γιατί πια δεν υπάρχουν στη ζωή)</a:t>
            </a:r>
          </a:p>
          <a:p>
            <a:endParaRPr lang="el-GR" dirty="0"/>
          </a:p>
          <a:p>
            <a:r>
              <a:rPr lang="el-GR" dirty="0"/>
              <a:t>(Ο’) </a:t>
            </a:r>
            <a:r>
              <a:rPr lang="el-GR" dirty="0" err="1"/>
              <a:t>οὕτως</a:t>
            </a:r>
            <a:r>
              <a:rPr lang="el-GR" dirty="0"/>
              <a:t> </a:t>
            </a:r>
            <a:r>
              <a:rPr lang="el-GR" dirty="0" err="1"/>
              <a:t>εἶπε</a:t>
            </a:r>
            <a:r>
              <a:rPr lang="el-GR" dirty="0"/>
              <a:t> Κύριος· </a:t>
            </a:r>
            <a:r>
              <a:rPr lang="el-GR" dirty="0" err="1"/>
              <a:t>φωνὴ</a:t>
            </a:r>
            <a:r>
              <a:rPr lang="el-GR" dirty="0"/>
              <a:t> </a:t>
            </a:r>
            <a:r>
              <a:rPr lang="el-GR" dirty="0" err="1"/>
              <a:t>ἐν</a:t>
            </a:r>
            <a:r>
              <a:rPr lang="el-GR" dirty="0"/>
              <a:t> </a:t>
            </a:r>
            <a:r>
              <a:rPr lang="el-GR" dirty="0" err="1"/>
              <a:t>Ῥαμᾷ</a:t>
            </a:r>
            <a:r>
              <a:rPr lang="el-GR" dirty="0"/>
              <a:t> </a:t>
            </a:r>
            <a:r>
              <a:rPr lang="el-GR" dirty="0" err="1"/>
              <a:t>ἠκούσθη</a:t>
            </a:r>
            <a:r>
              <a:rPr lang="el-GR" dirty="0"/>
              <a:t> θρήνου καὶ </a:t>
            </a:r>
            <a:r>
              <a:rPr lang="el-GR" dirty="0" err="1"/>
              <a:t>κλαυθμοῦ</a:t>
            </a:r>
            <a:r>
              <a:rPr lang="el-GR" dirty="0"/>
              <a:t> καὶ </a:t>
            </a:r>
            <a:r>
              <a:rPr lang="el-GR" dirty="0" err="1"/>
              <a:t>ὀδυρμοῦ</a:t>
            </a:r>
            <a:r>
              <a:rPr lang="el-GR" dirty="0"/>
              <a:t>· </a:t>
            </a:r>
            <a:r>
              <a:rPr lang="el-GR" dirty="0" err="1"/>
              <a:t>Ῥαχὴλ</a:t>
            </a:r>
            <a:r>
              <a:rPr lang="el-GR" dirty="0"/>
              <a:t> </a:t>
            </a:r>
            <a:r>
              <a:rPr lang="el-GR" dirty="0" err="1"/>
              <a:t>ἀποκλαιομένη</a:t>
            </a:r>
            <a:r>
              <a:rPr lang="el-GR" dirty="0"/>
              <a:t> </a:t>
            </a:r>
            <a:r>
              <a:rPr lang="el-GR" dirty="0" err="1"/>
              <a:t>οὐκ</a:t>
            </a:r>
            <a:r>
              <a:rPr lang="el-GR" dirty="0"/>
              <a:t> </a:t>
            </a:r>
            <a:r>
              <a:rPr lang="el-GR" dirty="0" err="1"/>
              <a:t>ἤθελε</a:t>
            </a:r>
            <a:r>
              <a:rPr lang="el-GR" dirty="0"/>
              <a:t> </a:t>
            </a:r>
            <a:r>
              <a:rPr lang="el-GR" dirty="0" err="1"/>
              <a:t>παύσασθαι</a:t>
            </a:r>
            <a:r>
              <a:rPr lang="el-GR" dirty="0"/>
              <a:t> </a:t>
            </a:r>
            <a:r>
              <a:rPr lang="el-GR" dirty="0" err="1"/>
              <a:t>ἐπὶ</a:t>
            </a:r>
            <a:r>
              <a:rPr lang="el-GR" dirty="0"/>
              <a:t> </a:t>
            </a:r>
            <a:r>
              <a:rPr lang="el-GR" dirty="0" err="1"/>
              <a:t>τοῖς</a:t>
            </a:r>
            <a:r>
              <a:rPr lang="el-GR" dirty="0"/>
              <a:t> </a:t>
            </a:r>
            <a:r>
              <a:rPr lang="el-GR" dirty="0" err="1"/>
              <a:t>υἱοῖς</a:t>
            </a:r>
            <a:r>
              <a:rPr lang="el-GR" dirty="0"/>
              <a:t> </a:t>
            </a:r>
            <a:r>
              <a:rPr lang="el-GR" dirty="0" err="1"/>
              <a:t>αὐτῆς</a:t>
            </a:r>
            <a:r>
              <a:rPr lang="el-GR" dirty="0"/>
              <a:t>, </a:t>
            </a:r>
            <a:r>
              <a:rPr lang="el-GR" dirty="0" err="1"/>
              <a:t>ὅτι</a:t>
            </a:r>
            <a:r>
              <a:rPr lang="el-GR" dirty="0"/>
              <a:t> </a:t>
            </a:r>
            <a:r>
              <a:rPr lang="el-GR" dirty="0" err="1"/>
              <a:t>οὐκ</a:t>
            </a:r>
            <a:r>
              <a:rPr lang="el-GR" dirty="0"/>
              <a:t> </a:t>
            </a:r>
            <a:r>
              <a:rPr lang="el-GR" dirty="0" err="1"/>
              <a:t>εἰσίν</a:t>
            </a:r>
            <a:r>
              <a:rPr lang="el-GR" dirty="0"/>
              <a:t>.</a:t>
            </a:r>
          </a:p>
          <a:p>
            <a:pPr marL="0" indent="0">
              <a:buNone/>
            </a:pPr>
            <a:endParaRPr lang="el-GR" dirty="0"/>
          </a:p>
          <a:p>
            <a:endParaRPr lang="el-GR" dirty="0"/>
          </a:p>
        </p:txBody>
      </p:sp>
    </p:spTree>
    <p:extLst>
      <p:ext uri="{BB962C8B-B14F-4D97-AF65-F5344CB8AC3E}">
        <p14:creationId xmlns:p14="http://schemas.microsoft.com/office/powerpoint/2010/main" val="17629971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D1FF248-32DC-1E51-A0CC-18D3DDE97D0D}"/>
              </a:ext>
            </a:extLst>
          </p:cNvPr>
          <p:cNvSpPr>
            <a:spLocks noGrp="1"/>
          </p:cNvSpPr>
          <p:nvPr>
            <p:ph type="title"/>
          </p:nvPr>
        </p:nvSpPr>
        <p:spPr/>
        <p:txBody>
          <a:bodyPr/>
          <a:lstStyle/>
          <a:p>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Ορισμένες προφητείες σχετικά με το</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Μεσσία</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he-IL" sz="3800" b="1" i="0" u="none" strike="noStrike" kern="1200" cap="none" spc="0" normalizeH="0" baseline="0" noProof="0" dirty="0">
                <a:ln>
                  <a:noFill/>
                </a:ln>
                <a:solidFill>
                  <a:srgbClr val="FF0000"/>
                </a:solidFill>
                <a:effectLst/>
                <a:uLnTx/>
                <a:uFillTx/>
                <a:latin typeface="Calibri Light" panose="020F0302020204030204"/>
                <a:ea typeface="+mj-ea"/>
                <a:cs typeface="Times New Roman" panose="02020603050405020304" pitchFamily="18" charset="0"/>
              </a:rPr>
              <a:t>(המשיח</a:t>
            </a:r>
            <a:endParaRPr lang="el-GR" dirty="0"/>
          </a:p>
        </p:txBody>
      </p:sp>
      <p:sp>
        <p:nvSpPr>
          <p:cNvPr id="3" name="Θέση περιεχομένου 2">
            <a:extLst>
              <a:ext uri="{FF2B5EF4-FFF2-40B4-BE49-F238E27FC236}">
                <a16:creationId xmlns:a16="http://schemas.microsoft.com/office/drawing/2014/main" id="{00C1C522-18E9-5BDE-7568-7689B40C6C63}"/>
              </a:ext>
            </a:extLst>
          </p:cNvPr>
          <p:cNvSpPr>
            <a:spLocks noGrp="1"/>
          </p:cNvSpPr>
          <p:nvPr>
            <p:ph idx="1"/>
          </p:nvPr>
        </p:nvSpPr>
        <p:spPr/>
        <p:txBody>
          <a:bodyPr>
            <a:normAutofit/>
          </a:bodyPr>
          <a:lstStyle/>
          <a:p>
            <a:pPr marL="0" indent="0">
              <a:buNone/>
            </a:pPr>
            <a:r>
              <a:rPr lang="el-GR" dirty="0"/>
              <a:t>Ζαχαρίας 9,9</a:t>
            </a:r>
          </a:p>
          <a:p>
            <a:pPr marL="0" indent="0">
              <a:buNone/>
            </a:pPr>
            <a:r>
              <a:rPr lang="he-IL" dirty="0"/>
              <a:t> גִּילִי מְאֹד בַּת-צִיּוֹן, הָרִיעִי בַּת יְרוּשָׁלִַם, הִנֵּה מַלְכֵּךְ יָבוֹא לָךְ, צַדִּיק וְנוֹשָׁע הוּא; עָנִי וְרֹכֵב עַל-חֲמוֹר, וְעַל-עַיִר בֶּן-אֲתֹנוֹת.</a:t>
            </a:r>
            <a:endParaRPr lang="el-GR" dirty="0"/>
          </a:p>
          <a:p>
            <a:pPr marL="0" indent="0">
              <a:buNone/>
            </a:pPr>
            <a:r>
              <a:rPr lang="el-GR" sz="2000" i="1" dirty="0"/>
              <a:t>(Χαίρε, πόλη της </a:t>
            </a:r>
            <a:r>
              <a:rPr lang="el-GR" sz="2000" i="1" dirty="0" err="1"/>
              <a:t>Σιών</a:t>
            </a:r>
            <a:r>
              <a:rPr lang="el-GR" sz="2000" i="1" dirty="0"/>
              <a:t>! Φωνάξτε από χαρά, κάτοικοι της Ιερουσαλήμ! </a:t>
            </a:r>
            <a:r>
              <a:rPr lang="el-GR" sz="2000" i="1" dirty="0" err="1"/>
              <a:t>Νάτος</a:t>
            </a:r>
            <a:r>
              <a:rPr lang="el-GR" sz="2000" i="1" dirty="0"/>
              <a:t>, ο βασιλιάς σας, έρχεται· είναι δίκαιος και σώζει. Είναι πράος και κάθεται πάνω σε γαϊδούρι, σ’ ένα πουλάρι, γέννημα υποζυγίου)</a:t>
            </a:r>
          </a:p>
          <a:p>
            <a:endParaRPr lang="el-GR" dirty="0"/>
          </a:p>
          <a:p>
            <a:r>
              <a:rPr lang="el-GR" dirty="0"/>
              <a:t>(Ο’) </a:t>
            </a:r>
            <a:r>
              <a:rPr lang="el-GR" dirty="0" err="1"/>
              <a:t>Χαῖρε</a:t>
            </a:r>
            <a:r>
              <a:rPr lang="el-GR" dirty="0"/>
              <a:t> σφόδρα, </a:t>
            </a:r>
            <a:r>
              <a:rPr lang="el-GR" dirty="0" err="1"/>
              <a:t>θύγατερ</a:t>
            </a:r>
            <a:r>
              <a:rPr lang="el-GR" dirty="0"/>
              <a:t> </a:t>
            </a:r>
            <a:r>
              <a:rPr lang="el-GR" dirty="0" err="1"/>
              <a:t>Σιών</a:t>
            </a:r>
            <a:r>
              <a:rPr lang="el-GR" dirty="0"/>
              <a:t>· κήρυσσε, </a:t>
            </a:r>
            <a:r>
              <a:rPr lang="el-GR" dirty="0" err="1"/>
              <a:t>θύγατερ</a:t>
            </a:r>
            <a:r>
              <a:rPr lang="el-GR" dirty="0"/>
              <a:t> </a:t>
            </a:r>
            <a:r>
              <a:rPr lang="el-GR" dirty="0" err="1"/>
              <a:t>Ἱερουσαλήμ</a:t>
            </a:r>
            <a:r>
              <a:rPr lang="el-GR" dirty="0"/>
              <a:t>· </a:t>
            </a:r>
            <a:r>
              <a:rPr lang="el-GR" dirty="0" err="1"/>
              <a:t>ἰδοὺ</a:t>
            </a:r>
            <a:r>
              <a:rPr lang="el-GR" dirty="0"/>
              <a:t> ὁ </a:t>
            </a:r>
            <a:r>
              <a:rPr lang="el-GR" dirty="0" err="1"/>
              <a:t>βασιλεὺς</a:t>
            </a:r>
            <a:r>
              <a:rPr lang="el-GR" dirty="0"/>
              <a:t> σου </a:t>
            </a:r>
            <a:r>
              <a:rPr lang="el-GR" dirty="0" err="1"/>
              <a:t>ἔρχεταί</a:t>
            </a:r>
            <a:r>
              <a:rPr lang="el-GR" dirty="0"/>
              <a:t> σοι, δίκαιος καὶ </a:t>
            </a:r>
            <a:r>
              <a:rPr lang="el-GR" dirty="0" err="1"/>
              <a:t>σῴζων</a:t>
            </a:r>
            <a:r>
              <a:rPr lang="el-GR" dirty="0"/>
              <a:t> </a:t>
            </a:r>
            <a:r>
              <a:rPr lang="el-GR" dirty="0" err="1"/>
              <a:t>αὐτός</a:t>
            </a:r>
            <a:r>
              <a:rPr lang="el-GR" dirty="0"/>
              <a:t>, </a:t>
            </a:r>
            <a:r>
              <a:rPr lang="el-GR" dirty="0" err="1"/>
              <a:t>πραΰς</a:t>
            </a:r>
            <a:r>
              <a:rPr lang="el-GR" dirty="0"/>
              <a:t> καὶ </a:t>
            </a:r>
            <a:r>
              <a:rPr lang="el-GR" dirty="0" err="1"/>
              <a:t>ἐπιβεβηκὼς</a:t>
            </a:r>
            <a:r>
              <a:rPr lang="el-GR" dirty="0"/>
              <a:t> </a:t>
            </a:r>
            <a:r>
              <a:rPr lang="el-GR" dirty="0" err="1"/>
              <a:t>ἐπὶ</a:t>
            </a:r>
            <a:r>
              <a:rPr lang="el-GR" dirty="0"/>
              <a:t> </a:t>
            </a:r>
            <a:r>
              <a:rPr lang="el-GR" dirty="0" err="1"/>
              <a:t>ὑποζύγιον</a:t>
            </a:r>
            <a:r>
              <a:rPr lang="el-GR" dirty="0"/>
              <a:t> καὶ </a:t>
            </a:r>
            <a:r>
              <a:rPr lang="el-GR" dirty="0" err="1"/>
              <a:t>πῶλον</a:t>
            </a:r>
            <a:r>
              <a:rPr lang="el-GR" dirty="0"/>
              <a:t> νέον.</a:t>
            </a:r>
          </a:p>
        </p:txBody>
      </p:sp>
    </p:spTree>
    <p:extLst>
      <p:ext uri="{BB962C8B-B14F-4D97-AF65-F5344CB8AC3E}">
        <p14:creationId xmlns:p14="http://schemas.microsoft.com/office/powerpoint/2010/main" val="34490932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FE1D1A7-1A0A-92A8-0044-71A2D93BDA39}"/>
              </a:ext>
            </a:extLst>
          </p:cNvPr>
          <p:cNvSpPr>
            <a:spLocks noGrp="1"/>
          </p:cNvSpPr>
          <p:nvPr>
            <p:ph type="title"/>
          </p:nvPr>
        </p:nvSpPr>
        <p:spPr/>
        <p:txBody>
          <a:bodyPr/>
          <a:lstStyle/>
          <a:p>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Ορισμένες προφητείες σχετικά με το</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Μεσσία</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he-IL" sz="3800" b="1" i="0" u="none" strike="noStrike" kern="1200" cap="none" spc="0" normalizeH="0" baseline="0" noProof="0" dirty="0">
                <a:ln>
                  <a:noFill/>
                </a:ln>
                <a:solidFill>
                  <a:srgbClr val="FF0000"/>
                </a:solidFill>
                <a:effectLst/>
                <a:uLnTx/>
                <a:uFillTx/>
                <a:latin typeface="Calibri Light" panose="020F0302020204030204"/>
                <a:ea typeface="+mj-ea"/>
                <a:cs typeface="Times New Roman" panose="02020603050405020304" pitchFamily="18" charset="0"/>
              </a:rPr>
              <a:t>(המשיח</a:t>
            </a:r>
            <a:endParaRPr lang="el-GR" dirty="0"/>
          </a:p>
        </p:txBody>
      </p:sp>
      <p:sp>
        <p:nvSpPr>
          <p:cNvPr id="3" name="Θέση περιεχομένου 2">
            <a:extLst>
              <a:ext uri="{FF2B5EF4-FFF2-40B4-BE49-F238E27FC236}">
                <a16:creationId xmlns:a16="http://schemas.microsoft.com/office/drawing/2014/main" id="{4E74DD84-3A2B-A8E7-1091-E5820803291C}"/>
              </a:ext>
            </a:extLst>
          </p:cNvPr>
          <p:cNvSpPr>
            <a:spLocks noGrp="1"/>
          </p:cNvSpPr>
          <p:nvPr>
            <p:ph idx="1"/>
          </p:nvPr>
        </p:nvSpPr>
        <p:spPr/>
        <p:txBody>
          <a:bodyPr/>
          <a:lstStyle/>
          <a:p>
            <a:pPr marL="0" indent="0">
              <a:buNone/>
            </a:pPr>
            <a:r>
              <a:rPr lang="el-GR" dirty="0"/>
              <a:t>Ζαχαρίας 11,12</a:t>
            </a:r>
          </a:p>
          <a:p>
            <a:pPr marL="0" indent="0">
              <a:buNone/>
            </a:pPr>
            <a:r>
              <a:rPr lang="he-IL" dirty="0"/>
              <a:t>וָאֹמַר אֲלֵיהֶם, אִם-טוֹב בְּעֵינֵיכֶם הָבוּ שְׂכָרִי--וְאִם-לֹא חֲדָלוּ; וַיִּשְׁקְלוּ אֶת-שְׂכָרִי, שְׁלֹשִׁים כָּסֶף.</a:t>
            </a:r>
            <a:endParaRPr lang="el-GR" dirty="0"/>
          </a:p>
          <a:p>
            <a:pPr marL="0" indent="0">
              <a:buNone/>
            </a:pPr>
            <a:r>
              <a:rPr lang="el-GR" sz="2000" i="1" dirty="0"/>
              <a:t>(Τότε τους είπα: «Αν σας φαίνεται καλό, δώστε μου το μισθό μου· αν όμως όχι, κρατήστε τον». Μου μέτρησαν λοιπόν το μισθό μου, τριάντα αργύρια.)</a:t>
            </a:r>
          </a:p>
          <a:p>
            <a:endParaRPr lang="el-GR" dirty="0"/>
          </a:p>
          <a:p>
            <a:r>
              <a:rPr lang="el-GR" dirty="0"/>
              <a:t>(Ο’)καὶ </a:t>
            </a:r>
            <a:r>
              <a:rPr lang="el-GR" dirty="0" err="1"/>
              <a:t>ἐρῶ</a:t>
            </a:r>
            <a:r>
              <a:rPr lang="el-GR" dirty="0"/>
              <a:t> </a:t>
            </a:r>
            <a:r>
              <a:rPr lang="el-GR" dirty="0" err="1"/>
              <a:t>πρὸς</a:t>
            </a:r>
            <a:r>
              <a:rPr lang="el-GR" dirty="0"/>
              <a:t> </a:t>
            </a:r>
            <a:r>
              <a:rPr lang="el-GR" dirty="0" err="1"/>
              <a:t>αὐτούς</a:t>
            </a:r>
            <a:r>
              <a:rPr lang="el-GR" dirty="0"/>
              <a:t>· </a:t>
            </a:r>
            <a:r>
              <a:rPr lang="el-GR" dirty="0" err="1"/>
              <a:t>εἰ</a:t>
            </a:r>
            <a:r>
              <a:rPr lang="el-GR" dirty="0"/>
              <a:t> </a:t>
            </a:r>
            <a:r>
              <a:rPr lang="el-GR" dirty="0" err="1"/>
              <a:t>καλὸν</a:t>
            </a:r>
            <a:r>
              <a:rPr lang="el-GR" dirty="0"/>
              <a:t> </a:t>
            </a:r>
            <a:r>
              <a:rPr lang="el-GR" dirty="0" err="1"/>
              <a:t>ἐνώπιον</a:t>
            </a:r>
            <a:r>
              <a:rPr lang="el-GR" dirty="0"/>
              <a:t> </a:t>
            </a:r>
            <a:r>
              <a:rPr lang="el-GR" dirty="0" err="1"/>
              <a:t>ὑμῶν</a:t>
            </a:r>
            <a:r>
              <a:rPr lang="el-GR" dirty="0"/>
              <a:t> </a:t>
            </a:r>
            <a:r>
              <a:rPr lang="el-GR" dirty="0" err="1"/>
              <a:t>ἐστι</a:t>
            </a:r>
            <a:r>
              <a:rPr lang="el-GR" dirty="0"/>
              <a:t>, </a:t>
            </a:r>
            <a:r>
              <a:rPr lang="el-GR" dirty="0" err="1"/>
              <a:t>δότε</a:t>
            </a:r>
            <a:r>
              <a:rPr lang="el-GR" dirty="0"/>
              <a:t> </a:t>
            </a:r>
            <a:r>
              <a:rPr lang="el-GR" dirty="0" err="1"/>
              <a:t>στήσαντες</a:t>
            </a:r>
            <a:r>
              <a:rPr lang="el-GR" dirty="0"/>
              <a:t> </a:t>
            </a:r>
            <a:r>
              <a:rPr lang="el-GR" dirty="0" err="1"/>
              <a:t>τὸν</a:t>
            </a:r>
            <a:r>
              <a:rPr lang="el-GR" dirty="0"/>
              <a:t> </a:t>
            </a:r>
            <a:r>
              <a:rPr lang="el-GR" dirty="0" err="1"/>
              <a:t>μισθόν</a:t>
            </a:r>
            <a:r>
              <a:rPr lang="el-GR" dirty="0"/>
              <a:t> μου ἢ </a:t>
            </a:r>
            <a:r>
              <a:rPr lang="el-GR" dirty="0" err="1"/>
              <a:t>ἀπείπασθε</a:t>
            </a:r>
            <a:r>
              <a:rPr lang="el-GR" dirty="0"/>
              <a:t>· καὶ </a:t>
            </a:r>
            <a:r>
              <a:rPr lang="el-GR" dirty="0" err="1"/>
              <a:t>ἔστησαν</a:t>
            </a:r>
            <a:r>
              <a:rPr lang="el-GR" dirty="0"/>
              <a:t> </a:t>
            </a:r>
            <a:r>
              <a:rPr lang="el-GR" dirty="0" err="1"/>
              <a:t>τὸν</a:t>
            </a:r>
            <a:r>
              <a:rPr lang="el-GR" dirty="0"/>
              <a:t> </a:t>
            </a:r>
            <a:r>
              <a:rPr lang="el-GR" dirty="0" err="1"/>
              <a:t>μισθόν</a:t>
            </a:r>
            <a:r>
              <a:rPr lang="el-GR" dirty="0"/>
              <a:t> μου τριάκοντα </a:t>
            </a:r>
            <a:r>
              <a:rPr lang="el-GR" dirty="0" err="1"/>
              <a:t>ἀργυροῦς</a:t>
            </a:r>
            <a:r>
              <a:rPr lang="el-GR" dirty="0"/>
              <a:t>.</a:t>
            </a:r>
          </a:p>
        </p:txBody>
      </p:sp>
    </p:spTree>
    <p:extLst>
      <p:ext uri="{BB962C8B-B14F-4D97-AF65-F5344CB8AC3E}">
        <p14:creationId xmlns:p14="http://schemas.microsoft.com/office/powerpoint/2010/main" val="28265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28668F3-EEF8-3C32-262D-8CBD6DD295E8}"/>
              </a:ext>
            </a:extLst>
          </p:cNvPr>
          <p:cNvSpPr>
            <a:spLocks noGrp="1"/>
          </p:cNvSpPr>
          <p:nvPr>
            <p:ph type="title"/>
          </p:nvPr>
        </p:nvSpPr>
        <p:spPr/>
        <p:txBody>
          <a:bodyPr/>
          <a:lstStyle/>
          <a:p>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Ορισμένες προφητείες σχετικά με το</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Μεσσία</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he-IL" sz="3800" b="1" i="0" u="none" strike="noStrike" kern="1200" cap="none" spc="0" normalizeH="0" baseline="0" noProof="0" dirty="0">
                <a:ln>
                  <a:noFill/>
                </a:ln>
                <a:solidFill>
                  <a:srgbClr val="FF0000"/>
                </a:solidFill>
                <a:effectLst/>
                <a:uLnTx/>
                <a:uFillTx/>
                <a:latin typeface="Calibri Light" panose="020F0302020204030204"/>
                <a:ea typeface="+mj-ea"/>
                <a:cs typeface="Times New Roman" panose="02020603050405020304" pitchFamily="18" charset="0"/>
              </a:rPr>
              <a:t>(המשיח</a:t>
            </a:r>
            <a:endParaRPr lang="el-GR" dirty="0"/>
          </a:p>
        </p:txBody>
      </p:sp>
      <p:sp>
        <p:nvSpPr>
          <p:cNvPr id="3" name="Θέση περιεχομένου 2">
            <a:extLst>
              <a:ext uri="{FF2B5EF4-FFF2-40B4-BE49-F238E27FC236}">
                <a16:creationId xmlns:a16="http://schemas.microsoft.com/office/drawing/2014/main" id="{D4320713-DA1B-E16B-3675-3C73CEF2D8EE}"/>
              </a:ext>
            </a:extLst>
          </p:cNvPr>
          <p:cNvSpPr>
            <a:spLocks noGrp="1"/>
          </p:cNvSpPr>
          <p:nvPr>
            <p:ph idx="1"/>
          </p:nvPr>
        </p:nvSpPr>
        <p:spPr>
          <a:xfrm>
            <a:off x="838199" y="1825625"/>
            <a:ext cx="11123141" cy="5127110"/>
          </a:xfrm>
        </p:spPr>
        <p:txBody>
          <a:bodyPr>
            <a:normAutofit fontScale="85000" lnSpcReduction="20000"/>
          </a:bodyPr>
          <a:lstStyle/>
          <a:p>
            <a:r>
              <a:rPr lang="el-GR" dirty="0"/>
              <a:t>Ησαΐας 53,4-5</a:t>
            </a:r>
          </a:p>
          <a:p>
            <a:pPr marL="0" indent="0">
              <a:buNone/>
            </a:pPr>
            <a:r>
              <a:rPr lang="el-GR" dirty="0"/>
              <a:t>«</a:t>
            </a:r>
            <a:r>
              <a:rPr lang="el-GR" sz="3000" i="1" dirty="0"/>
              <a:t>4…Αυτός, όμως, φορτώθηκε τις θλίψεις μας κι υπέφερε τους πόνους τους δικούς μας. Εμείς νομίζαμε πως όλα όσα τον βρήκαν ήταν τραύματα, πληγές και ταπεινώσεις από το Θεό. 5Μα ήταν αιτία οι αμαρτίες μας που αυτός πληγώθηκε, οι ανομίες μας που αυτός εξουθενώθηκε. Για χάρη της δικής μας σωτηρίας εκείνος τιμωρήθηκε και στις πληγές του βρήκαμε εμείς τη γιατρειά. 6Όλοι εμείς πλανιόμασταν σαν πρόβατα· είχε πάρει καθένας μας το δικό του δρόμο. Μα ο Κύριος έκανε να πέσει πάνω του όλων μας η ανομία.</a:t>
            </a:r>
          </a:p>
          <a:p>
            <a:pPr marL="0" indent="0">
              <a:buNone/>
            </a:pPr>
            <a:r>
              <a:rPr lang="el-GR" sz="3000" i="1" dirty="0"/>
              <a:t>7Βασανιζόταν κι όμως ταπεινά υπέμενε, χωρίς παράπονο κανένα. Σαν πρόβατο που τ’ οδηγούνε στη σφαγή, καθώς το αρνί που στέκεται άφωνο μπροστά σ’ αυτόν που το κουρεύει, ποτέ του δεν παραπονέθηκε. 8Κακόπαθε, καταδικάστηκε και οδηγήθηκε μακριά· ποιος στη γενιά του ανάμεσα σκέφτεται τι ν’ απόγινε; Τον εξαφάνισαν από των ζωντανών τον κόσμο, για τις αμαρτίες μας χτυπήθηκε απ’ το θάνατο. 9Φτιάξαν τον τάφο του ανάμεσα στους κακοποιούς, το μνήμα του ανάμεσα στους </a:t>
            </a:r>
            <a:r>
              <a:rPr lang="el-GR" sz="3000" i="1" dirty="0" err="1"/>
              <a:t>παραπεταμένους</a:t>
            </a:r>
            <a:r>
              <a:rPr lang="el-GR" sz="3000" i="1" dirty="0"/>
              <a:t>· κι όμως, δεν είχε πράξει ανομία καμιά και δόλος δεν είχε βρεθεί στο στόμα του</a:t>
            </a:r>
            <a:r>
              <a:rPr lang="el-GR" dirty="0"/>
              <a:t>.»</a:t>
            </a:r>
          </a:p>
        </p:txBody>
      </p:sp>
    </p:spTree>
    <p:extLst>
      <p:ext uri="{BB962C8B-B14F-4D97-AF65-F5344CB8AC3E}">
        <p14:creationId xmlns:p14="http://schemas.microsoft.com/office/powerpoint/2010/main" val="12124549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3105B0D-4B66-BA2A-BAE1-FABB2D5EB36A}"/>
              </a:ext>
            </a:extLst>
          </p:cNvPr>
          <p:cNvSpPr>
            <a:spLocks noGrp="1"/>
          </p:cNvSpPr>
          <p:nvPr>
            <p:ph type="title"/>
          </p:nvPr>
        </p:nvSpPr>
        <p:spPr/>
        <p:txBody>
          <a:bodyPr/>
          <a:lstStyle/>
          <a:p>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Ορισμένες προφητείες σχετικά με το</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Μεσσία</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he-IL" sz="3800" b="1" i="0" u="none" strike="noStrike" kern="1200" cap="none" spc="0" normalizeH="0" baseline="0" noProof="0" dirty="0">
                <a:ln>
                  <a:noFill/>
                </a:ln>
                <a:solidFill>
                  <a:srgbClr val="FF0000"/>
                </a:solidFill>
                <a:effectLst/>
                <a:uLnTx/>
                <a:uFillTx/>
                <a:latin typeface="Calibri Light" panose="020F0302020204030204"/>
                <a:ea typeface="+mj-ea"/>
                <a:cs typeface="Times New Roman" panose="02020603050405020304" pitchFamily="18" charset="0"/>
              </a:rPr>
              <a:t>(המשיח</a:t>
            </a:r>
            <a:endParaRPr lang="el-GR" dirty="0"/>
          </a:p>
        </p:txBody>
      </p:sp>
      <p:sp>
        <p:nvSpPr>
          <p:cNvPr id="3" name="Θέση περιεχομένου 2">
            <a:extLst>
              <a:ext uri="{FF2B5EF4-FFF2-40B4-BE49-F238E27FC236}">
                <a16:creationId xmlns:a16="http://schemas.microsoft.com/office/drawing/2014/main" id="{2EBF6F8A-5395-28C0-F37D-074CAA5E9B53}"/>
              </a:ext>
            </a:extLst>
          </p:cNvPr>
          <p:cNvSpPr>
            <a:spLocks noGrp="1"/>
          </p:cNvSpPr>
          <p:nvPr>
            <p:ph idx="1"/>
          </p:nvPr>
        </p:nvSpPr>
        <p:spPr/>
        <p:txBody>
          <a:bodyPr/>
          <a:lstStyle/>
          <a:p>
            <a:pPr marL="0" indent="0">
              <a:buNone/>
            </a:pPr>
            <a:r>
              <a:rPr lang="el-GR" dirty="0"/>
              <a:t>Ψαλμός 21,17 (Μ’ 22,17)</a:t>
            </a:r>
          </a:p>
          <a:p>
            <a:pPr marL="0" indent="0">
              <a:buNone/>
            </a:pPr>
            <a:r>
              <a:rPr lang="he-IL" dirty="0"/>
              <a:t>כִּי סְבָבוּנִי, כְּלָבִים:    עֲדַת מְרֵעִים, הִקִּיפוּנִי; כָּאֲרִי, יָדַי וְרַגְלָי</a:t>
            </a:r>
            <a:endParaRPr lang="el-GR" dirty="0"/>
          </a:p>
          <a:p>
            <a:pPr marL="0" indent="0">
              <a:buNone/>
            </a:pPr>
            <a:r>
              <a:rPr lang="el-GR" sz="2000" dirty="0"/>
              <a:t>(</a:t>
            </a:r>
            <a:r>
              <a:rPr lang="el-GR" sz="2000" i="1" dirty="0"/>
              <a:t>Σκύλοι με κύκλωσαν, σύναξη πονηρών ανθρώπων μ’ έβαλε στη μέση·</a:t>
            </a:r>
          </a:p>
          <a:p>
            <a:pPr marL="0" indent="0">
              <a:buNone/>
            </a:pPr>
            <a:r>
              <a:rPr lang="el-GR" sz="2000" i="1" dirty="0"/>
              <a:t>σκίσανε τα χέρια και τα πόδια μου.)</a:t>
            </a:r>
          </a:p>
          <a:p>
            <a:pPr marL="0" indent="0">
              <a:buNone/>
            </a:pPr>
            <a:endParaRPr lang="el-GR" dirty="0"/>
          </a:p>
          <a:p>
            <a:r>
              <a:rPr lang="el-GR" dirty="0"/>
              <a:t>(Ο’) </a:t>
            </a:r>
            <a:r>
              <a:rPr lang="el-GR" dirty="0" err="1"/>
              <a:t>ὅτι</a:t>
            </a:r>
            <a:r>
              <a:rPr lang="el-GR" dirty="0"/>
              <a:t> </a:t>
            </a:r>
            <a:r>
              <a:rPr lang="el-GR" dirty="0" err="1"/>
              <a:t>ἐκύκλωσάν</a:t>
            </a:r>
            <a:r>
              <a:rPr lang="el-GR" dirty="0"/>
              <a:t> με </a:t>
            </a:r>
            <a:r>
              <a:rPr lang="el-GR" dirty="0" err="1"/>
              <a:t>κύνες</a:t>
            </a:r>
            <a:r>
              <a:rPr lang="el-GR" dirty="0"/>
              <a:t> </a:t>
            </a:r>
            <a:r>
              <a:rPr lang="el-GR" dirty="0" err="1"/>
              <a:t>πολλοί</a:t>
            </a:r>
            <a:r>
              <a:rPr lang="el-GR" dirty="0"/>
              <a:t>, </a:t>
            </a:r>
            <a:r>
              <a:rPr lang="el-GR" dirty="0" err="1"/>
              <a:t>συναγωγὴ</a:t>
            </a:r>
            <a:r>
              <a:rPr lang="el-GR" dirty="0"/>
              <a:t> </a:t>
            </a:r>
            <a:r>
              <a:rPr lang="el-GR" dirty="0" err="1"/>
              <a:t>πονηρευομένων</a:t>
            </a:r>
            <a:r>
              <a:rPr lang="el-GR" dirty="0"/>
              <a:t> </a:t>
            </a:r>
            <a:r>
              <a:rPr lang="el-GR" dirty="0" err="1"/>
              <a:t>περιέσχον</a:t>
            </a:r>
            <a:r>
              <a:rPr lang="el-GR" dirty="0"/>
              <a:t> με, </a:t>
            </a:r>
            <a:r>
              <a:rPr lang="el-GR" dirty="0" err="1"/>
              <a:t>ὤρυξαν</a:t>
            </a:r>
            <a:r>
              <a:rPr lang="el-GR" dirty="0"/>
              <a:t> </a:t>
            </a:r>
            <a:r>
              <a:rPr lang="el-GR" dirty="0" err="1"/>
              <a:t>χεῖράς</a:t>
            </a:r>
            <a:r>
              <a:rPr lang="el-GR" dirty="0"/>
              <a:t> μου καὶ </a:t>
            </a:r>
            <a:r>
              <a:rPr lang="el-GR" dirty="0" err="1"/>
              <a:t>πόδας</a:t>
            </a:r>
            <a:r>
              <a:rPr lang="el-GR" dirty="0"/>
              <a:t>. </a:t>
            </a:r>
          </a:p>
        </p:txBody>
      </p:sp>
    </p:spTree>
    <p:extLst>
      <p:ext uri="{BB962C8B-B14F-4D97-AF65-F5344CB8AC3E}">
        <p14:creationId xmlns:p14="http://schemas.microsoft.com/office/powerpoint/2010/main" val="2996158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860ED7-F40C-0F9D-41F5-8EA3280E59AF}"/>
              </a:ext>
            </a:extLst>
          </p:cNvPr>
          <p:cNvSpPr>
            <a:spLocks noGrp="1"/>
          </p:cNvSpPr>
          <p:nvPr>
            <p:ph type="title"/>
          </p:nvPr>
        </p:nvSpPr>
        <p:spPr/>
        <p:txBody>
          <a:bodyPr/>
          <a:lstStyle/>
          <a:p>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Ορισμένες προφητείες σχετικά με το</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Μεσσία</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he-IL" sz="3800" b="1" i="0" u="none" strike="noStrike" kern="1200" cap="none" spc="0" normalizeH="0" baseline="0" noProof="0" dirty="0">
                <a:ln>
                  <a:noFill/>
                </a:ln>
                <a:solidFill>
                  <a:srgbClr val="FF0000"/>
                </a:solidFill>
                <a:effectLst/>
                <a:uLnTx/>
                <a:uFillTx/>
                <a:latin typeface="Calibri Light" panose="020F0302020204030204"/>
                <a:ea typeface="+mj-ea"/>
                <a:cs typeface="Times New Roman" panose="02020603050405020304" pitchFamily="18" charset="0"/>
              </a:rPr>
              <a:t>(המשיח</a:t>
            </a:r>
            <a:endParaRPr lang="el-GR" dirty="0"/>
          </a:p>
        </p:txBody>
      </p:sp>
      <p:sp>
        <p:nvSpPr>
          <p:cNvPr id="3" name="Θέση περιεχομένου 2">
            <a:extLst>
              <a:ext uri="{FF2B5EF4-FFF2-40B4-BE49-F238E27FC236}">
                <a16:creationId xmlns:a16="http://schemas.microsoft.com/office/drawing/2014/main" id="{052FF02B-0344-535A-5536-E7D814885D8A}"/>
              </a:ext>
            </a:extLst>
          </p:cNvPr>
          <p:cNvSpPr>
            <a:spLocks noGrp="1"/>
          </p:cNvSpPr>
          <p:nvPr>
            <p:ph idx="1"/>
          </p:nvPr>
        </p:nvSpPr>
        <p:spPr/>
        <p:txBody>
          <a:bodyPr/>
          <a:lstStyle/>
          <a:p>
            <a:pPr marL="0" indent="0">
              <a:buNone/>
            </a:pPr>
            <a:r>
              <a:rPr lang="el-GR" dirty="0"/>
              <a:t>Ψαλμός 21,19 (Μ’ 22,19)</a:t>
            </a:r>
          </a:p>
          <a:p>
            <a:pPr marL="0" indent="0">
              <a:buNone/>
            </a:pPr>
            <a:r>
              <a:rPr lang="he-IL" dirty="0"/>
              <a:t>יְחַלְּקוּ בְגָדַי לָהֶם;    וְעַל-לְבוּשִׁי, יַפִּילוּ גוֹרָל.</a:t>
            </a:r>
            <a:endParaRPr lang="el-GR" dirty="0"/>
          </a:p>
          <a:p>
            <a:pPr marL="0" indent="0">
              <a:buNone/>
            </a:pPr>
            <a:r>
              <a:rPr lang="el-GR" sz="2000" dirty="0"/>
              <a:t>(</a:t>
            </a:r>
            <a:r>
              <a:rPr lang="el-GR" sz="2000" i="1" dirty="0"/>
              <a:t>Τα ρούχα μου μοιράζουν μεταξύ τους και ρίχνουν κλήρο για τα ρούχα μου</a:t>
            </a:r>
            <a:r>
              <a:rPr lang="el-GR" sz="2000" dirty="0"/>
              <a:t>.)</a:t>
            </a:r>
          </a:p>
          <a:p>
            <a:endParaRPr lang="el-GR" dirty="0"/>
          </a:p>
          <a:p>
            <a:r>
              <a:rPr lang="el-GR" dirty="0"/>
              <a:t>(Ο’) </a:t>
            </a:r>
            <a:r>
              <a:rPr lang="el-GR" dirty="0" err="1"/>
              <a:t>διεμερίσαντο</a:t>
            </a:r>
            <a:r>
              <a:rPr lang="el-GR" dirty="0"/>
              <a:t> </a:t>
            </a:r>
            <a:r>
              <a:rPr lang="el-GR" dirty="0" err="1"/>
              <a:t>τὰ</a:t>
            </a:r>
            <a:r>
              <a:rPr lang="el-GR" dirty="0"/>
              <a:t> </a:t>
            </a:r>
            <a:r>
              <a:rPr lang="el-GR" dirty="0" err="1"/>
              <a:t>ἱμάτιά</a:t>
            </a:r>
            <a:r>
              <a:rPr lang="el-GR" dirty="0"/>
              <a:t> μου </a:t>
            </a:r>
            <a:r>
              <a:rPr lang="el-GR" dirty="0" err="1"/>
              <a:t>ἑαυτοῖς</a:t>
            </a:r>
            <a:r>
              <a:rPr lang="el-GR" dirty="0"/>
              <a:t> καὶ </a:t>
            </a:r>
            <a:r>
              <a:rPr lang="el-GR" dirty="0" err="1"/>
              <a:t>ἐπὶ</a:t>
            </a:r>
            <a:r>
              <a:rPr lang="el-GR" dirty="0"/>
              <a:t> </a:t>
            </a:r>
            <a:r>
              <a:rPr lang="el-GR" dirty="0" err="1"/>
              <a:t>τὸν</a:t>
            </a:r>
            <a:r>
              <a:rPr lang="el-GR" dirty="0"/>
              <a:t> </a:t>
            </a:r>
            <a:r>
              <a:rPr lang="el-GR" dirty="0" err="1"/>
              <a:t>ἱματισμόν</a:t>
            </a:r>
            <a:r>
              <a:rPr lang="el-GR" dirty="0"/>
              <a:t> μου </a:t>
            </a:r>
            <a:r>
              <a:rPr lang="el-GR" dirty="0" err="1"/>
              <a:t>ἔβαλον</a:t>
            </a:r>
            <a:r>
              <a:rPr lang="el-GR" dirty="0"/>
              <a:t> </a:t>
            </a:r>
            <a:r>
              <a:rPr lang="el-GR" dirty="0" err="1"/>
              <a:t>κλῆρον</a:t>
            </a:r>
            <a:r>
              <a:rPr lang="el-GR" dirty="0"/>
              <a:t>.</a:t>
            </a:r>
          </a:p>
        </p:txBody>
      </p:sp>
    </p:spTree>
    <p:extLst>
      <p:ext uri="{BB962C8B-B14F-4D97-AF65-F5344CB8AC3E}">
        <p14:creationId xmlns:p14="http://schemas.microsoft.com/office/powerpoint/2010/main" val="91604950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a:extLst>
              <a:ext uri="{FF2B5EF4-FFF2-40B4-BE49-F238E27FC236}">
                <a16:creationId xmlns:a16="http://schemas.microsoft.com/office/drawing/2014/main" id="{1C473F85-9C18-AD9D-30E1-50AEBBED157B}"/>
              </a:ext>
            </a:extLst>
          </p:cNvPr>
          <p:cNvPicPr>
            <a:picLocks noChangeAspect="1"/>
          </p:cNvPicPr>
          <p:nvPr/>
        </p:nvPicPr>
        <p:blipFill>
          <a:blip r:embed="rId2"/>
          <a:stretch>
            <a:fillRect/>
          </a:stretch>
        </p:blipFill>
        <p:spPr>
          <a:xfrm>
            <a:off x="1219200" y="1171575"/>
            <a:ext cx="9753600" cy="4514850"/>
          </a:xfrm>
          <a:prstGeom prst="rect">
            <a:avLst/>
          </a:prstGeom>
        </p:spPr>
      </p:pic>
    </p:spTree>
    <p:extLst>
      <p:ext uri="{BB962C8B-B14F-4D97-AF65-F5344CB8AC3E}">
        <p14:creationId xmlns:p14="http://schemas.microsoft.com/office/powerpoint/2010/main" val="148311597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DEE0961-85C8-69DE-3E22-8181B3C99147}"/>
              </a:ext>
            </a:extLst>
          </p:cNvPr>
          <p:cNvSpPr>
            <a:spLocks noGrp="1"/>
          </p:cNvSpPr>
          <p:nvPr>
            <p:ph type="title"/>
          </p:nvPr>
        </p:nvSpPr>
        <p:spPr/>
        <p:txBody>
          <a:bodyPr/>
          <a:lstStyle/>
          <a:p>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Ορισμένες προφητείες σχετικά με το</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Μεσσία</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he-IL" sz="3800" b="1" i="0" u="none" strike="noStrike" kern="1200" cap="none" spc="0" normalizeH="0" baseline="0" noProof="0" dirty="0">
                <a:ln>
                  <a:noFill/>
                </a:ln>
                <a:solidFill>
                  <a:srgbClr val="FF0000"/>
                </a:solidFill>
                <a:effectLst/>
                <a:uLnTx/>
                <a:uFillTx/>
                <a:latin typeface="Calibri Light" panose="020F0302020204030204"/>
                <a:ea typeface="+mj-ea"/>
                <a:cs typeface="Times New Roman" panose="02020603050405020304" pitchFamily="18" charset="0"/>
              </a:rPr>
              <a:t>(המשיח</a:t>
            </a:r>
            <a:endParaRPr lang="el-GR" dirty="0"/>
          </a:p>
        </p:txBody>
      </p:sp>
      <p:sp>
        <p:nvSpPr>
          <p:cNvPr id="3" name="Θέση περιεχομένου 2">
            <a:extLst>
              <a:ext uri="{FF2B5EF4-FFF2-40B4-BE49-F238E27FC236}">
                <a16:creationId xmlns:a16="http://schemas.microsoft.com/office/drawing/2014/main" id="{B2D2090E-277B-189E-DCEF-7CC7A3AAB27A}"/>
              </a:ext>
            </a:extLst>
          </p:cNvPr>
          <p:cNvSpPr>
            <a:spLocks noGrp="1"/>
          </p:cNvSpPr>
          <p:nvPr>
            <p:ph idx="1"/>
          </p:nvPr>
        </p:nvSpPr>
        <p:spPr>
          <a:xfrm>
            <a:off x="838200" y="1825625"/>
            <a:ext cx="10515600" cy="4937640"/>
          </a:xfrm>
        </p:spPr>
        <p:txBody>
          <a:bodyPr>
            <a:normAutofit/>
          </a:bodyPr>
          <a:lstStyle/>
          <a:p>
            <a:pPr marL="0" indent="0">
              <a:buNone/>
            </a:pPr>
            <a:r>
              <a:rPr lang="el-GR" dirty="0"/>
              <a:t>Ψαλμός 68,21-22 (Μ’ 69, 21-22)</a:t>
            </a:r>
          </a:p>
          <a:p>
            <a:r>
              <a:rPr lang="el-GR" sz="2000" dirty="0"/>
              <a:t>(</a:t>
            </a:r>
            <a:r>
              <a:rPr lang="el-GR" sz="2000" i="1" dirty="0"/>
              <a:t>Τον χλευασμό και τον διασυρμό μου τα περίμενα, αλλά περίμενα και κάποιον να με </a:t>
            </a:r>
            <a:r>
              <a:rPr lang="el-GR" sz="2000" i="1" dirty="0" err="1"/>
              <a:t>συμπονέσει</a:t>
            </a:r>
            <a:r>
              <a:rPr lang="el-GR" sz="2000" i="1" dirty="0"/>
              <a:t> αλλά δε βρέθηκε κανένας, κάποιος να με παρηγορήσει μα δε βρήκα. Μου δώσανε για φαγητό χολή και όταν διψούσα μου έδωσαν να </a:t>
            </a:r>
            <a:r>
              <a:rPr lang="el-GR" sz="2000" i="1" dirty="0" err="1"/>
              <a:t>πιω</a:t>
            </a:r>
            <a:r>
              <a:rPr lang="el-GR" sz="2000" i="1" dirty="0"/>
              <a:t> ξύδι</a:t>
            </a:r>
            <a:r>
              <a:rPr lang="el-GR" sz="2000" dirty="0"/>
              <a:t>.»)</a:t>
            </a:r>
          </a:p>
          <a:p>
            <a:endParaRPr lang="el-GR" dirty="0"/>
          </a:p>
          <a:p>
            <a:r>
              <a:rPr lang="el-GR" dirty="0"/>
              <a:t>(Ο’) 21 </a:t>
            </a:r>
            <a:r>
              <a:rPr lang="el-GR" dirty="0" err="1"/>
              <a:t>ὀνειδισμὸν</a:t>
            </a:r>
            <a:r>
              <a:rPr lang="el-GR" dirty="0"/>
              <a:t> </a:t>
            </a:r>
            <a:r>
              <a:rPr lang="el-GR" dirty="0" err="1"/>
              <a:t>προσεδόκησεν</a:t>
            </a:r>
            <a:r>
              <a:rPr lang="el-GR" dirty="0"/>
              <a:t> ἡ </a:t>
            </a:r>
            <a:r>
              <a:rPr lang="el-GR" dirty="0" err="1"/>
              <a:t>ψυχή</a:t>
            </a:r>
            <a:r>
              <a:rPr lang="el-GR" dirty="0"/>
              <a:t> μου καὶ </a:t>
            </a:r>
            <a:r>
              <a:rPr lang="el-GR" dirty="0" err="1"/>
              <a:t>ταλαιπωρίαν</a:t>
            </a:r>
            <a:r>
              <a:rPr lang="el-GR" dirty="0"/>
              <a:t>, καὶ </a:t>
            </a:r>
            <a:r>
              <a:rPr lang="el-GR" dirty="0" err="1"/>
              <a:t>ὑπέμεινα</a:t>
            </a:r>
            <a:r>
              <a:rPr lang="el-GR" dirty="0"/>
              <a:t> </a:t>
            </a:r>
            <a:r>
              <a:rPr lang="el-GR" dirty="0" err="1"/>
              <a:t>συλλυπούμενον</a:t>
            </a:r>
            <a:r>
              <a:rPr lang="el-GR" dirty="0"/>
              <a:t>, καὶ </a:t>
            </a:r>
            <a:r>
              <a:rPr lang="el-GR" dirty="0" err="1"/>
              <a:t>οὐχ</a:t>
            </a:r>
            <a:r>
              <a:rPr lang="el-GR" dirty="0"/>
              <a:t> </a:t>
            </a:r>
            <a:r>
              <a:rPr lang="el-GR" dirty="0" err="1"/>
              <a:t>ὑπῆρξε</a:t>
            </a:r>
            <a:r>
              <a:rPr lang="el-GR" dirty="0"/>
              <a:t>, καὶ </a:t>
            </a:r>
            <a:r>
              <a:rPr lang="el-GR" dirty="0" err="1"/>
              <a:t>παρακαλοῦντας</a:t>
            </a:r>
            <a:r>
              <a:rPr lang="el-GR" dirty="0"/>
              <a:t>, καὶ </a:t>
            </a:r>
            <a:r>
              <a:rPr lang="el-GR" dirty="0" err="1"/>
              <a:t>οὐχ</a:t>
            </a:r>
            <a:r>
              <a:rPr lang="el-GR" dirty="0"/>
              <a:t> </a:t>
            </a:r>
            <a:r>
              <a:rPr lang="el-GR" dirty="0" err="1"/>
              <a:t>εὗρον</a:t>
            </a:r>
            <a:r>
              <a:rPr lang="el-GR" dirty="0"/>
              <a:t>. 22 καὶ </a:t>
            </a:r>
            <a:r>
              <a:rPr lang="el-GR" dirty="0" err="1"/>
              <a:t>ἔδωκαν</a:t>
            </a:r>
            <a:r>
              <a:rPr lang="el-GR" dirty="0"/>
              <a:t> </a:t>
            </a:r>
            <a:r>
              <a:rPr lang="el-GR" dirty="0" err="1"/>
              <a:t>εἰς</a:t>
            </a:r>
            <a:r>
              <a:rPr lang="el-GR" dirty="0"/>
              <a:t> </a:t>
            </a:r>
            <a:r>
              <a:rPr lang="el-GR" dirty="0" err="1"/>
              <a:t>τὸ</a:t>
            </a:r>
            <a:r>
              <a:rPr lang="el-GR" dirty="0"/>
              <a:t> </a:t>
            </a:r>
            <a:r>
              <a:rPr lang="el-GR" dirty="0" err="1"/>
              <a:t>βρῶμά</a:t>
            </a:r>
            <a:r>
              <a:rPr lang="el-GR" dirty="0"/>
              <a:t> μου </a:t>
            </a:r>
            <a:r>
              <a:rPr lang="el-GR" dirty="0" err="1"/>
              <a:t>χολὴν</a:t>
            </a:r>
            <a:r>
              <a:rPr lang="el-GR" dirty="0"/>
              <a:t> καὶ </a:t>
            </a:r>
            <a:r>
              <a:rPr lang="el-GR" dirty="0" err="1"/>
              <a:t>εἰς</a:t>
            </a:r>
            <a:r>
              <a:rPr lang="el-GR" dirty="0"/>
              <a:t> </a:t>
            </a:r>
            <a:r>
              <a:rPr lang="el-GR" dirty="0" err="1"/>
              <a:t>τὴν</a:t>
            </a:r>
            <a:r>
              <a:rPr lang="el-GR" dirty="0"/>
              <a:t> </a:t>
            </a:r>
            <a:r>
              <a:rPr lang="el-GR" dirty="0" err="1"/>
              <a:t>δίψαν</a:t>
            </a:r>
            <a:r>
              <a:rPr lang="el-GR" dirty="0"/>
              <a:t> μου </a:t>
            </a:r>
            <a:r>
              <a:rPr lang="el-GR" dirty="0" err="1"/>
              <a:t>ἐπότισάν</a:t>
            </a:r>
            <a:r>
              <a:rPr lang="el-GR" dirty="0"/>
              <a:t> με </a:t>
            </a:r>
            <a:r>
              <a:rPr lang="el-GR" dirty="0" err="1"/>
              <a:t>ὄξος</a:t>
            </a:r>
            <a:r>
              <a:rPr lang="el-GR" dirty="0"/>
              <a:t>.</a:t>
            </a:r>
          </a:p>
        </p:txBody>
      </p:sp>
    </p:spTree>
    <p:extLst>
      <p:ext uri="{BB962C8B-B14F-4D97-AF65-F5344CB8AC3E}">
        <p14:creationId xmlns:p14="http://schemas.microsoft.com/office/powerpoint/2010/main" val="25957189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A91CEF-56C4-CECE-7F24-0038BC411813}"/>
              </a:ext>
            </a:extLst>
          </p:cNvPr>
          <p:cNvSpPr>
            <a:spLocks noGrp="1"/>
          </p:cNvSpPr>
          <p:nvPr>
            <p:ph type="title"/>
          </p:nvPr>
        </p:nvSpPr>
        <p:spPr/>
        <p:txBody>
          <a:bodyPr/>
          <a:lstStyle/>
          <a:p>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Ορισμένες προφητείες σχετικά με το</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Μεσσία</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he-IL" sz="3800" b="1" i="0" u="none" strike="noStrike" kern="1200" cap="none" spc="0" normalizeH="0" baseline="0" noProof="0" dirty="0">
                <a:ln>
                  <a:noFill/>
                </a:ln>
                <a:solidFill>
                  <a:srgbClr val="FF0000"/>
                </a:solidFill>
                <a:effectLst/>
                <a:uLnTx/>
                <a:uFillTx/>
                <a:latin typeface="Calibri Light" panose="020F0302020204030204"/>
                <a:ea typeface="+mj-ea"/>
                <a:cs typeface="Times New Roman" panose="02020603050405020304" pitchFamily="18" charset="0"/>
              </a:rPr>
              <a:t>(המשיח</a:t>
            </a:r>
            <a:endParaRPr lang="el-GR" dirty="0"/>
          </a:p>
        </p:txBody>
      </p:sp>
      <p:sp>
        <p:nvSpPr>
          <p:cNvPr id="3" name="Θέση περιεχομένου 2">
            <a:extLst>
              <a:ext uri="{FF2B5EF4-FFF2-40B4-BE49-F238E27FC236}">
                <a16:creationId xmlns:a16="http://schemas.microsoft.com/office/drawing/2014/main" id="{A7762130-241A-DD6D-EC2C-0EFEFB1B0A34}"/>
              </a:ext>
            </a:extLst>
          </p:cNvPr>
          <p:cNvSpPr>
            <a:spLocks noGrp="1"/>
          </p:cNvSpPr>
          <p:nvPr>
            <p:ph idx="1"/>
          </p:nvPr>
        </p:nvSpPr>
        <p:spPr/>
        <p:txBody>
          <a:bodyPr/>
          <a:lstStyle/>
          <a:p>
            <a:pPr marL="0" indent="0">
              <a:buNone/>
            </a:pPr>
            <a:r>
              <a:rPr lang="el-GR" dirty="0"/>
              <a:t>Ψαλμός 15,10 (Μ’ 16,10)</a:t>
            </a:r>
          </a:p>
          <a:p>
            <a:pPr marL="0" indent="0">
              <a:buNone/>
            </a:pPr>
            <a:r>
              <a:rPr lang="he-IL" dirty="0"/>
              <a:t>כִּי, לֹא-תַעֲזֹב נַפְשִׁי לִשְׁאוֹל;    לֹא-תִתֵּן חֲסִידְךָ, לִרְאוֹת שָׁחַת.</a:t>
            </a:r>
            <a:endParaRPr lang="el-GR" dirty="0"/>
          </a:p>
          <a:p>
            <a:pPr marL="0" indent="0">
              <a:buNone/>
            </a:pPr>
            <a:r>
              <a:rPr lang="el-GR" sz="2000" i="1" dirty="0"/>
              <a:t>(Στον «</a:t>
            </a:r>
            <a:r>
              <a:rPr lang="el-GR" sz="2000" i="1" dirty="0" err="1"/>
              <a:t>άδη</a:t>
            </a:r>
            <a:r>
              <a:rPr lang="el-GR" sz="2000" i="1" dirty="0"/>
              <a:t>» δεν θα εγκαταλείψεις την ψυχή μου, ούτε ο γνήσιος πιστός σου θ’ αφήσεις ν’ αντικρύσει τη φθορά.)</a:t>
            </a:r>
          </a:p>
          <a:p>
            <a:endParaRPr lang="el-GR" sz="2000" i="1" dirty="0"/>
          </a:p>
          <a:p>
            <a:r>
              <a:rPr lang="el-GR" dirty="0"/>
              <a:t>(Ο’) </a:t>
            </a:r>
            <a:r>
              <a:rPr lang="el-GR" dirty="0" err="1"/>
              <a:t>ὅτι</a:t>
            </a:r>
            <a:r>
              <a:rPr lang="el-GR" dirty="0"/>
              <a:t> </a:t>
            </a:r>
            <a:r>
              <a:rPr lang="el-GR" dirty="0" err="1"/>
              <a:t>οὐκ</a:t>
            </a:r>
            <a:r>
              <a:rPr lang="el-GR" dirty="0"/>
              <a:t> </a:t>
            </a:r>
            <a:r>
              <a:rPr lang="el-GR" dirty="0" err="1"/>
              <a:t>ἐγκαταλείψεις</a:t>
            </a:r>
            <a:r>
              <a:rPr lang="el-GR" dirty="0"/>
              <a:t> </a:t>
            </a:r>
            <a:r>
              <a:rPr lang="el-GR" dirty="0" err="1"/>
              <a:t>τὴν</a:t>
            </a:r>
            <a:r>
              <a:rPr lang="el-GR" dirty="0"/>
              <a:t> </a:t>
            </a:r>
            <a:r>
              <a:rPr lang="el-GR" dirty="0" err="1"/>
              <a:t>ψυχήν</a:t>
            </a:r>
            <a:r>
              <a:rPr lang="el-GR" dirty="0"/>
              <a:t> μου </a:t>
            </a:r>
            <a:r>
              <a:rPr lang="el-GR" dirty="0" err="1"/>
              <a:t>εἰς</a:t>
            </a:r>
            <a:r>
              <a:rPr lang="el-GR" dirty="0"/>
              <a:t> </a:t>
            </a:r>
            <a:r>
              <a:rPr lang="el-GR" dirty="0" err="1"/>
              <a:t>ᾅδην</a:t>
            </a:r>
            <a:r>
              <a:rPr lang="el-GR" dirty="0"/>
              <a:t>, </a:t>
            </a:r>
            <a:r>
              <a:rPr lang="el-GR" dirty="0" err="1"/>
              <a:t>οὐδὲ</a:t>
            </a:r>
            <a:r>
              <a:rPr lang="el-GR" dirty="0"/>
              <a:t> </a:t>
            </a:r>
            <a:r>
              <a:rPr lang="el-GR" dirty="0" err="1"/>
              <a:t>δώσεις</a:t>
            </a:r>
            <a:r>
              <a:rPr lang="el-GR" dirty="0"/>
              <a:t> </a:t>
            </a:r>
            <a:r>
              <a:rPr lang="el-GR" dirty="0" err="1"/>
              <a:t>τὸν</a:t>
            </a:r>
            <a:r>
              <a:rPr lang="el-GR" dirty="0"/>
              <a:t> </a:t>
            </a:r>
            <a:r>
              <a:rPr lang="el-GR" dirty="0" err="1"/>
              <a:t>ὅσιόν</a:t>
            </a:r>
            <a:r>
              <a:rPr lang="el-GR" dirty="0"/>
              <a:t> σου </a:t>
            </a:r>
            <a:r>
              <a:rPr lang="el-GR" dirty="0" err="1"/>
              <a:t>ἰδεῖν</a:t>
            </a:r>
            <a:r>
              <a:rPr lang="el-GR" dirty="0"/>
              <a:t> </a:t>
            </a:r>
            <a:r>
              <a:rPr lang="el-GR" dirty="0" err="1"/>
              <a:t>διαφθοράν</a:t>
            </a:r>
            <a:r>
              <a:rPr lang="el-GR" dirty="0"/>
              <a:t>.</a:t>
            </a:r>
          </a:p>
        </p:txBody>
      </p:sp>
    </p:spTree>
    <p:extLst>
      <p:ext uri="{BB962C8B-B14F-4D97-AF65-F5344CB8AC3E}">
        <p14:creationId xmlns:p14="http://schemas.microsoft.com/office/powerpoint/2010/main" val="33039404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24D2CDA-8741-664B-D73C-FDA0835553EB}"/>
              </a:ext>
            </a:extLst>
          </p:cNvPr>
          <p:cNvSpPr>
            <a:spLocks noGrp="1"/>
          </p:cNvSpPr>
          <p:nvPr>
            <p:ph type="title"/>
          </p:nvPr>
        </p:nvSpPr>
        <p:spPr/>
        <p:txBody>
          <a:bodyPr/>
          <a:lstStyle/>
          <a:p>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Ορισμένες προφητείες σχετικά με το</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Μεσσία</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he-IL" sz="3800" b="1" i="0" u="none" strike="noStrike" kern="1200" cap="none" spc="0" normalizeH="0" baseline="0" noProof="0" dirty="0">
                <a:ln>
                  <a:noFill/>
                </a:ln>
                <a:solidFill>
                  <a:srgbClr val="FF0000"/>
                </a:solidFill>
                <a:effectLst/>
                <a:uLnTx/>
                <a:uFillTx/>
                <a:latin typeface="Calibri Light" panose="020F0302020204030204"/>
                <a:ea typeface="+mj-ea"/>
                <a:cs typeface="Times New Roman" panose="02020603050405020304" pitchFamily="18" charset="0"/>
              </a:rPr>
              <a:t>(המשיח</a:t>
            </a:r>
            <a:endParaRPr lang="el-GR" dirty="0"/>
          </a:p>
        </p:txBody>
      </p:sp>
      <p:sp>
        <p:nvSpPr>
          <p:cNvPr id="3" name="Θέση περιεχομένου 2">
            <a:extLst>
              <a:ext uri="{FF2B5EF4-FFF2-40B4-BE49-F238E27FC236}">
                <a16:creationId xmlns:a16="http://schemas.microsoft.com/office/drawing/2014/main" id="{4D72D643-FF75-AA7C-BA87-A63038230941}"/>
              </a:ext>
            </a:extLst>
          </p:cNvPr>
          <p:cNvSpPr>
            <a:spLocks noGrp="1"/>
          </p:cNvSpPr>
          <p:nvPr>
            <p:ph idx="1"/>
          </p:nvPr>
        </p:nvSpPr>
        <p:spPr/>
        <p:txBody>
          <a:bodyPr/>
          <a:lstStyle/>
          <a:p>
            <a:pPr marL="0" indent="0">
              <a:buNone/>
            </a:pPr>
            <a:r>
              <a:rPr lang="el-GR" dirty="0" err="1"/>
              <a:t>Ησαϊας</a:t>
            </a:r>
            <a:r>
              <a:rPr lang="el-GR" dirty="0"/>
              <a:t> 53,9</a:t>
            </a:r>
          </a:p>
          <a:p>
            <a:pPr marL="0" indent="0">
              <a:buNone/>
            </a:pPr>
            <a:r>
              <a:rPr lang="he-IL" dirty="0"/>
              <a:t>וַיִּתֵּן אֶת-רְשָׁעִים קִבְרוֹ, וְאֶת-עָשִׁיר בְּמֹתָיו; עַל לֹא-חָמָס עָשָׂה, וְלֹא מִרְמָה בְּפִיו.</a:t>
            </a:r>
            <a:endParaRPr lang="el-GR" dirty="0"/>
          </a:p>
          <a:p>
            <a:pPr marL="0" indent="0">
              <a:buNone/>
            </a:pPr>
            <a:r>
              <a:rPr lang="el-GR" dirty="0"/>
              <a:t>(Φτιάξανε τον τάφο του ανάμεσα στους ασεβείς, το μνήμα του ανάμεσα στους </a:t>
            </a:r>
            <a:r>
              <a:rPr lang="el-GR" dirty="0" err="1"/>
              <a:t>παραπεταμένους</a:t>
            </a:r>
            <a:r>
              <a:rPr lang="el-GR" dirty="0"/>
              <a:t>· κι όμως, δεν είχε πράξει ανομία καμιά και δόλος δεν είχε βρεθεί στο στόμα του.</a:t>
            </a:r>
          </a:p>
          <a:p>
            <a:pPr marL="0" indent="0">
              <a:buNone/>
            </a:pPr>
            <a:endParaRPr lang="el-GR" dirty="0"/>
          </a:p>
          <a:p>
            <a:pPr marL="0" indent="0">
              <a:buNone/>
            </a:pPr>
            <a:endParaRPr lang="el-GR" dirty="0"/>
          </a:p>
        </p:txBody>
      </p:sp>
    </p:spTree>
    <p:extLst>
      <p:ext uri="{BB962C8B-B14F-4D97-AF65-F5344CB8AC3E}">
        <p14:creationId xmlns:p14="http://schemas.microsoft.com/office/powerpoint/2010/main" val="23827168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1A10C02-A3C7-867B-4759-8188FB68D97A}"/>
              </a:ext>
            </a:extLst>
          </p:cNvPr>
          <p:cNvSpPr>
            <a:spLocks noGrp="1"/>
          </p:cNvSpPr>
          <p:nvPr>
            <p:ph type="title"/>
          </p:nvPr>
        </p:nvSpPr>
        <p:spPr/>
        <p:txBody>
          <a:bodyPr/>
          <a:lstStyle/>
          <a:p>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Ορισμένες προφητείες σχετικά με το</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el-GR" sz="3800" b="1" i="0" u="none" strike="noStrike" kern="1200" cap="none" spc="0" normalizeH="0" baseline="0" noProof="0" dirty="0">
                <a:ln>
                  <a:noFill/>
                </a:ln>
                <a:solidFill>
                  <a:srgbClr val="FF0000"/>
                </a:solidFill>
                <a:effectLst/>
                <a:uLnTx/>
                <a:uFillTx/>
                <a:latin typeface="Calibri Light" panose="020F0302020204030204"/>
                <a:ea typeface="+mj-ea"/>
                <a:cs typeface="+mj-cs"/>
              </a:rPr>
              <a:t>Μεσσία</a:t>
            </a:r>
            <a:r>
              <a:rPr kumimoji="0" lang="en-US" sz="3800" b="1" i="0" u="none" strike="noStrike" kern="1200" cap="none" spc="0" normalizeH="0" baseline="0" noProof="0" dirty="0">
                <a:ln>
                  <a:noFill/>
                </a:ln>
                <a:solidFill>
                  <a:srgbClr val="FF0000"/>
                </a:solidFill>
                <a:effectLst/>
                <a:uLnTx/>
                <a:uFillTx/>
                <a:latin typeface="Calibri Light" panose="020F0302020204030204"/>
                <a:ea typeface="+mj-ea"/>
                <a:cs typeface="+mj-cs"/>
              </a:rPr>
              <a:t>( </a:t>
            </a:r>
            <a:r>
              <a:rPr kumimoji="0" lang="he-IL" sz="3800" b="1" i="0" u="none" strike="noStrike" kern="1200" cap="none" spc="0" normalizeH="0" baseline="0" noProof="0" dirty="0">
                <a:ln>
                  <a:noFill/>
                </a:ln>
                <a:solidFill>
                  <a:srgbClr val="FF0000"/>
                </a:solidFill>
                <a:effectLst/>
                <a:uLnTx/>
                <a:uFillTx/>
                <a:latin typeface="Calibri Light" panose="020F0302020204030204"/>
                <a:ea typeface="+mj-ea"/>
                <a:cs typeface="Times New Roman" panose="02020603050405020304" pitchFamily="18" charset="0"/>
              </a:rPr>
              <a:t>(המשיח</a:t>
            </a:r>
            <a:endParaRPr lang="el-GR" dirty="0"/>
          </a:p>
        </p:txBody>
      </p:sp>
      <p:pic>
        <p:nvPicPr>
          <p:cNvPr id="4" name="Θέση περιεχομένου 3">
            <a:extLst>
              <a:ext uri="{FF2B5EF4-FFF2-40B4-BE49-F238E27FC236}">
                <a16:creationId xmlns:a16="http://schemas.microsoft.com/office/drawing/2014/main" id="{5D6686A0-2905-51C9-F8D0-CEA9E3BDA758}"/>
              </a:ext>
            </a:extLst>
          </p:cNvPr>
          <p:cNvPicPr>
            <a:picLocks noGrp="1" noChangeAspect="1"/>
          </p:cNvPicPr>
          <p:nvPr>
            <p:ph idx="1"/>
          </p:nvPr>
        </p:nvPicPr>
        <p:blipFill>
          <a:blip r:embed="rId2"/>
          <a:stretch>
            <a:fillRect/>
          </a:stretch>
        </p:blipFill>
        <p:spPr>
          <a:xfrm>
            <a:off x="4230565" y="1825625"/>
            <a:ext cx="3730869" cy="4351338"/>
          </a:xfrm>
          <a:prstGeom prst="rect">
            <a:avLst/>
          </a:prstGeom>
        </p:spPr>
      </p:pic>
    </p:spTree>
    <p:extLst>
      <p:ext uri="{BB962C8B-B14F-4D97-AF65-F5344CB8AC3E}">
        <p14:creationId xmlns:p14="http://schemas.microsoft.com/office/powerpoint/2010/main" val="41810746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Εικόνα 25">
            <a:extLst>
              <a:ext uri="{FF2B5EF4-FFF2-40B4-BE49-F238E27FC236}">
                <a16:creationId xmlns:a16="http://schemas.microsoft.com/office/drawing/2014/main" id="{201A4063-D153-93A0-C9D9-F61FE7476309}"/>
              </a:ext>
            </a:extLst>
          </p:cNvPr>
          <p:cNvPicPr>
            <a:picLocks noChangeAspect="1"/>
          </p:cNvPicPr>
          <p:nvPr/>
        </p:nvPicPr>
        <p:blipFill>
          <a:blip r:embed="rId2"/>
          <a:stretch>
            <a:fillRect/>
          </a:stretch>
        </p:blipFill>
        <p:spPr>
          <a:xfrm>
            <a:off x="8681265" y="5130112"/>
            <a:ext cx="1771136" cy="1771136"/>
          </a:xfrm>
          <a:prstGeom prst="rect">
            <a:avLst/>
          </a:prstGeom>
        </p:spPr>
      </p:pic>
      <p:sp>
        <p:nvSpPr>
          <p:cNvPr id="3" name="Θέση περιεχομένου 2">
            <a:extLst>
              <a:ext uri="{FF2B5EF4-FFF2-40B4-BE49-F238E27FC236}">
                <a16:creationId xmlns:a16="http://schemas.microsoft.com/office/drawing/2014/main" id="{D6FFA7AA-0207-46C0-C828-570733F90C43}"/>
              </a:ext>
            </a:extLst>
          </p:cNvPr>
          <p:cNvSpPr>
            <a:spLocks noGrp="1"/>
          </p:cNvSpPr>
          <p:nvPr>
            <p:ph idx="1"/>
          </p:nvPr>
        </p:nvSpPr>
        <p:spPr>
          <a:xfrm>
            <a:off x="319216" y="112154"/>
            <a:ext cx="11650362" cy="6745845"/>
          </a:xfrm>
        </p:spPr>
        <p:txBody>
          <a:bodyPr>
            <a:normAutofit fontScale="40000" lnSpcReduction="20000"/>
          </a:bodyPr>
          <a:lstStyle/>
          <a:p>
            <a:r>
              <a:rPr lang="el-GR" dirty="0"/>
              <a:t>ΙΣΤΟΡΙΑ ΤΟΥ ΛΑΟΥ ΤΟΥ ΙΣΡΑΗΛ</a:t>
            </a:r>
          </a:p>
          <a:p>
            <a:r>
              <a:rPr lang="el-GR" dirty="0"/>
              <a:t> 2000-1800 π. Χ.	πόλη </a:t>
            </a:r>
            <a:r>
              <a:rPr lang="el-GR" dirty="0" err="1"/>
              <a:t>Ουρ</a:t>
            </a:r>
            <a:r>
              <a:rPr lang="el-GR" dirty="0"/>
              <a:t> / Μεσοποταμία – 		Αβραάμ</a:t>
            </a:r>
          </a:p>
          <a:p>
            <a:r>
              <a:rPr lang="el-GR" dirty="0"/>
              <a:t>		Γη της Επαγγελίας 		</a:t>
            </a:r>
            <a:r>
              <a:rPr lang="en-US" dirty="0"/>
              <a:t>    </a:t>
            </a:r>
            <a:r>
              <a:rPr lang="el-GR" dirty="0"/>
              <a:t>Ισαάκ </a:t>
            </a:r>
          </a:p>
          <a:p>
            <a:r>
              <a:rPr lang="el-GR" dirty="0"/>
              <a:t>					</a:t>
            </a:r>
            <a:r>
              <a:rPr lang="en-US" dirty="0"/>
              <a:t>         </a:t>
            </a:r>
            <a:r>
              <a:rPr lang="el-GR" dirty="0"/>
              <a:t>Ιακώβ</a:t>
            </a:r>
          </a:p>
          <a:p>
            <a:r>
              <a:rPr lang="el-GR" dirty="0"/>
              <a:t>					</a:t>
            </a:r>
            <a:r>
              <a:rPr lang="en-US" dirty="0"/>
              <a:t>               </a:t>
            </a:r>
            <a:r>
              <a:rPr lang="el-GR" dirty="0"/>
              <a:t>12 γιοί</a:t>
            </a:r>
          </a:p>
          <a:p>
            <a:r>
              <a:rPr lang="el-GR" dirty="0"/>
              <a:t>					</a:t>
            </a:r>
            <a:r>
              <a:rPr lang="en-US" dirty="0"/>
              <a:t>  </a:t>
            </a:r>
            <a:r>
              <a:rPr lang="el-GR" dirty="0"/>
              <a:t>12 φυλές του Ισραήλ</a:t>
            </a:r>
          </a:p>
          <a:p>
            <a:r>
              <a:rPr lang="el-GR" dirty="0"/>
              <a:t> 1570-1280 π. Χ.	ο Ισραήλ στην Αίγυπτο</a:t>
            </a:r>
          </a:p>
          <a:p>
            <a:r>
              <a:rPr lang="el-GR" dirty="0"/>
              <a:t>  1280 π. Χ.		Έξοδος από την Αίγυπτο</a:t>
            </a:r>
          </a:p>
          <a:p>
            <a:r>
              <a:rPr lang="el-GR" dirty="0"/>
              <a:t>  1240 π. Χ.		κατάληψη της Ιερουσαλήμ</a:t>
            </a:r>
          </a:p>
          <a:p>
            <a:r>
              <a:rPr lang="el-GR" dirty="0"/>
              <a:t>1240-1050 π. Χ.	εποχή Κριτών (χαλαρή οργάνωση- πολιτικοί, στρατιωτικοί, θρησκευτικοί καθοδηγητές) </a:t>
            </a:r>
          </a:p>
          <a:p>
            <a:r>
              <a:rPr lang="el-GR" dirty="0"/>
              <a:t>1050 π. Χ.		ενιαίο Βασίλειο  - Βασιλιάς Σαούλ</a:t>
            </a:r>
          </a:p>
          <a:p>
            <a:r>
              <a:rPr lang="el-GR" dirty="0"/>
              <a:t>			   Βασιλιάς Δαυίδ</a:t>
            </a:r>
          </a:p>
          <a:p>
            <a:r>
              <a:rPr lang="el-GR" dirty="0"/>
              <a:t>			Βασιλιάς Σολομώντας </a:t>
            </a:r>
          </a:p>
          <a:p>
            <a:r>
              <a:rPr lang="el-GR" dirty="0"/>
              <a:t>970 π. Χ.		Ναός στο όρος </a:t>
            </a:r>
            <a:r>
              <a:rPr lang="el-GR" dirty="0" err="1"/>
              <a:t>Μορία</a:t>
            </a:r>
            <a:r>
              <a:rPr lang="el-GR" dirty="0"/>
              <a:t> – Ιερουσαλήμ</a:t>
            </a:r>
          </a:p>
          <a:p>
            <a:r>
              <a:rPr lang="el-GR" dirty="0"/>
              <a:t>950 π. Χ.		διαίρεση σε Βόρειο Βασίλειο (10 φυλές)</a:t>
            </a:r>
          </a:p>
          <a:p>
            <a:r>
              <a:rPr lang="el-GR" dirty="0"/>
              <a:t>		                      Νότιο Βασίλειο ( 2 φυλές, Ιούδα και Βενιαμίν)</a:t>
            </a:r>
          </a:p>
          <a:p>
            <a:r>
              <a:rPr lang="el-GR" dirty="0"/>
              <a:t>722 π. Χ.		</a:t>
            </a:r>
            <a:r>
              <a:rPr lang="el-GR" dirty="0" err="1"/>
              <a:t>Ασσύριοι</a:t>
            </a:r>
            <a:r>
              <a:rPr lang="el-GR" dirty="0"/>
              <a:t> κατακτάνε το Βόρειο Βασίλειο</a:t>
            </a:r>
          </a:p>
          <a:p>
            <a:r>
              <a:rPr lang="el-GR" b="1" dirty="0">
                <a:solidFill>
                  <a:srgbClr val="FF0000"/>
                </a:solidFill>
              </a:rPr>
              <a:t>586 π. Χ.		</a:t>
            </a:r>
            <a:r>
              <a:rPr lang="el-GR" b="1" u="sng" dirty="0">
                <a:solidFill>
                  <a:srgbClr val="FF0000"/>
                </a:solidFill>
              </a:rPr>
              <a:t>Βαβυλώνιοι το Νότιο Βασίλειο – Ιουδαίοι εκτοπίζονται από την Παλαιστίνη</a:t>
            </a:r>
          </a:p>
          <a:p>
            <a:r>
              <a:rPr lang="el-GR" b="1" dirty="0">
                <a:solidFill>
                  <a:srgbClr val="FF0000"/>
                </a:solidFill>
              </a:rPr>
              <a:t>538 π. Χ.		</a:t>
            </a:r>
            <a:r>
              <a:rPr lang="el-GR" dirty="0">
                <a:solidFill>
                  <a:srgbClr val="FF0000"/>
                </a:solidFill>
              </a:rPr>
              <a:t>επιστροφή στη Παλαιστίνη – Διάταγμα Κύρου</a:t>
            </a:r>
          </a:p>
          <a:p>
            <a:r>
              <a:rPr lang="el-GR" b="1" dirty="0">
                <a:solidFill>
                  <a:srgbClr val="FF0000"/>
                </a:solidFill>
              </a:rPr>
              <a:t>332 – 165 π. Χ		</a:t>
            </a:r>
            <a:r>
              <a:rPr lang="el-GR" b="1" u="sng" dirty="0">
                <a:solidFill>
                  <a:srgbClr val="FF0000"/>
                </a:solidFill>
              </a:rPr>
              <a:t>Μέγας Αλέξανδρος και επίγονοι </a:t>
            </a:r>
          </a:p>
          <a:p>
            <a:r>
              <a:rPr lang="el-GR" b="1" dirty="0">
                <a:solidFill>
                  <a:srgbClr val="FF0000"/>
                </a:solidFill>
              </a:rPr>
              <a:t>			</a:t>
            </a:r>
            <a:r>
              <a:rPr lang="el-GR" dirty="0">
                <a:solidFill>
                  <a:srgbClr val="FF0000"/>
                </a:solidFill>
              </a:rPr>
              <a:t>πίεση για ελληνιστική επίδραση </a:t>
            </a:r>
          </a:p>
          <a:p>
            <a:r>
              <a:rPr lang="el-GR" dirty="0">
                <a:solidFill>
                  <a:srgbClr val="FF0000"/>
                </a:solidFill>
              </a:rPr>
              <a:t>			</a:t>
            </a:r>
            <a:r>
              <a:rPr lang="el-GR" dirty="0" err="1">
                <a:solidFill>
                  <a:srgbClr val="FF0000"/>
                </a:solidFill>
              </a:rPr>
              <a:t>Αποτ</a:t>
            </a:r>
            <a:r>
              <a:rPr lang="el-GR" dirty="0">
                <a:solidFill>
                  <a:srgbClr val="FF0000"/>
                </a:solidFill>
              </a:rPr>
              <a:t>:  Μικρότερη επίδραση από οπουδήποτε αλλού</a:t>
            </a:r>
          </a:p>
          <a:p>
            <a:r>
              <a:rPr lang="el-GR" dirty="0">
                <a:solidFill>
                  <a:srgbClr val="FF0000"/>
                </a:solidFill>
              </a:rPr>
              <a:t>			Καμία στην θρησκεία τους</a:t>
            </a:r>
          </a:p>
          <a:p>
            <a:r>
              <a:rPr lang="el-GR" b="1" dirty="0">
                <a:solidFill>
                  <a:srgbClr val="FF0000"/>
                </a:solidFill>
              </a:rPr>
              <a:t>63 π. Χ.	</a:t>
            </a:r>
            <a:r>
              <a:rPr lang="el-GR" b="1" u="sng" dirty="0">
                <a:solidFill>
                  <a:srgbClr val="FF0000"/>
                </a:solidFill>
              </a:rPr>
              <a:t>Ρωμαϊκή κατάκτηση – απόλυτη κυριαρχία </a:t>
            </a:r>
          </a:p>
          <a:p>
            <a:r>
              <a:rPr lang="el-GR" b="1" dirty="0">
                <a:solidFill>
                  <a:srgbClr val="FF0000"/>
                </a:solidFill>
              </a:rPr>
              <a:t>		</a:t>
            </a:r>
            <a:r>
              <a:rPr lang="el-GR" dirty="0">
                <a:solidFill>
                  <a:srgbClr val="FF0000"/>
                </a:solidFill>
              </a:rPr>
              <a:t>Όμως: αναγνώριση ως «Ιδιαίτερο έθνος» και «Θρησκεία επιτρεπόμενη»</a:t>
            </a:r>
          </a:p>
          <a:p>
            <a:r>
              <a:rPr lang="el-GR" dirty="0">
                <a:solidFill>
                  <a:srgbClr val="FF0000"/>
                </a:solidFill>
              </a:rPr>
              <a:t>		Εξαίρεση στη λατρεία του αυτοκράτορα </a:t>
            </a:r>
          </a:p>
        </p:txBody>
      </p:sp>
      <p:pic>
        <p:nvPicPr>
          <p:cNvPr id="17" name="Εικόνα 16">
            <a:extLst>
              <a:ext uri="{FF2B5EF4-FFF2-40B4-BE49-F238E27FC236}">
                <a16:creationId xmlns:a16="http://schemas.microsoft.com/office/drawing/2014/main" id="{88864967-9D22-041E-4543-DD129C6F6C02}"/>
              </a:ext>
            </a:extLst>
          </p:cNvPr>
          <p:cNvPicPr>
            <a:picLocks noChangeAspect="1"/>
          </p:cNvPicPr>
          <p:nvPr/>
        </p:nvPicPr>
        <p:blipFill>
          <a:blip r:embed="rId3"/>
          <a:stretch>
            <a:fillRect/>
          </a:stretch>
        </p:blipFill>
        <p:spPr>
          <a:xfrm>
            <a:off x="8899053" y="155403"/>
            <a:ext cx="2466975" cy="1847850"/>
          </a:xfrm>
          <a:prstGeom prst="rect">
            <a:avLst/>
          </a:prstGeom>
        </p:spPr>
      </p:pic>
      <p:sp>
        <p:nvSpPr>
          <p:cNvPr id="20" name="Βέλος: Καμπύλο προς τα αριστερά 19">
            <a:extLst>
              <a:ext uri="{FF2B5EF4-FFF2-40B4-BE49-F238E27FC236}">
                <a16:creationId xmlns:a16="http://schemas.microsoft.com/office/drawing/2014/main" id="{B871E9FE-35E8-B6C4-90A2-0320E3A770E5}"/>
              </a:ext>
            </a:extLst>
          </p:cNvPr>
          <p:cNvSpPr/>
          <p:nvPr/>
        </p:nvSpPr>
        <p:spPr>
          <a:xfrm>
            <a:off x="5568778" y="444842"/>
            <a:ext cx="197708" cy="271849"/>
          </a:xfrm>
          <a:prstGeom prst="curvedLeftArrow">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solidFill>
                <a:schemeClr val="tx1"/>
              </a:solidFill>
            </a:endParaRPr>
          </a:p>
        </p:txBody>
      </p:sp>
      <p:pic>
        <p:nvPicPr>
          <p:cNvPr id="21" name="Εικόνα 20">
            <a:extLst>
              <a:ext uri="{FF2B5EF4-FFF2-40B4-BE49-F238E27FC236}">
                <a16:creationId xmlns:a16="http://schemas.microsoft.com/office/drawing/2014/main" id="{E82B56A9-9EA4-98FE-6B60-5D65D0663940}"/>
              </a:ext>
            </a:extLst>
          </p:cNvPr>
          <p:cNvPicPr>
            <a:picLocks noChangeAspect="1"/>
          </p:cNvPicPr>
          <p:nvPr/>
        </p:nvPicPr>
        <p:blipFill>
          <a:blip r:embed="rId4"/>
          <a:stretch>
            <a:fillRect/>
          </a:stretch>
        </p:blipFill>
        <p:spPr>
          <a:xfrm>
            <a:off x="5804023" y="580766"/>
            <a:ext cx="213378" cy="292633"/>
          </a:xfrm>
          <a:prstGeom prst="rect">
            <a:avLst/>
          </a:prstGeom>
        </p:spPr>
      </p:pic>
      <p:pic>
        <p:nvPicPr>
          <p:cNvPr id="22" name="Εικόνα 21">
            <a:extLst>
              <a:ext uri="{FF2B5EF4-FFF2-40B4-BE49-F238E27FC236}">
                <a16:creationId xmlns:a16="http://schemas.microsoft.com/office/drawing/2014/main" id="{62F27AC6-F322-5D2A-8068-9484DA5667DE}"/>
              </a:ext>
            </a:extLst>
          </p:cNvPr>
          <p:cNvPicPr>
            <a:picLocks noChangeAspect="1"/>
          </p:cNvPicPr>
          <p:nvPr/>
        </p:nvPicPr>
        <p:blipFill>
          <a:blip r:embed="rId4"/>
          <a:stretch>
            <a:fillRect/>
          </a:stretch>
        </p:blipFill>
        <p:spPr>
          <a:xfrm>
            <a:off x="6105798" y="786695"/>
            <a:ext cx="213378" cy="292633"/>
          </a:xfrm>
          <a:prstGeom prst="rect">
            <a:avLst/>
          </a:prstGeom>
        </p:spPr>
      </p:pic>
      <p:pic>
        <p:nvPicPr>
          <p:cNvPr id="23" name="Εικόνα 22">
            <a:extLst>
              <a:ext uri="{FF2B5EF4-FFF2-40B4-BE49-F238E27FC236}">
                <a16:creationId xmlns:a16="http://schemas.microsoft.com/office/drawing/2014/main" id="{0B99B866-6BE7-20D9-D830-C8AF7F7B4128}"/>
              </a:ext>
            </a:extLst>
          </p:cNvPr>
          <p:cNvPicPr>
            <a:picLocks noChangeAspect="1"/>
          </p:cNvPicPr>
          <p:nvPr/>
        </p:nvPicPr>
        <p:blipFill>
          <a:blip r:embed="rId4"/>
          <a:stretch>
            <a:fillRect/>
          </a:stretch>
        </p:blipFill>
        <p:spPr>
          <a:xfrm>
            <a:off x="6319176" y="1079328"/>
            <a:ext cx="213378" cy="292633"/>
          </a:xfrm>
          <a:prstGeom prst="rect">
            <a:avLst/>
          </a:prstGeom>
        </p:spPr>
      </p:pic>
      <p:pic>
        <p:nvPicPr>
          <p:cNvPr id="24" name="Εικόνα 23">
            <a:extLst>
              <a:ext uri="{FF2B5EF4-FFF2-40B4-BE49-F238E27FC236}">
                <a16:creationId xmlns:a16="http://schemas.microsoft.com/office/drawing/2014/main" id="{BCBBD059-5336-6891-3B9B-D7AAEEEAF42A}"/>
              </a:ext>
            </a:extLst>
          </p:cNvPr>
          <p:cNvPicPr>
            <a:picLocks noChangeAspect="1"/>
          </p:cNvPicPr>
          <p:nvPr/>
        </p:nvPicPr>
        <p:blipFill>
          <a:blip r:embed="rId5"/>
          <a:stretch>
            <a:fillRect/>
          </a:stretch>
        </p:blipFill>
        <p:spPr>
          <a:xfrm rot="16200000">
            <a:off x="8652144" y="2481420"/>
            <a:ext cx="3054362" cy="2560543"/>
          </a:xfrm>
          <a:prstGeom prst="rect">
            <a:avLst/>
          </a:prstGeom>
        </p:spPr>
      </p:pic>
      <p:pic>
        <p:nvPicPr>
          <p:cNvPr id="25" name="Εικόνα 24">
            <a:extLst>
              <a:ext uri="{FF2B5EF4-FFF2-40B4-BE49-F238E27FC236}">
                <a16:creationId xmlns:a16="http://schemas.microsoft.com/office/drawing/2014/main" id="{36A7BC44-C7C1-2D13-6663-291F6FE088ED}"/>
              </a:ext>
            </a:extLst>
          </p:cNvPr>
          <p:cNvPicPr>
            <a:picLocks noChangeAspect="1"/>
          </p:cNvPicPr>
          <p:nvPr/>
        </p:nvPicPr>
        <p:blipFill>
          <a:blip r:embed="rId6"/>
          <a:stretch>
            <a:fillRect/>
          </a:stretch>
        </p:blipFill>
        <p:spPr>
          <a:xfrm>
            <a:off x="10452401" y="5365025"/>
            <a:ext cx="1517177" cy="1372881"/>
          </a:xfrm>
          <a:prstGeom prst="rect">
            <a:avLst/>
          </a:prstGeom>
        </p:spPr>
      </p:pic>
      <p:pic>
        <p:nvPicPr>
          <p:cNvPr id="27" name="Εικόνα 26">
            <a:extLst>
              <a:ext uri="{FF2B5EF4-FFF2-40B4-BE49-F238E27FC236}">
                <a16:creationId xmlns:a16="http://schemas.microsoft.com/office/drawing/2014/main" id="{515DE068-33E2-FA83-A5EA-6039C54FFB95}"/>
              </a:ext>
            </a:extLst>
          </p:cNvPr>
          <p:cNvPicPr>
            <a:picLocks noChangeAspect="1"/>
          </p:cNvPicPr>
          <p:nvPr/>
        </p:nvPicPr>
        <p:blipFill>
          <a:blip r:embed="rId7"/>
          <a:stretch>
            <a:fillRect/>
          </a:stretch>
        </p:blipFill>
        <p:spPr>
          <a:xfrm>
            <a:off x="6393797" y="5130112"/>
            <a:ext cx="2560544" cy="1661141"/>
          </a:xfrm>
          <a:prstGeom prst="rect">
            <a:avLst/>
          </a:prstGeom>
        </p:spPr>
      </p:pic>
    </p:spTree>
    <p:extLst>
      <p:ext uri="{BB962C8B-B14F-4D97-AF65-F5344CB8AC3E}">
        <p14:creationId xmlns:p14="http://schemas.microsoft.com/office/powerpoint/2010/main" val="2589846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C958D06-4EB9-4C94-A57B-D33D6447A578}"/>
              </a:ext>
            </a:extLst>
          </p:cNvPr>
          <p:cNvSpPr>
            <a:spLocks noGrp="1"/>
          </p:cNvSpPr>
          <p:nvPr>
            <p:ph type="title"/>
          </p:nvPr>
        </p:nvSpPr>
        <p:spPr/>
        <p:txBody>
          <a:bodyPr/>
          <a:lstStyle/>
          <a:p>
            <a:r>
              <a:rPr lang="el-GR" b="1" dirty="0">
                <a:solidFill>
                  <a:srgbClr val="FF0000"/>
                </a:solidFill>
              </a:rPr>
              <a:t>Εβραϊκή εσχατολογία – Μεσσίας / </a:t>
            </a:r>
            <a:r>
              <a:rPr lang="he-IL" b="1" dirty="0">
                <a:solidFill>
                  <a:srgbClr val="FF0000"/>
                </a:solidFill>
              </a:rPr>
              <a:t>מָשִׁיחַ</a:t>
            </a:r>
            <a:endParaRPr lang="el-GR" b="1" dirty="0">
              <a:solidFill>
                <a:srgbClr val="FF0000"/>
              </a:solidFill>
            </a:endParaRPr>
          </a:p>
        </p:txBody>
      </p:sp>
      <p:sp>
        <p:nvSpPr>
          <p:cNvPr id="3" name="Θέση περιεχομένου 2">
            <a:extLst>
              <a:ext uri="{FF2B5EF4-FFF2-40B4-BE49-F238E27FC236}">
                <a16:creationId xmlns:a16="http://schemas.microsoft.com/office/drawing/2014/main" id="{57320213-7912-7E2A-F889-BA30DD955446}"/>
              </a:ext>
            </a:extLst>
          </p:cNvPr>
          <p:cNvSpPr>
            <a:spLocks noGrp="1"/>
          </p:cNvSpPr>
          <p:nvPr>
            <p:ph idx="1"/>
          </p:nvPr>
        </p:nvSpPr>
        <p:spPr>
          <a:xfrm>
            <a:off x="838200" y="1825624"/>
            <a:ext cx="10515600" cy="4817771"/>
          </a:xfrm>
        </p:spPr>
        <p:txBody>
          <a:bodyPr>
            <a:normAutofit/>
          </a:bodyPr>
          <a:lstStyle/>
          <a:p>
            <a:r>
              <a:rPr lang="el-GR" dirty="0"/>
              <a:t>Αναμονή ενός προσώπου</a:t>
            </a:r>
          </a:p>
          <a:p>
            <a:r>
              <a:rPr lang="el-GR" dirty="0"/>
              <a:t>Το περιεχόμενο της προσδοκίας μεταβλήθηκε </a:t>
            </a:r>
          </a:p>
          <a:p>
            <a:r>
              <a:rPr lang="el-GR" dirty="0"/>
              <a:t>Αρχική ήταν μέρος της αποκάλυψης, </a:t>
            </a:r>
          </a:p>
          <a:p>
            <a:pPr marL="0" indent="0">
              <a:buNone/>
            </a:pPr>
            <a:r>
              <a:rPr lang="el-GR" dirty="0"/>
              <a:t>   μετά τη Βαβυλώνια εξορία </a:t>
            </a:r>
            <a:r>
              <a:rPr lang="el-GR" u="sng" dirty="0"/>
              <a:t>πήρε πολιτική χροιά</a:t>
            </a:r>
          </a:p>
          <a:p>
            <a:pPr lvl="1"/>
            <a:r>
              <a:rPr lang="el-GR" dirty="0"/>
              <a:t>Μελλοντικός ηγέτης</a:t>
            </a:r>
          </a:p>
          <a:p>
            <a:pPr lvl="1"/>
            <a:r>
              <a:rPr lang="el-GR" dirty="0"/>
              <a:t>Πολιτικός/επαναστάτης/ελευθερωτής</a:t>
            </a:r>
          </a:p>
          <a:p>
            <a:pPr lvl="1"/>
            <a:r>
              <a:rPr lang="el-GR" dirty="0"/>
              <a:t>Θα συσπειρώσει όλους τους Εβραίους</a:t>
            </a:r>
          </a:p>
          <a:p>
            <a:pPr lvl="1"/>
            <a:r>
              <a:rPr lang="el-GR" dirty="0"/>
              <a:t>Θα αποκαταστήσει την κυριαρχία του Ισραήλ</a:t>
            </a:r>
          </a:p>
          <a:p>
            <a:pPr lvl="1"/>
            <a:r>
              <a:rPr lang="el-GR" dirty="0"/>
              <a:t>Έτσι τα έθνη θα «αναγνωρίσουν» το Ισραήλ</a:t>
            </a:r>
          </a:p>
          <a:p>
            <a:endParaRPr lang="el-GR" dirty="0"/>
          </a:p>
        </p:txBody>
      </p:sp>
    </p:spTree>
    <p:extLst>
      <p:ext uri="{BB962C8B-B14F-4D97-AF65-F5344CB8AC3E}">
        <p14:creationId xmlns:p14="http://schemas.microsoft.com/office/powerpoint/2010/main" val="733397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FD47B32-8429-116A-3684-236800FD3474}"/>
              </a:ext>
            </a:extLst>
          </p:cNvPr>
          <p:cNvSpPr>
            <a:spLocks noGrp="1"/>
          </p:cNvSpPr>
          <p:nvPr>
            <p:ph type="title"/>
          </p:nvPr>
        </p:nvSpPr>
        <p:spPr/>
        <p:txBody>
          <a:bodyPr/>
          <a:lstStyle/>
          <a:p>
            <a:r>
              <a:rPr lang="en-US" b="1" dirty="0">
                <a:solidFill>
                  <a:srgbClr val="FF0000"/>
                </a:solidFill>
              </a:rPr>
              <a:t>"Prophetic Accuracy. Science Speaks"</a:t>
            </a:r>
            <a:endParaRPr lang="el-GR" b="1" dirty="0">
              <a:solidFill>
                <a:srgbClr val="FF0000"/>
              </a:solidFill>
            </a:endParaRPr>
          </a:p>
        </p:txBody>
      </p:sp>
      <p:sp>
        <p:nvSpPr>
          <p:cNvPr id="6" name="Θέση περιεχομένου 5">
            <a:extLst>
              <a:ext uri="{FF2B5EF4-FFF2-40B4-BE49-F238E27FC236}">
                <a16:creationId xmlns:a16="http://schemas.microsoft.com/office/drawing/2014/main" id="{71DA0B41-1E9C-4B88-A455-F94278BE5C05}"/>
              </a:ext>
            </a:extLst>
          </p:cNvPr>
          <p:cNvSpPr>
            <a:spLocks noGrp="1"/>
          </p:cNvSpPr>
          <p:nvPr>
            <p:ph idx="1"/>
          </p:nvPr>
        </p:nvSpPr>
        <p:spPr>
          <a:xfrm>
            <a:off x="838200" y="1825624"/>
            <a:ext cx="10515600" cy="5032375"/>
          </a:xfrm>
        </p:spPr>
        <p:txBody>
          <a:bodyPr/>
          <a:lstStyle/>
          <a:p>
            <a:pPr marL="0" indent="0">
              <a:buNone/>
            </a:pPr>
            <a:r>
              <a:rPr lang="en-US" b="1" dirty="0"/>
              <a:t>Peter Stoner </a:t>
            </a:r>
            <a:r>
              <a:rPr lang="en-US" dirty="0"/>
              <a:t>(16 </a:t>
            </a:r>
            <a:r>
              <a:rPr lang="el-GR" dirty="0"/>
              <a:t>Ιουνίου 1888 – 21 Μαρτίου 1980) </a:t>
            </a:r>
            <a:endParaRPr lang="en-US" dirty="0"/>
          </a:p>
          <a:p>
            <a:pPr marL="0" indent="0">
              <a:buNone/>
            </a:pPr>
            <a:endParaRPr lang="en-US" dirty="0"/>
          </a:p>
          <a:p>
            <a:r>
              <a:rPr lang="el-GR" dirty="0"/>
              <a:t>Πρόεδρος των τμημάτων μαθηματικών και αστρονομίας</a:t>
            </a:r>
            <a:r>
              <a:rPr lang="en-US" dirty="0"/>
              <a:t>,</a:t>
            </a:r>
            <a:r>
              <a:rPr lang="el-GR" dirty="0"/>
              <a:t> </a:t>
            </a:r>
            <a:endParaRPr lang="en-US" dirty="0"/>
          </a:p>
          <a:p>
            <a:pPr marL="0" indent="0">
              <a:buNone/>
            </a:pPr>
            <a:r>
              <a:rPr lang="en-US" dirty="0"/>
              <a:t>  Pasadena City College (USA) </a:t>
            </a:r>
            <a:r>
              <a:rPr lang="el-GR" dirty="0"/>
              <a:t>μέχρι το 1953. </a:t>
            </a:r>
            <a:endParaRPr lang="en-US" dirty="0"/>
          </a:p>
          <a:p>
            <a:r>
              <a:rPr lang="el-GR" dirty="0"/>
              <a:t>Πρόεδρος του τμήματος επιστήμης, </a:t>
            </a:r>
            <a:endParaRPr lang="en-US" dirty="0"/>
          </a:p>
          <a:p>
            <a:pPr marL="0" indent="0">
              <a:buNone/>
            </a:pPr>
            <a:r>
              <a:rPr lang="en-US" dirty="0"/>
              <a:t>  Westmont College (USA), 1953–57.</a:t>
            </a:r>
          </a:p>
          <a:p>
            <a:r>
              <a:rPr lang="en-US" dirty="0"/>
              <a:t> </a:t>
            </a:r>
            <a:r>
              <a:rPr lang="el-GR" dirty="0"/>
              <a:t>Ομότιμος Καθηγητής Επιστήμης, </a:t>
            </a:r>
            <a:r>
              <a:rPr lang="en-US" dirty="0"/>
              <a:t>Westmont College. </a:t>
            </a:r>
          </a:p>
          <a:p>
            <a:r>
              <a:rPr lang="el-GR" dirty="0"/>
              <a:t>Ομότιμος Καθηγητής Μαθηματικών και Αστρονομίας, </a:t>
            </a:r>
            <a:r>
              <a:rPr lang="en-US" dirty="0"/>
              <a:t>Pasadena City College.</a:t>
            </a:r>
          </a:p>
          <a:p>
            <a:endParaRPr lang="en-US" dirty="0"/>
          </a:p>
          <a:p>
            <a:endParaRPr lang="el-GR" dirty="0"/>
          </a:p>
        </p:txBody>
      </p:sp>
      <p:pic>
        <p:nvPicPr>
          <p:cNvPr id="7" name="Εικόνα 6">
            <a:extLst>
              <a:ext uri="{FF2B5EF4-FFF2-40B4-BE49-F238E27FC236}">
                <a16:creationId xmlns:a16="http://schemas.microsoft.com/office/drawing/2014/main" id="{F0F12DA6-6B05-8A28-0F1A-B9EF091788F8}"/>
              </a:ext>
            </a:extLst>
          </p:cNvPr>
          <p:cNvPicPr>
            <a:picLocks noChangeAspect="1"/>
          </p:cNvPicPr>
          <p:nvPr/>
        </p:nvPicPr>
        <p:blipFill>
          <a:blip r:embed="rId2"/>
          <a:stretch>
            <a:fillRect/>
          </a:stretch>
        </p:blipFill>
        <p:spPr>
          <a:xfrm>
            <a:off x="9454978" y="538163"/>
            <a:ext cx="2349843" cy="2733952"/>
          </a:xfrm>
          <a:prstGeom prst="rect">
            <a:avLst/>
          </a:prstGeom>
        </p:spPr>
      </p:pic>
    </p:spTree>
    <p:extLst>
      <p:ext uri="{BB962C8B-B14F-4D97-AF65-F5344CB8AC3E}">
        <p14:creationId xmlns:p14="http://schemas.microsoft.com/office/powerpoint/2010/main" val="39047416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46B7E1B-5B05-5F79-16B8-2A45CDE96FC8}"/>
              </a:ext>
            </a:extLst>
          </p:cNvPr>
          <p:cNvSpPr>
            <a:spLocks noGrp="1"/>
          </p:cNvSpPr>
          <p:nvPr>
            <p:ph type="title"/>
          </p:nvPr>
        </p:nvSpPr>
        <p:spPr/>
        <p:txBody>
          <a:bodyPr/>
          <a:lstStyle/>
          <a:p>
            <a:r>
              <a:rPr lang="el-GR" b="1" dirty="0">
                <a:solidFill>
                  <a:srgbClr val="FF0000"/>
                </a:solidFill>
              </a:rPr>
              <a:t>Πιθανότητες τυχαίας σύμπτωσης οχτώ Μεσσιανικών προφητειών</a:t>
            </a:r>
          </a:p>
        </p:txBody>
      </p:sp>
      <p:sp>
        <p:nvSpPr>
          <p:cNvPr id="3" name="Θέση περιεχομένου 2">
            <a:extLst>
              <a:ext uri="{FF2B5EF4-FFF2-40B4-BE49-F238E27FC236}">
                <a16:creationId xmlns:a16="http://schemas.microsoft.com/office/drawing/2014/main" id="{D138D793-4E64-EB79-8087-3BF158DEA32F}"/>
              </a:ext>
            </a:extLst>
          </p:cNvPr>
          <p:cNvSpPr>
            <a:spLocks noGrp="1"/>
          </p:cNvSpPr>
          <p:nvPr>
            <p:ph idx="1"/>
          </p:nvPr>
        </p:nvSpPr>
        <p:spPr>
          <a:xfrm>
            <a:off x="838199" y="1825624"/>
            <a:ext cx="11114903" cy="5032375"/>
          </a:xfrm>
        </p:spPr>
        <p:txBody>
          <a:bodyPr>
            <a:normAutofit/>
          </a:bodyPr>
          <a:lstStyle/>
          <a:p>
            <a:pPr marL="514350" indent="-514350">
              <a:buFont typeface="+mj-lt"/>
              <a:buAutoNum type="arabicPeriod"/>
            </a:pPr>
            <a:r>
              <a:rPr lang="el-GR" dirty="0"/>
              <a:t>Γέννηση στη Βηθλεέμ</a:t>
            </a:r>
          </a:p>
          <a:p>
            <a:pPr marL="514350" indent="-514350">
              <a:buFont typeface="+mj-lt"/>
              <a:buAutoNum type="arabicPeriod"/>
            </a:pPr>
            <a:r>
              <a:rPr lang="el-GR" dirty="0"/>
              <a:t>Ένας πρόδρομος θα προετοιμάσει τον δρόμο για τον Μεσσία</a:t>
            </a:r>
          </a:p>
          <a:p>
            <a:pPr marL="514350" indent="-514350">
              <a:buFont typeface="+mj-lt"/>
              <a:buAutoNum type="arabicPeriod"/>
            </a:pPr>
            <a:r>
              <a:rPr lang="el-GR" dirty="0"/>
              <a:t>Ο Μεσσίας εισέλθει στην Ιερουσαλήμ σαν βασιλιάς και πάνω σε γάιδαρο</a:t>
            </a:r>
          </a:p>
          <a:p>
            <a:pPr marL="514350" indent="-514350">
              <a:buFont typeface="+mj-lt"/>
              <a:buAutoNum type="arabicPeriod"/>
            </a:pPr>
            <a:r>
              <a:rPr lang="el-GR" dirty="0"/>
              <a:t>Τον Μεσσία θα τον προδώσει κάποιος φίλος του</a:t>
            </a:r>
          </a:p>
          <a:p>
            <a:pPr marL="514350" indent="-514350">
              <a:buFont typeface="+mj-lt"/>
              <a:buAutoNum type="arabicPeriod"/>
            </a:pPr>
            <a:r>
              <a:rPr lang="el-GR" dirty="0"/>
              <a:t>Ο Μεσσίας θα προδοθεί για 30 ασημένια νομίσματα</a:t>
            </a:r>
          </a:p>
          <a:p>
            <a:pPr marL="514350" indent="-514350">
              <a:buFont typeface="+mj-lt"/>
              <a:buAutoNum type="arabicPeriod"/>
            </a:pPr>
            <a:r>
              <a:rPr lang="el-GR" dirty="0"/>
              <a:t>Τα χρήματα θα χρησιμοποιηθούν για να αγοραστεί ένα οικόπεδο για κεραμοποιό </a:t>
            </a:r>
          </a:p>
          <a:p>
            <a:pPr marL="514350" indent="-514350">
              <a:buFont typeface="+mj-lt"/>
              <a:buAutoNum type="arabicPeriod"/>
            </a:pPr>
            <a:r>
              <a:rPr lang="el-GR" dirty="0"/>
              <a:t>Ο Μεσσίας θα μείνει σιωπηλός μπροστά σε όποιον τον κατηγορεί</a:t>
            </a:r>
          </a:p>
          <a:p>
            <a:pPr marL="514350" indent="-514350">
              <a:buFont typeface="+mj-lt"/>
              <a:buAutoNum type="arabicPeriod"/>
            </a:pPr>
            <a:r>
              <a:rPr lang="el-GR" dirty="0"/>
              <a:t>Ο Μεσσίας θα πεθάνει έχοντας τα χέρια και τα πόδια του τρυπημένα  </a:t>
            </a:r>
          </a:p>
          <a:p>
            <a:endParaRPr lang="el-GR" dirty="0"/>
          </a:p>
          <a:p>
            <a:endParaRPr lang="el-GR" dirty="0"/>
          </a:p>
        </p:txBody>
      </p:sp>
    </p:spTree>
    <p:extLst>
      <p:ext uri="{BB962C8B-B14F-4D97-AF65-F5344CB8AC3E}">
        <p14:creationId xmlns:p14="http://schemas.microsoft.com/office/powerpoint/2010/main" val="36581543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8FA50A6-DFE3-9144-A61A-65574106BCC8}"/>
              </a:ext>
            </a:extLst>
          </p:cNvPr>
          <p:cNvSpPr>
            <a:spLocks noGrp="1"/>
          </p:cNvSpPr>
          <p:nvPr>
            <p:ph type="title"/>
          </p:nvPr>
        </p:nvSpPr>
        <p:spPr/>
        <p:txBody>
          <a:bodyPr/>
          <a:lstStyle/>
          <a:p>
            <a:r>
              <a:rPr lang="el-GR" b="1" dirty="0">
                <a:solidFill>
                  <a:srgbClr val="FF0000"/>
                </a:solidFill>
              </a:rPr>
              <a:t>Πιθανότητες τυχαίας σύμπτωσης οκτώ Μεσσιανικών προφητειών</a:t>
            </a:r>
          </a:p>
        </p:txBody>
      </p:sp>
      <p:sp>
        <p:nvSpPr>
          <p:cNvPr id="3" name="Θέση περιεχομένου 2">
            <a:extLst>
              <a:ext uri="{FF2B5EF4-FFF2-40B4-BE49-F238E27FC236}">
                <a16:creationId xmlns:a16="http://schemas.microsoft.com/office/drawing/2014/main" id="{FCB143E3-1BB2-BF4A-C9D0-C49BD003AA1A}"/>
              </a:ext>
            </a:extLst>
          </p:cNvPr>
          <p:cNvSpPr>
            <a:spLocks noGrp="1"/>
          </p:cNvSpPr>
          <p:nvPr>
            <p:ph idx="1"/>
          </p:nvPr>
        </p:nvSpPr>
        <p:spPr/>
        <p:txBody>
          <a:bodyPr/>
          <a:lstStyle/>
          <a:p>
            <a:r>
              <a:rPr lang="el-GR" sz="4800" b="1" dirty="0">
                <a:solidFill>
                  <a:srgbClr val="FF0000"/>
                </a:solidFill>
              </a:rPr>
              <a:t>1/10</a:t>
            </a:r>
            <a:r>
              <a:rPr lang="el-GR" sz="4800" b="1" baseline="30000" dirty="0">
                <a:solidFill>
                  <a:srgbClr val="FF0000"/>
                </a:solidFill>
              </a:rPr>
              <a:t>17</a:t>
            </a:r>
          </a:p>
          <a:p>
            <a:r>
              <a:rPr lang="el-GR" sz="4800" b="1" baseline="30000" dirty="0"/>
              <a:t>1/100.000.000.000.000.000</a:t>
            </a:r>
          </a:p>
          <a:p>
            <a:r>
              <a:rPr lang="el-GR" sz="4800" b="1" baseline="30000" dirty="0"/>
              <a:t>1 περίπτωση στις 100 τετράκις εκατομμύρια</a:t>
            </a:r>
          </a:p>
          <a:p>
            <a:r>
              <a:rPr lang="el-GR" sz="4800" b="1" baseline="30000" dirty="0"/>
              <a:t>Αν σκεπάσεις την Γαλλία και την μισή Ισπανία με νομίσματα και από αυτά με τη μια βρεις το ένα </a:t>
            </a:r>
            <a:endParaRPr lang="el-GR" b="1" baseline="30000" dirty="0"/>
          </a:p>
        </p:txBody>
      </p:sp>
    </p:spTree>
    <p:extLst>
      <p:ext uri="{BB962C8B-B14F-4D97-AF65-F5344CB8AC3E}">
        <p14:creationId xmlns:p14="http://schemas.microsoft.com/office/powerpoint/2010/main" val="38158984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08B4B21-69FD-AD36-71FE-1CA65395B200}"/>
              </a:ext>
            </a:extLst>
          </p:cNvPr>
          <p:cNvSpPr>
            <a:spLocks noGrp="1"/>
          </p:cNvSpPr>
          <p:nvPr>
            <p:ph type="title"/>
          </p:nvPr>
        </p:nvSpPr>
        <p:spPr/>
        <p:txBody>
          <a:bodyPr/>
          <a:lstStyle/>
          <a:p>
            <a:r>
              <a:rPr lang="el-GR" b="1" dirty="0">
                <a:solidFill>
                  <a:srgbClr val="FF0000"/>
                </a:solidFill>
              </a:rPr>
              <a:t>Η ιστορικότητα του Ιησού</a:t>
            </a:r>
          </a:p>
        </p:txBody>
      </p:sp>
      <p:sp>
        <p:nvSpPr>
          <p:cNvPr id="3" name="Θέση περιεχομένου 2">
            <a:extLst>
              <a:ext uri="{FF2B5EF4-FFF2-40B4-BE49-F238E27FC236}">
                <a16:creationId xmlns:a16="http://schemas.microsoft.com/office/drawing/2014/main" id="{8F3B939E-A804-2867-5D27-FB69A57374C4}"/>
              </a:ext>
            </a:extLst>
          </p:cNvPr>
          <p:cNvSpPr>
            <a:spLocks noGrp="1"/>
          </p:cNvSpPr>
          <p:nvPr>
            <p:ph idx="1"/>
          </p:nvPr>
        </p:nvSpPr>
        <p:spPr/>
        <p:txBody>
          <a:bodyPr/>
          <a:lstStyle/>
          <a:p>
            <a:pPr marL="0" indent="0">
              <a:buNone/>
            </a:pPr>
            <a:r>
              <a:rPr lang="el-GR" dirty="0"/>
              <a:t>Μετά τον 17</a:t>
            </a:r>
            <a:r>
              <a:rPr lang="el-GR" baseline="30000" dirty="0"/>
              <a:t>ο</a:t>
            </a:r>
            <a:r>
              <a:rPr lang="el-GR" dirty="0"/>
              <a:t> αιώνα προσπάθειες να αποδοθεί η ύπαρξη του Ιησού σε</a:t>
            </a:r>
          </a:p>
          <a:p>
            <a:pPr marL="0" indent="0">
              <a:buNone/>
            </a:pPr>
            <a:endParaRPr lang="el-GR" dirty="0"/>
          </a:p>
          <a:p>
            <a:pPr lvl="1"/>
            <a:r>
              <a:rPr lang="el-GR" dirty="0"/>
              <a:t>Φαντασία των συγγραφέων των Ευαγγελίων</a:t>
            </a:r>
          </a:p>
          <a:p>
            <a:pPr lvl="1"/>
            <a:r>
              <a:rPr lang="el-GR" dirty="0"/>
              <a:t>Σκοπιμότητες </a:t>
            </a:r>
          </a:p>
        </p:txBody>
      </p:sp>
    </p:spTree>
    <p:extLst>
      <p:ext uri="{BB962C8B-B14F-4D97-AF65-F5344CB8AC3E}">
        <p14:creationId xmlns:p14="http://schemas.microsoft.com/office/powerpoint/2010/main" val="378618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06E2446-EEB8-D909-DFE4-040F04B5D8B0}"/>
              </a:ext>
            </a:extLst>
          </p:cNvPr>
          <p:cNvSpPr>
            <a:spLocks noGrp="1"/>
          </p:cNvSpPr>
          <p:nvPr>
            <p:ph idx="1"/>
          </p:nvPr>
        </p:nvSpPr>
        <p:spPr>
          <a:xfrm>
            <a:off x="838200" y="321276"/>
            <a:ext cx="10515600" cy="5855687"/>
          </a:xfrm>
        </p:spPr>
        <p:txBody>
          <a:bodyPr/>
          <a:lstStyle/>
          <a:p>
            <a:pPr marL="0" indent="0">
              <a:buNone/>
            </a:pPr>
            <a:r>
              <a:rPr lang="el-GR" b="1" dirty="0">
                <a:solidFill>
                  <a:srgbClr val="FF0000"/>
                </a:solidFill>
              </a:rPr>
              <a:t>Χριστιανισμός</a:t>
            </a:r>
          </a:p>
          <a:p>
            <a:pPr lvl="1"/>
            <a:r>
              <a:rPr lang="el-GR" dirty="0"/>
              <a:t>«Χριστιανοί»	πρώτη αναφορά στα μέσα του 1</a:t>
            </a:r>
            <a:r>
              <a:rPr lang="el-GR" baseline="30000" dirty="0"/>
              <a:t>ου</a:t>
            </a:r>
            <a:r>
              <a:rPr lang="el-GR" dirty="0"/>
              <a:t> αιώνα </a:t>
            </a:r>
            <a:r>
              <a:rPr lang="el-GR" dirty="0" err="1"/>
              <a:t>μ.Χ</a:t>
            </a:r>
            <a:endParaRPr lang="el-GR" dirty="0"/>
          </a:p>
          <a:p>
            <a:pPr lvl="1"/>
            <a:r>
              <a:rPr lang="el-GR" dirty="0"/>
              <a:t>«Ναζωραίοι» 	Αντιόχεια της Συρίας</a:t>
            </a:r>
          </a:p>
          <a:p>
            <a:pPr marL="457200" lvl="1" indent="0">
              <a:buNone/>
            </a:pPr>
            <a:r>
              <a:rPr lang="el-GR" dirty="0"/>
              <a:t>Σημ.: Χλευαστική χροιά</a:t>
            </a:r>
          </a:p>
          <a:p>
            <a:endParaRPr lang="el-GR" dirty="0"/>
          </a:p>
          <a:p>
            <a:r>
              <a:rPr lang="el-GR" dirty="0"/>
              <a:t>Οι ίδιοι χρησιμοποιούσαν τους όρους: </a:t>
            </a:r>
          </a:p>
          <a:p>
            <a:pPr lvl="1"/>
            <a:r>
              <a:rPr lang="el-GR" dirty="0"/>
              <a:t>«Η οδός»</a:t>
            </a:r>
          </a:p>
          <a:p>
            <a:pPr lvl="1"/>
            <a:r>
              <a:rPr lang="el-GR" dirty="0"/>
              <a:t>«Ο δρόμος» </a:t>
            </a:r>
          </a:p>
          <a:p>
            <a:pPr lvl="1"/>
            <a:r>
              <a:rPr lang="el-GR" dirty="0"/>
              <a:t>«Οι σεβόμενοι τον Κύριο/Θεό»</a:t>
            </a:r>
          </a:p>
        </p:txBody>
      </p:sp>
      <p:sp>
        <p:nvSpPr>
          <p:cNvPr id="4" name="Δεξί άγκιστρο 3">
            <a:extLst>
              <a:ext uri="{FF2B5EF4-FFF2-40B4-BE49-F238E27FC236}">
                <a16:creationId xmlns:a16="http://schemas.microsoft.com/office/drawing/2014/main" id="{3789D21D-79D7-D434-D54C-B3E43C681B36}"/>
              </a:ext>
            </a:extLst>
          </p:cNvPr>
          <p:cNvSpPr/>
          <p:nvPr/>
        </p:nvSpPr>
        <p:spPr>
          <a:xfrm>
            <a:off x="3319848" y="897924"/>
            <a:ext cx="247135" cy="6096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pic>
        <p:nvPicPr>
          <p:cNvPr id="5" name="Εικόνα 4">
            <a:extLst>
              <a:ext uri="{FF2B5EF4-FFF2-40B4-BE49-F238E27FC236}">
                <a16:creationId xmlns:a16="http://schemas.microsoft.com/office/drawing/2014/main" id="{9B5014E4-5D97-5AE7-A0EA-785A500405AF}"/>
              </a:ext>
            </a:extLst>
          </p:cNvPr>
          <p:cNvPicPr>
            <a:picLocks noChangeAspect="1"/>
          </p:cNvPicPr>
          <p:nvPr/>
        </p:nvPicPr>
        <p:blipFill>
          <a:blip r:embed="rId2"/>
          <a:stretch>
            <a:fillRect/>
          </a:stretch>
        </p:blipFill>
        <p:spPr>
          <a:xfrm>
            <a:off x="7010400" y="2986088"/>
            <a:ext cx="4343400" cy="3190875"/>
          </a:xfrm>
          <a:prstGeom prst="rect">
            <a:avLst/>
          </a:prstGeom>
        </p:spPr>
      </p:pic>
    </p:spTree>
    <p:extLst>
      <p:ext uri="{BB962C8B-B14F-4D97-AF65-F5344CB8AC3E}">
        <p14:creationId xmlns:p14="http://schemas.microsoft.com/office/powerpoint/2010/main" val="332151745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82C50380-B085-DB81-7F15-08B2987DE6E2}"/>
              </a:ext>
            </a:extLst>
          </p:cNvPr>
          <p:cNvSpPr>
            <a:spLocks noGrp="1"/>
          </p:cNvSpPr>
          <p:nvPr>
            <p:ph idx="1"/>
          </p:nvPr>
        </p:nvSpPr>
        <p:spPr>
          <a:xfrm>
            <a:off x="838200" y="0"/>
            <a:ext cx="10515600" cy="6858000"/>
          </a:xfrm>
        </p:spPr>
        <p:txBody>
          <a:bodyPr>
            <a:normAutofit/>
          </a:bodyPr>
          <a:lstStyle/>
          <a:p>
            <a:r>
              <a:rPr lang="el-GR" dirty="0"/>
              <a:t>Ο όρος «επιστήμη» προέρχεται από το ρήμα επίσταμαι = γνωρίζω καλά. Δεν υπάρχει απόλυτη συμφωνία για το τι ακριβώς είναι επιστήμη</a:t>
            </a:r>
          </a:p>
          <a:p>
            <a:r>
              <a:rPr lang="el-GR" dirty="0"/>
              <a:t>Παραδοσιακά χρησιμοποιούνταν για να δηλώσει το σύνολο της γνώσης που έχει εξακριβωθεί και τεκμηριωθεί με λογικά επιχειρήματα </a:t>
            </a:r>
          </a:p>
          <a:p>
            <a:r>
              <a:rPr lang="el-GR" dirty="0"/>
              <a:t>Η έννοια της «Αυθεντίας» δεν είναι συμβατή με αυτή της «Επιστήμης». Οι Αυθεντίες, αποτελούν κατάλοιπα του Μεσαίωνα και η σύγχρονη Επιστήμη δεν αναγνωρίζει προσωπικές απόψεις, αλλά επιχειρήματα, μηχανισμούς, πειραματικούς ελέγχους και μαθηματικές αναλύσεις δεδομένων</a:t>
            </a:r>
          </a:p>
        </p:txBody>
      </p:sp>
    </p:spTree>
    <p:extLst>
      <p:ext uri="{BB962C8B-B14F-4D97-AF65-F5344CB8AC3E}">
        <p14:creationId xmlns:p14="http://schemas.microsoft.com/office/powerpoint/2010/main" val="40837349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6CC4C6C4-4900-668D-B15F-5875D19FD809}"/>
              </a:ext>
            </a:extLst>
          </p:cNvPr>
          <p:cNvSpPr>
            <a:spLocks noGrp="1"/>
          </p:cNvSpPr>
          <p:nvPr>
            <p:ph idx="1"/>
          </p:nvPr>
        </p:nvSpPr>
        <p:spPr>
          <a:xfrm>
            <a:off x="838200" y="74141"/>
            <a:ext cx="10515600" cy="6672648"/>
          </a:xfrm>
        </p:spPr>
        <p:txBody>
          <a:bodyPr/>
          <a:lstStyle/>
          <a:p>
            <a:r>
              <a:rPr lang="el-GR" dirty="0">
                <a:solidFill>
                  <a:srgbClr val="FF0000"/>
                </a:solidFill>
              </a:rPr>
              <a:t>Έκφραση: «….θέλω επιστημονικές αποδείξεις»</a:t>
            </a:r>
          </a:p>
          <a:p>
            <a:r>
              <a:rPr lang="el-GR" dirty="0">
                <a:solidFill>
                  <a:srgbClr val="FF0000"/>
                </a:solidFill>
              </a:rPr>
              <a:t>Με την </a:t>
            </a:r>
            <a:r>
              <a:rPr lang="el-GR" dirty="0" err="1">
                <a:solidFill>
                  <a:srgbClr val="FF0000"/>
                </a:solidFill>
              </a:rPr>
              <a:t>μεθοδο</a:t>
            </a:r>
            <a:r>
              <a:rPr lang="el-GR" dirty="0">
                <a:solidFill>
                  <a:srgbClr val="FF0000"/>
                </a:solidFill>
              </a:rPr>
              <a:t> των φυσικών/θετικών επιστημών;</a:t>
            </a:r>
          </a:p>
          <a:p>
            <a:r>
              <a:rPr lang="el-GR" b="1" dirty="0">
                <a:solidFill>
                  <a:srgbClr val="FF0000"/>
                </a:solidFill>
              </a:rPr>
              <a:t>Εντύπωση μόνο ότι με τις μεθόδους του πειράματος υπάρχει ορθότητα </a:t>
            </a:r>
          </a:p>
          <a:p>
            <a:pPr marL="0" indent="0">
              <a:buNone/>
            </a:pPr>
            <a:endParaRPr lang="el-GR" dirty="0"/>
          </a:p>
        </p:txBody>
      </p:sp>
    </p:spTree>
    <p:extLst>
      <p:ext uri="{BB962C8B-B14F-4D97-AF65-F5344CB8AC3E}">
        <p14:creationId xmlns:p14="http://schemas.microsoft.com/office/powerpoint/2010/main" val="35500196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3F9C3517-AA4E-E290-E130-A225868352FC}"/>
              </a:ext>
            </a:extLst>
          </p:cNvPr>
          <p:cNvSpPr>
            <a:spLocks noGrp="1"/>
          </p:cNvSpPr>
          <p:nvPr>
            <p:ph idx="1"/>
          </p:nvPr>
        </p:nvSpPr>
        <p:spPr>
          <a:xfrm>
            <a:off x="838200" y="0"/>
            <a:ext cx="10515600" cy="6176963"/>
          </a:xfrm>
        </p:spPr>
        <p:txBody>
          <a:bodyPr>
            <a:normAutofit/>
          </a:bodyPr>
          <a:lstStyle/>
          <a:p>
            <a:r>
              <a:rPr lang="el-GR" b="1" dirty="0">
                <a:solidFill>
                  <a:srgbClr val="FF0000"/>
                </a:solidFill>
              </a:rPr>
              <a:t>Πώς θα αποδείξω με τη μέθοδο του πειράματος ότι π.χ.:</a:t>
            </a:r>
          </a:p>
          <a:p>
            <a:pPr lvl="1"/>
            <a:r>
              <a:rPr lang="el-GR" dirty="0"/>
              <a:t>Χθες πήγα βόλτα;</a:t>
            </a:r>
          </a:p>
          <a:p>
            <a:pPr lvl="1"/>
            <a:r>
              <a:rPr lang="el-GR" dirty="0"/>
              <a:t>Σπούδασα;</a:t>
            </a:r>
          </a:p>
          <a:p>
            <a:pPr lvl="1"/>
            <a:r>
              <a:rPr lang="el-GR" dirty="0"/>
              <a:t>Υπήρξε ο Σαίξπηρ, ο Πλάτωνας, ο Κλεοπάτρα, ο Θουκυδίδης;</a:t>
            </a:r>
          </a:p>
          <a:p>
            <a:pPr lvl="1"/>
            <a:r>
              <a:rPr lang="el-GR" dirty="0"/>
              <a:t>Ο Σωκράτης ήταν φιλόσοφος, ο Λένιν ήταν κουμουνιστής, ο Ελευθέριος Βενιζέλος ήταν πολιτικός;</a:t>
            </a:r>
          </a:p>
          <a:p>
            <a:endParaRPr lang="el-GR" dirty="0"/>
          </a:p>
          <a:p>
            <a:r>
              <a:rPr lang="el-GR" b="1" dirty="0">
                <a:solidFill>
                  <a:srgbClr val="FF0000"/>
                </a:solidFill>
              </a:rPr>
              <a:t>Με τα μέσα της ιστορικής μεθόδου αξιολόγησης των πηγών</a:t>
            </a:r>
          </a:p>
          <a:p>
            <a:pPr lvl="1"/>
            <a:r>
              <a:rPr lang="el-GR" dirty="0"/>
              <a:t>Πότε δημιουργήθηκε (</a:t>
            </a:r>
            <a:r>
              <a:rPr lang="en-US" dirty="0"/>
              <a:t>date)</a:t>
            </a:r>
          </a:p>
          <a:p>
            <a:pPr lvl="1"/>
            <a:r>
              <a:rPr lang="el-GR" dirty="0"/>
              <a:t>Πού παρήχθη (</a:t>
            </a:r>
            <a:r>
              <a:rPr lang="en-US" dirty="0"/>
              <a:t>localization)		higher criticism</a:t>
            </a:r>
          </a:p>
          <a:p>
            <a:pPr lvl="1"/>
            <a:r>
              <a:rPr lang="el-GR" dirty="0"/>
              <a:t>Από ποιον παρήχθη (</a:t>
            </a:r>
            <a:r>
              <a:rPr lang="en-US" dirty="0"/>
              <a:t>authorship)</a:t>
            </a:r>
          </a:p>
          <a:p>
            <a:pPr lvl="1"/>
            <a:r>
              <a:rPr lang="el-GR" dirty="0"/>
              <a:t>Η αρχική μορφή (</a:t>
            </a:r>
            <a:r>
              <a:rPr lang="en-US" dirty="0"/>
              <a:t>integrity)</a:t>
            </a:r>
          </a:p>
          <a:p>
            <a:pPr lvl="1"/>
            <a:r>
              <a:rPr lang="el-GR" dirty="0"/>
              <a:t>Η αξιοπιστία/αποδεικτική αξία του περιεχομένου (</a:t>
            </a:r>
            <a:r>
              <a:rPr lang="en-US" dirty="0"/>
              <a:t>credibility)	internal 										criticism </a:t>
            </a:r>
            <a:endParaRPr lang="el-GR" dirty="0"/>
          </a:p>
          <a:p>
            <a:endParaRPr lang="el-GR" dirty="0"/>
          </a:p>
        </p:txBody>
      </p:sp>
      <p:sp>
        <p:nvSpPr>
          <p:cNvPr id="2" name="Δεξί άγκιστρο 1">
            <a:extLst>
              <a:ext uri="{FF2B5EF4-FFF2-40B4-BE49-F238E27FC236}">
                <a16:creationId xmlns:a16="http://schemas.microsoft.com/office/drawing/2014/main" id="{15C4933D-2669-5B47-5CB2-D9B388B883D6}"/>
              </a:ext>
            </a:extLst>
          </p:cNvPr>
          <p:cNvSpPr/>
          <p:nvPr/>
        </p:nvSpPr>
        <p:spPr>
          <a:xfrm>
            <a:off x="5774724" y="3575222"/>
            <a:ext cx="181233" cy="1301578"/>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
        <p:nvSpPr>
          <p:cNvPr id="4" name="Δεξί άγκιστρο 3">
            <a:extLst>
              <a:ext uri="{FF2B5EF4-FFF2-40B4-BE49-F238E27FC236}">
                <a16:creationId xmlns:a16="http://schemas.microsoft.com/office/drawing/2014/main" id="{48C24F54-B8F0-9F6E-F14F-3AB7CBE35884}"/>
              </a:ext>
            </a:extLst>
          </p:cNvPr>
          <p:cNvSpPr/>
          <p:nvPr/>
        </p:nvSpPr>
        <p:spPr>
          <a:xfrm>
            <a:off x="9562275" y="5152768"/>
            <a:ext cx="181233" cy="420129"/>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4497851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9E43264-D210-0D77-2234-6B1DFFC5E4F2}"/>
              </a:ext>
            </a:extLst>
          </p:cNvPr>
          <p:cNvSpPr>
            <a:spLocks noGrp="1"/>
          </p:cNvSpPr>
          <p:nvPr>
            <p:ph type="title"/>
          </p:nvPr>
        </p:nvSpPr>
        <p:spPr/>
        <p:txBody>
          <a:bodyPr/>
          <a:lstStyle/>
          <a:p>
            <a:r>
              <a:rPr lang="el-GR" b="1" dirty="0">
                <a:solidFill>
                  <a:srgbClr val="FF0000"/>
                </a:solidFill>
              </a:rPr>
              <a:t>Η ιστορικότητα του Ιησού</a:t>
            </a:r>
            <a:endParaRPr lang="el-GR" dirty="0"/>
          </a:p>
        </p:txBody>
      </p:sp>
      <p:sp>
        <p:nvSpPr>
          <p:cNvPr id="3" name="Θέση περιεχομένου 2">
            <a:extLst>
              <a:ext uri="{FF2B5EF4-FFF2-40B4-BE49-F238E27FC236}">
                <a16:creationId xmlns:a16="http://schemas.microsoft.com/office/drawing/2014/main" id="{A8650020-78A3-9A03-7268-EC51CE4C9CB3}"/>
              </a:ext>
            </a:extLst>
          </p:cNvPr>
          <p:cNvSpPr>
            <a:spLocks noGrp="1"/>
          </p:cNvSpPr>
          <p:nvPr>
            <p:ph idx="1"/>
          </p:nvPr>
        </p:nvSpPr>
        <p:spPr>
          <a:xfrm>
            <a:off x="838200" y="1825624"/>
            <a:ext cx="10515600" cy="4954117"/>
          </a:xfrm>
        </p:spPr>
        <p:txBody>
          <a:bodyPr>
            <a:normAutofit lnSpcReduction="10000"/>
          </a:bodyPr>
          <a:lstStyle/>
          <a:p>
            <a:r>
              <a:rPr lang="el-GR" dirty="0"/>
              <a:t>Καινή Διαθήκη</a:t>
            </a:r>
          </a:p>
          <a:p>
            <a:r>
              <a:rPr lang="el-GR" dirty="0"/>
              <a:t>Εξωβιβλικές αναφορές</a:t>
            </a:r>
          </a:p>
          <a:p>
            <a:pPr lvl="1">
              <a:buFont typeface="Courier New" panose="02070309020205020404" pitchFamily="49" charset="0"/>
              <a:buChar char="o"/>
            </a:pPr>
            <a:r>
              <a:rPr lang="el-GR" dirty="0"/>
              <a:t>Είτε επιβεβαιώνουν</a:t>
            </a:r>
          </a:p>
          <a:p>
            <a:pPr lvl="1">
              <a:buFont typeface="Courier New" panose="02070309020205020404" pitchFamily="49" charset="0"/>
              <a:buChar char="o"/>
            </a:pPr>
            <a:r>
              <a:rPr lang="el-GR" dirty="0"/>
              <a:t>Είτε διαψεύδουν</a:t>
            </a:r>
          </a:p>
          <a:p>
            <a:pPr lvl="1">
              <a:buFont typeface="Courier New" panose="02070309020205020404" pitchFamily="49" charset="0"/>
              <a:buChar char="o"/>
            </a:pPr>
            <a:endParaRPr lang="el-GR" dirty="0"/>
          </a:p>
          <a:p>
            <a:r>
              <a:rPr lang="el-GR" b="1" dirty="0">
                <a:solidFill>
                  <a:srgbClr val="FF0000"/>
                </a:solidFill>
              </a:rPr>
              <a:t>Μέθοδος αξιολόγησης των πηγών</a:t>
            </a:r>
          </a:p>
          <a:p>
            <a:pPr lvl="1"/>
            <a:r>
              <a:rPr lang="el-GR" dirty="0"/>
              <a:t>Πότε δημιουργήθηκε (</a:t>
            </a:r>
            <a:r>
              <a:rPr lang="en-US" dirty="0"/>
              <a:t>date)</a:t>
            </a:r>
          </a:p>
          <a:p>
            <a:pPr lvl="1"/>
            <a:r>
              <a:rPr lang="el-GR" dirty="0"/>
              <a:t>Πού παρήχθη (</a:t>
            </a:r>
            <a:r>
              <a:rPr lang="en-US" dirty="0"/>
              <a:t>localization)		higher criticism</a:t>
            </a:r>
          </a:p>
          <a:p>
            <a:pPr lvl="1"/>
            <a:r>
              <a:rPr lang="el-GR" dirty="0"/>
              <a:t>Από ποιον παρήχθη (</a:t>
            </a:r>
            <a:r>
              <a:rPr lang="en-US" dirty="0"/>
              <a:t>authorship)</a:t>
            </a:r>
          </a:p>
          <a:p>
            <a:pPr lvl="1"/>
            <a:r>
              <a:rPr lang="el-GR" dirty="0"/>
              <a:t>Η αρχική μορφή (</a:t>
            </a:r>
            <a:r>
              <a:rPr lang="en-US" dirty="0"/>
              <a:t>integrity)</a:t>
            </a:r>
          </a:p>
          <a:p>
            <a:pPr lvl="1"/>
            <a:r>
              <a:rPr lang="el-GR" dirty="0"/>
              <a:t>Η αξιοπιστία/αποδεικτική αξία του περιεχομένου (</a:t>
            </a:r>
            <a:r>
              <a:rPr lang="en-US" dirty="0"/>
              <a:t>credibility)	internal 										criticism </a:t>
            </a:r>
            <a:endParaRPr lang="el-GR" dirty="0"/>
          </a:p>
          <a:p>
            <a:pPr marL="0" indent="0">
              <a:buNone/>
            </a:pPr>
            <a:endParaRPr lang="el-GR" dirty="0"/>
          </a:p>
        </p:txBody>
      </p:sp>
      <p:pic>
        <p:nvPicPr>
          <p:cNvPr id="4" name="Εικόνα 3">
            <a:extLst>
              <a:ext uri="{FF2B5EF4-FFF2-40B4-BE49-F238E27FC236}">
                <a16:creationId xmlns:a16="http://schemas.microsoft.com/office/drawing/2014/main" id="{5593A12C-FBFA-FF4A-1BE2-245923E30741}"/>
              </a:ext>
            </a:extLst>
          </p:cNvPr>
          <p:cNvPicPr>
            <a:picLocks noChangeAspect="1"/>
          </p:cNvPicPr>
          <p:nvPr/>
        </p:nvPicPr>
        <p:blipFill>
          <a:blip r:embed="rId2"/>
          <a:stretch>
            <a:fillRect/>
          </a:stretch>
        </p:blipFill>
        <p:spPr>
          <a:xfrm>
            <a:off x="6001504" y="4223483"/>
            <a:ext cx="188992" cy="1310754"/>
          </a:xfrm>
          <a:prstGeom prst="rect">
            <a:avLst/>
          </a:prstGeom>
        </p:spPr>
      </p:pic>
      <p:pic>
        <p:nvPicPr>
          <p:cNvPr id="5" name="Εικόνα 4">
            <a:extLst>
              <a:ext uri="{FF2B5EF4-FFF2-40B4-BE49-F238E27FC236}">
                <a16:creationId xmlns:a16="http://schemas.microsoft.com/office/drawing/2014/main" id="{C9029C3B-AE96-9C6B-D670-A4D09C2BD03D}"/>
              </a:ext>
            </a:extLst>
          </p:cNvPr>
          <p:cNvPicPr>
            <a:picLocks noChangeAspect="1"/>
          </p:cNvPicPr>
          <p:nvPr/>
        </p:nvPicPr>
        <p:blipFill>
          <a:blip r:embed="rId3"/>
          <a:stretch>
            <a:fillRect/>
          </a:stretch>
        </p:blipFill>
        <p:spPr>
          <a:xfrm>
            <a:off x="9555060" y="5703448"/>
            <a:ext cx="182896" cy="426757"/>
          </a:xfrm>
          <a:prstGeom prst="rect">
            <a:avLst/>
          </a:prstGeom>
        </p:spPr>
      </p:pic>
      <p:pic>
        <p:nvPicPr>
          <p:cNvPr id="6" name="Εικόνα 5">
            <a:extLst>
              <a:ext uri="{FF2B5EF4-FFF2-40B4-BE49-F238E27FC236}">
                <a16:creationId xmlns:a16="http://schemas.microsoft.com/office/drawing/2014/main" id="{2AD2F7CA-C12F-EE70-DDBB-E73A0A82F2CA}"/>
              </a:ext>
            </a:extLst>
          </p:cNvPr>
          <p:cNvPicPr>
            <a:picLocks noChangeAspect="1"/>
          </p:cNvPicPr>
          <p:nvPr/>
        </p:nvPicPr>
        <p:blipFill>
          <a:blip r:embed="rId4"/>
          <a:stretch>
            <a:fillRect/>
          </a:stretch>
        </p:blipFill>
        <p:spPr>
          <a:xfrm>
            <a:off x="5499142" y="1467365"/>
            <a:ext cx="2066925" cy="2209800"/>
          </a:xfrm>
          <a:prstGeom prst="rect">
            <a:avLst/>
          </a:prstGeom>
        </p:spPr>
      </p:pic>
      <p:pic>
        <p:nvPicPr>
          <p:cNvPr id="7" name="Εικόνα 6">
            <a:extLst>
              <a:ext uri="{FF2B5EF4-FFF2-40B4-BE49-F238E27FC236}">
                <a16:creationId xmlns:a16="http://schemas.microsoft.com/office/drawing/2014/main" id="{8B23B027-D759-3E58-2060-3D1BF72ABC3A}"/>
              </a:ext>
            </a:extLst>
          </p:cNvPr>
          <p:cNvPicPr>
            <a:picLocks noChangeAspect="1"/>
          </p:cNvPicPr>
          <p:nvPr/>
        </p:nvPicPr>
        <p:blipFill>
          <a:blip r:embed="rId5"/>
          <a:stretch>
            <a:fillRect/>
          </a:stretch>
        </p:blipFill>
        <p:spPr>
          <a:xfrm>
            <a:off x="7878783" y="1431222"/>
            <a:ext cx="2758096" cy="2209800"/>
          </a:xfrm>
          <a:prstGeom prst="rect">
            <a:avLst/>
          </a:prstGeom>
        </p:spPr>
      </p:pic>
    </p:spTree>
    <p:extLst>
      <p:ext uri="{BB962C8B-B14F-4D97-AF65-F5344CB8AC3E}">
        <p14:creationId xmlns:p14="http://schemas.microsoft.com/office/powerpoint/2010/main" val="17810887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780986" cy="1325563"/>
          </a:xfrm>
        </p:spPr>
        <p:txBody>
          <a:bodyPr/>
          <a:lstStyle/>
          <a:p>
            <a:r>
              <a:rPr lang="el-GR" b="1" cap="small" dirty="0">
                <a:solidFill>
                  <a:srgbClr val="FF0000"/>
                </a:solidFill>
              </a:rPr>
              <a:t>Αυτόγραφα – Αρχαιότερα ολοκληρωμένα αντίγραφα</a:t>
            </a:r>
          </a:p>
        </p:txBody>
      </p:sp>
      <p:sp>
        <p:nvSpPr>
          <p:cNvPr id="3" name="Content Placeholder 2"/>
          <p:cNvSpPr>
            <a:spLocks noGrp="1"/>
          </p:cNvSpPr>
          <p:nvPr>
            <p:ph idx="1"/>
          </p:nvPr>
        </p:nvSpPr>
        <p:spPr/>
        <p:txBody>
          <a:bodyPr/>
          <a:lstStyle/>
          <a:p>
            <a:pPr marL="0" indent="0">
              <a:buNone/>
            </a:pPr>
            <a:endParaRPr lang="el-GR" dirty="0"/>
          </a:p>
          <a:p>
            <a:pPr marL="0" indent="0">
              <a:buNone/>
            </a:pPr>
            <a:r>
              <a:rPr lang="el-GR" dirty="0"/>
              <a:t> </a:t>
            </a:r>
          </a:p>
          <a:p>
            <a:pPr marL="0" indent="0">
              <a:buNone/>
            </a:pPr>
            <a:endParaRPr lang="el-GR" dirty="0"/>
          </a:p>
          <a:p>
            <a:pPr marL="0" indent="0">
              <a:buNone/>
            </a:pPr>
            <a:endParaRPr lang="el-GR" dirty="0"/>
          </a:p>
        </p:txBody>
      </p:sp>
      <p:sp>
        <p:nvSpPr>
          <p:cNvPr id="12" name="Minus 11"/>
          <p:cNvSpPr/>
          <p:nvPr/>
        </p:nvSpPr>
        <p:spPr>
          <a:xfrm>
            <a:off x="-1135117" y="3030153"/>
            <a:ext cx="13842123" cy="536027"/>
          </a:xfrm>
          <a:prstGeom prst="mathMinus">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p:cNvSpPr/>
          <p:nvPr/>
        </p:nvSpPr>
        <p:spPr>
          <a:xfrm>
            <a:off x="6450725" y="3242986"/>
            <a:ext cx="110358" cy="110359"/>
          </a:xfrm>
          <a:prstGeom prst="rect">
            <a:avLst/>
          </a:prstGeom>
          <a:solidFill>
            <a:schemeClr val="tx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p:cNvPicPr>
            <a:picLocks noChangeAspect="1"/>
          </p:cNvPicPr>
          <p:nvPr/>
        </p:nvPicPr>
        <p:blipFill>
          <a:blip r:embed="rId2"/>
          <a:stretch>
            <a:fillRect/>
          </a:stretch>
        </p:blipFill>
        <p:spPr>
          <a:xfrm>
            <a:off x="10886164" y="3253727"/>
            <a:ext cx="121931" cy="121931"/>
          </a:xfrm>
          <a:prstGeom prst="rect">
            <a:avLst/>
          </a:prstGeom>
          <a:solidFill>
            <a:schemeClr val="accent3"/>
          </a:solidFill>
        </p:spPr>
      </p:pic>
      <p:sp>
        <p:nvSpPr>
          <p:cNvPr id="18" name="Rectangle 17"/>
          <p:cNvSpPr/>
          <p:nvPr/>
        </p:nvSpPr>
        <p:spPr>
          <a:xfrm>
            <a:off x="5921267" y="3243531"/>
            <a:ext cx="110358" cy="1103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p:cNvSpPr/>
          <p:nvPr/>
        </p:nvSpPr>
        <p:spPr>
          <a:xfrm>
            <a:off x="5347143" y="3244074"/>
            <a:ext cx="110358" cy="110359"/>
          </a:xfrm>
          <a:prstGeom prst="rect">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p:cNvSpPr/>
          <p:nvPr/>
        </p:nvSpPr>
        <p:spPr>
          <a:xfrm>
            <a:off x="4817685" y="3253665"/>
            <a:ext cx="110358" cy="1103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p:cNvSpPr/>
          <p:nvPr/>
        </p:nvSpPr>
        <p:spPr>
          <a:xfrm>
            <a:off x="4211938" y="3231893"/>
            <a:ext cx="110358" cy="1103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p:cNvSpPr/>
          <p:nvPr/>
        </p:nvSpPr>
        <p:spPr>
          <a:xfrm>
            <a:off x="3747783" y="3231893"/>
            <a:ext cx="110358" cy="1103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p:cNvSpPr/>
          <p:nvPr/>
        </p:nvSpPr>
        <p:spPr>
          <a:xfrm>
            <a:off x="3163535" y="3231893"/>
            <a:ext cx="110358" cy="1103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p:cNvSpPr/>
          <p:nvPr/>
        </p:nvSpPr>
        <p:spPr>
          <a:xfrm>
            <a:off x="2594949" y="3242986"/>
            <a:ext cx="110358" cy="1103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p:cNvSpPr/>
          <p:nvPr/>
        </p:nvSpPr>
        <p:spPr>
          <a:xfrm>
            <a:off x="6991169" y="3231855"/>
            <a:ext cx="110358" cy="1103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p:cNvSpPr/>
          <p:nvPr/>
        </p:nvSpPr>
        <p:spPr>
          <a:xfrm>
            <a:off x="7561344" y="3251750"/>
            <a:ext cx="110358" cy="1103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Rectangle 26"/>
          <p:cNvSpPr/>
          <p:nvPr/>
        </p:nvSpPr>
        <p:spPr>
          <a:xfrm>
            <a:off x="8101788" y="3247920"/>
            <a:ext cx="110358" cy="1103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angle 27"/>
          <p:cNvSpPr/>
          <p:nvPr/>
        </p:nvSpPr>
        <p:spPr>
          <a:xfrm>
            <a:off x="8671963" y="3233730"/>
            <a:ext cx="110358" cy="1103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p:cNvSpPr/>
          <p:nvPr/>
        </p:nvSpPr>
        <p:spPr>
          <a:xfrm>
            <a:off x="9257251" y="3242986"/>
            <a:ext cx="110358" cy="1103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p:cNvSpPr/>
          <p:nvPr/>
        </p:nvSpPr>
        <p:spPr>
          <a:xfrm>
            <a:off x="9842539" y="3253587"/>
            <a:ext cx="110358" cy="1103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p:cNvSpPr/>
          <p:nvPr/>
        </p:nvSpPr>
        <p:spPr>
          <a:xfrm>
            <a:off x="10398426" y="3227792"/>
            <a:ext cx="110358" cy="1103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2074026" y="3243247"/>
            <a:ext cx="110358" cy="1103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33"/>
          <p:cNvSpPr txBox="1"/>
          <p:nvPr/>
        </p:nvSpPr>
        <p:spPr>
          <a:xfrm>
            <a:off x="271416" y="4881073"/>
            <a:ext cx="1466193"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8</a:t>
            </a:r>
            <a:r>
              <a:rPr kumimoji="0" lang="el-GR" sz="2400" b="0" i="0" u="none" strike="noStrike" kern="1200" cap="none" spc="0" normalizeH="0" baseline="30000" noProof="0" dirty="0">
                <a:ln>
                  <a:noFill/>
                </a:ln>
                <a:solidFill>
                  <a:srgbClr val="5B9BD5">
                    <a:lumMod val="75000"/>
                  </a:srgbClr>
                </a:solidFill>
                <a:effectLst/>
                <a:uLnTx/>
                <a:uFillTx/>
                <a:latin typeface="Calibri" panose="020F0502020204030204"/>
                <a:ea typeface="+mn-ea"/>
                <a:cs typeface="+mn-cs"/>
              </a:rPr>
              <a:t>ος </a:t>
            </a:r>
            <a:r>
              <a:rPr kumimoji="0" lang="el-GR"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π.Χ </a:t>
            </a:r>
            <a:r>
              <a:rPr kumimoji="0" lang="el-GR" sz="2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Όμηρος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Ιλιάδα &amp; Οδύσσεια</a:t>
            </a:r>
          </a:p>
        </p:txBody>
      </p:sp>
      <p:sp>
        <p:nvSpPr>
          <p:cNvPr id="35" name="Up Arrow 34"/>
          <p:cNvSpPr/>
          <p:nvPr/>
        </p:nvSpPr>
        <p:spPr>
          <a:xfrm>
            <a:off x="890643" y="3525232"/>
            <a:ext cx="227740" cy="1245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Up Arrow 35"/>
          <p:cNvSpPr/>
          <p:nvPr/>
        </p:nvSpPr>
        <p:spPr>
          <a:xfrm>
            <a:off x="10339735" y="3485767"/>
            <a:ext cx="227740" cy="1245476"/>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Rectangle 36"/>
          <p:cNvSpPr/>
          <p:nvPr/>
        </p:nvSpPr>
        <p:spPr>
          <a:xfrm>
            <a:off x="949334" y="3231855"/>
            <a:ext cx="110358" cy="1103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Rectangle 37"/>
          <p:cNvSpPr/>
          <p:nvPr/>
        </p:nvSpPr>
        <p:spPr>
          <a:xfrm>
            <a:off x="1481787" y="3242986"/>
            <a:ext cx="110358" cy="11035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0" name="TextBox 39"/>
          <p:cNvSpPr txBox="1"/>
          <p:nvPr/>
        </p:nvSpPr>
        <p:spPr>
          <a:xfrm>
            <a:off x="9884187" y="4794641"/>
            <a:ext cx="91109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9</a:t>
            </a:r>
            <a:r>
              <a:rPr kumimoji="0" lang="el-GR" sz="2400" b="1" i="0" u="none" strike="noStrike" kern="1200" cap="none" spc="0" normalizeH="0" baseline="30000" noProof="0" dirty="0">
                <a:ln>
                  <a:noFill/>
                </a:ln>
                <a:solidFill>
                  <a:srgbClr val="5B9BD5">
                    <a:lumMod val="75000"/>
                  </a:srgbClr>
                </a:solidFill>
                <a:effectLst/>
                <a:uLnTx/>
                <a:uFillTx/>
                <a:latin typeface="Calibri" panose="020F0502020204030204"/>
                <a:ea typeface="+mn-ea"/>
                <a:cs typeface="+mn-cs"/>
              </a:rPr>
              <a:t>ος</a:t>
            </a:r>
            <a:endParaRPr kumimoji="0" lang="el-GR" sz="2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1800 έτη</a:t>
            </a:r>
          </a:p>
        </p:txBody>
      </p:sp>
      <p:sp>
        <p:nvSpPr>
          <p:cNvPr id="41" name="TextBox 40"/>
          <p:cNvSpPr txBox="1"/>
          <p:nvPr/>
        </p:nvSpPr>
        <p:spPr>
          <a:xfrm>
            <a:off x="1866224" y="4680834"/>
            <a:ext cx="14574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5</a:t>
            </a:r>
            <a:r>
              <a:rPr kumimoji="0" lang="el-GR" sz="2400" b="0" i="0" u="none" strike="noStrike" kern="1200" cap="none" spc="0" normalizeH="0" baseline="30000" noProof="0" dirty="0">
                <a:ln>
                  <a:noFill/>
                </a:ln>
                <a:solidFill>
                  <a:srgbClr val="ED7D31">
                    <a:lumMod val="75000"/>
                  </a:srgbClr>
                </a:solidFill>
                <a:effectLst/>
                <a:uLnTx/>
                <a:uFillTx/>
                <a:latin typeface="Calibri" panose="020F0502020204030204"/>
                <a:ea typeface="+mn-ea"/>
                <a:cs typeface="+mn-cs"/>
              </a:rPr>
              <a:t>ος</a:t>
            </a:r>
            <a:r>
              <a:rPr kumimoji="0" lang="el-GR" sz="24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π.Χ</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Σοφοκλής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Δράματα</a:t>
            </a:r>
          </a:p>
        </p:txBody>
      </p:sp>
      <p:sp>
        <p:nvSpPr>
          <p:cNvPr id="42" name="Up Arrow 41"/>
          <p:cNvSpPr/>
          <p:nvPr/>
        </p:nvSpPr>
        <p:spPr>
          <a:xfrm>
            <a:off x="2536258" y="3488282"/>
            <a:ext cx="227740" cy="1245476"/>
          </a:xfrm>
          <a:prstGeom prst="up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3" name="Up Arrow 42"/>
          <p:cNvSpPr/>
          <p:nvPr/>
        </p:nvSpPr>
        <p:spPr>
          <a:xfrm>
            <a:off x="10886164" y="3494724"/>
            <a:ext cx="227740" cy="1245476"/>
          </a:xfrm>
          <a:prstGeom prst="upArrow">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TextBox 43"/>
          <p:cNvSpPr txBox="1"/>
          <p:nvPr/>
        </p:nvSpPr>
        <p:spPr>
          <a:xfrm>
            <a:off x="10955015" y="4781613"/>
            <a:ext cx="108686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10</a:t>
            </a:r>
            <a:r>
              <a:rPr kumimoji="0" lang="el-GR" sz="2400" b="1" i="0" u="none" strike="noStrike" kern="1200" cap="none" spc="0" normalizeH="0" baseline="30000" noProof="0" dirty="0">
                <a:ln>
                  <a:noFill/>
                </a:ln>
                <a:solidFill>
                  <a:srgbClr val="ED7D31">
                    <a:lumMod val="75000"/>
                  </a:srgbClr>
                </a:solidFill>
                <a:effectLst/>
                <a:uLnTx/>
                <a:uFillTx/>
                <a:latin typeface="Calibri" panose="020F0502020204030204"/>
                <a:ea typeface="+mn-ea"/>
                <a:cs typeface="+mn-cs"/>
              </a:rPr>
              <a:t>ος</a:t>
            </a:r>
            <a:r>
              <a:rPr kumimoji="0" lang="el-GR" sz="2400" b="1" i="0" u="none" strike="noStrike" kern="1200" cap="none" spc="0" normalizeH="0" baseline="0" noProof="0" dirty="0">
                <a:ln>
                  <a:noFill/>
                </a:ln>
                <a:solidFill>
                  <a:srgbClr val="ED7D31">
                    <a:lumMod val="75000"/>
                  </a:srgbClr>
                </a:solidFill>
                <a:effectLst/>
                <a:uLnTx/>
                <a:uFillTx/>
                <a:latin typeface="Calibri" panose="020F0502020204030204"/>
                <a:ea typeface="+mn-ea"/>
                <a:cs typeface="+mn-cs"/>
              </a:rPr>
              <a:t> 1500 έτη</a:t>
            </a:r>
          </a:p>
        </p:txBody>
      </p:sp>
      <p:sp>
        <p:nvSpPr>
          <p:cNvPr id="45" name="TextBox 44"/>
          <p:cNvSpPr txBox="1"/>
          <p:nvPr/>
        </p:nvSpPr>
        <p:spPr>
          <a:xfrm>
            <a:off x="2663431" y="5711735"/>
            <a:ext cx="135566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4</a:t>
            </a:r>
            <a:r>
              <a:rPr kumimoji="0" lang="el-GR" sz="2400" b="0" i="0" u="none" strike="noStrike" kern="1200" cap="none" spc="0" normalizeH="0" baseline="30000" noProof="0" dirty="0">
                <a:ln>
                  <a:noFill/>
                </a:ln>
                <a:solidFill>
                  <a:srgbClr val="70AD47">
                    <a:lumMod val="75000"/>
                  </a:srgbClr>
                </a:solidFill>
                <a:effectLst/>
                <a:uLnTx/>
                <a:uFillTx/>
                <a:latin typeface="Calibri" panose="020F0502020204030204"/>
                <a:ea typeface="+mn-ea"/>
                <a:cs typeface="+mn-cs"/>
              </a:rPr>
              <a:t>ος</a:t>
            </a:r>
            <a:r>
              <a:rPr kumimoji="0" lang="el-GR"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 π.Χ </a:t>
            </a:r>
            <a:r>
              <a:rPr kumimoji="0" lang="el-GR" sz="2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Πλάτων</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Διάλογοι</a:t>
            </a:r>
          </a:p>
        </p:txBody>
      </p:sp>
      <p:sp>
        <p:nvSpPr>
          <p:cNvPr id="46" name="Up Arrow 45"/>
          <p:cNvSpPr/>
          <p:nvPr/>
        </p:nvSpPr>
        <p:spPr>
          <a:xfrm>
            <a:off x="3104844" y="3488282"/>
            <a:ext cx="227740" cy="1245476"/>
          </a:xfrm>
          <a:prstGeom prst="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7" name="Up Arrow 46"/>
          <p:cNvSpPr/>
          <p:nvPr/>
        </p:nvSpPr>
        <p:spPr>
          <a:xfrm>
            <a:off x="10614736" y="3480565"/>
            <a:ext cx="227740" cy="1245476"/>
          </a:xfrm>
          <a:prstGeom prst="up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8" name="TextBox 47"/>
          <p:cNvSpPr txBox="1"/>
          <p:nvPr/>
        </p:nvSpPr>
        <p:spPr>
          <a:xfrm>
            <a:off x="10383728" y="5735015"/>
            <a:ext cx="98982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9-10</a:t>
            </a:r>
            <a:r>
              <a:rPr kumimoji="0" lang="el-GR" sz="2400" b="1" i="0" u="none" strike="noStrike" kern="1200" cap="none" spc="0" normalizeH="0" baseline="30000" noProof="0" dirty="0">
                <a:ln>
                  <a:noFill/>
                </a:ln>
                <a:solidFill>
                  <a:srgbClr val="70AD47">
                    <a:lumMod val="75000"/>
                  </a:srgbClr>
                </a:solidFill>
                <a:effectLst/>
                <a:uLnTx/>
                <a:uFillTx/>
                <a:latin typeface="Calibri" panose="020F0502020204030204"/>
                <a:ea typeface="+mn-ea"/>
                <a:cs typeface="+mn-cs"/>
              </a:rPr>
              <a:t>ος</a:t>
            </a:r>
            <a:endParaRPr kumimoji="0" lang="el-GR" sz="2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1300 έτη</a:t>
            </a:r>
          </a:p>
        </p:txBody>
      </p:sp>
      <p:sp>
        <p:nvSpPr>
          <p:cNvPr id="50" name="Up Arrow 49"/>
          <p:cNvSpPr/>
          <p:nvPr/>
        </p:nvSpPr>
        <p:spPr>
          <a:xfrm>
            <a:off x="4781303" y="3488282"/>
            <a:ext cx="227740" cy="1245476"/>
          </a:xfrm>
          <a:prstGeom prst="upArrow">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TextBox 48"/>
          <p:cNvSpPr txBox="1"/>
          <p:nvPr/>
        </p:nvSpPr>
        <p:spPr>
          <a:xfrm>
            <a:off x="4227008" y="4705578"/>
            <a:ext cx="148178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FF9999"/>
                </a:solidFill>
                <a:effectLst/>
                <a:uLnTx/>
                <a:uFillTx/>
                <a:latin typeface="Calibri" panose="020F0502020204030204"/>
                <a:ea typeface="+mn-ea"/>
                <a:cs typeface="+mn-cs"/>
              </a:rPr>
              <a:t>1</a:t>
            </a:r>
            <a:r>
              <a:rPr kumimoji="0" lang="el-GR" sz="2400" b="0" i="0" u="none" strike="noStrike" kern="1200" cap="none" spc="0" normalizeH="0" baseline="30000" noProof="0" dirty="0">
                <a:ln>
                  <a:noFill/>
                </a:ln>
                <a:solidFill>
                  <a:srgbClr val="FF9999"/>
                </a:solidFill>
                <a:effectLst/>
                <a:uLnTx/>
                <a:uFillTx/>
                <a:latin typeface="Calibri" panose="020F0502020204030204"/>
                <a:ea typeface="+mn-ea"/>
                <a:cs typeface="+mn-cs"/>
              </a:rPr>
              <a:t>ος</a:t>
            </a:r>
            <a:r>
              <a:rPr kumimoji="0" lang="el-GR" sz="2400" b="0" i="0" u="none" strike="noStrike" kern="1200" cap="none" spc="0" normalizeH="0" baseline="0" noProof="0" dirty="0">
                <a:ln>
                  <a:noFill/>
                </a:ln>
                <a:solidFill>
                  <a:srgbClr val="FF9999"/>
                </a:solidFill>
                <a:effectLst/>
                <a:uLnTx/>
                <a:uFillTx/>
                <a:latin typeface="Calibri" panose="020F0502020204030204"/>
                <a:ea typeface="+mn-ea"/>
                <a:cs typeface="+mn-cs"/>
              </a:rPr>
              <a:t> π. Χ</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9999"/>
                </a:solidFill>
                <a:effectLst/>
                <a:uLnTx/>
                <a:uFillTx/>
                <a:latin typeface="Calibri" panose="020F0502020204030204"/>
                <a:ea typeface="+mn-ea"/>
                <a:cs typeface="+mn-cs"/>
              </a:rPr>
              <a:t>Βιργίλιος</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0" i="0" u="none" strike="noStrike" kern="1200" cap="none" spc="0" normalizeH="0" baseline="0" noProof="0" dirty="0">
                <a:ln>
                  <a:noFill/>
                </a:ln>
                <a:solidFill>
                  <a:srgbClr val="FF9999"/>
                </a:solidFill>
                <a:effectLst/>
                <a:uLnTx/>
                <a:uFillTx/>
                <a:latin typeface="Calibri" panose="020F0502020204030204"/>
                <a:ea typeface="+mn-ea"/>
                <a:cs typeface="+mn-cs"/>
              </a:rPr>
              <a:t>Αινείας</a:t>
            </a:r>
          </a:p>
        </p:txBody>
      </p:sp>
      <p:sp>
        <p:nvSpPr>
          <p:cNvPr id="51" name="Up Arrow 50"/>
          <p:cNvSpPr/>
          <p:nvPr/>
        </p:nvSpPr>
        <p:spPr>
          <a:xfrm>
            <a:off x="8077739" y="3525232"/>
            <a:ext cx="227740" cy="1245476"/>
          </a:xfrm>
          <a:prstGeom prst="upArrow">
            <a:avLst/>
          </a:prstGeom>
          <a:solidFill>
            <a:srgbClr val="FF99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TextBox 51"/>
          <p:cNvSpPr txBox="1"/>
          <p:nvPr/>
        </p:nvSpPr>
        <p:spPr>
          <a:xfrm>
            <a:off x="7990281" y="4770708"/>
            <a:ext cx="6473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9999"/>
                </a:solidFill>
                <a:effectLst/>
                <a:uLnTx/>
                <a:uFillTx/>
                <a:latin typeface="Calibri" panose="020F0502020204030204"/>
                <a:ea typeface="+mn-ea"/>
                <a:cs typeface="+mn-cs"/>
              </a:rPr>
              <a:t>5</a:t>
            </a:r>
            <a:r>
              <a:rPr kumimoji="0" lang="el-GR" sz="2400" b="1" i="0" u="none" strike="noStrike" kern="1200" cap="none" spc="0" normalizeH="0" baseline="30000" noProof="0" dirty="0">
                <a:ln>
                  <a:noFill/>
                </a:ln>
                <a:solidFill>
                  <a:srgbClr val="FF9999"/>
                </a:solidFill>
                <a:effectLst/>
                <a:uLnTx/>
                <a:uFillTx/>
                <a:latin typeface="Calibri" panose="020F0502020204030204"/>
                <a:ea typeface="+mn-ea"/>
                <a:cs typeface="+mn-cs"/>
              </a:rPr>
              <a:t>ος</a:t>
            </a:r>
            <a:r>
              <a:rPr kumimoji="0" lang="el-GR" sz="2400" b="1" i="0" u="none" strike="noStrike" kern="1200" cap="none" spc="0" normalizeH="0" baseline="0" noProof="0" dirty="0">
                <a:ln>
                  <a:noFill/>
                </a:ln>
                <a:solidFill>
                  <a:srgbClr val="FF9999"/>
                </a:solidFill>
                <a:effectLst/>
                <a:uLnTx/>
                <a:uFillTx/>
                <a:latin typeface="Calibri" panose="020F0502020204030204"/>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9999"/>
                </a:solidFill>
                <a:effectLst/>
                <a:uLnTx/>
                <a:uFillTx/>
                <a:latin typeface="Calibri" panose="020F0502020204030204"/>
                <a:ea typeface="+mn-ea"/>
                <a:cs typeface="+mn-cs"/>
              </a:rPr>
              <a:t>500 έτη</a:t>
            </a:r>
          </a:p>
        </p:txBody>
      </p:sp>
      <p:sp>
        <p:nvSpPr>
          <p:cNvPr id="53" name="Up Arrow 52"/>
          <p:cNvSpPr/>
          <p:nvPr/>
        </p:nvSpPr>
        <p:spPr>
          <a:xfrm>
            <a:off x="5862576" y="3494724"/>
            <a:ext cx="227740" cy="1245476"/>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TextBox 53"/>
          <p:cNvSpPr txBox="1"/>
          <p:nvPr/>
        </p:nvSpPr>
        <p:spPr>
          <a:xfrm>
            <a:off x="5736055" y="4746282"/>
            <a:ext cx="61485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Κ.Δ</a:t>
            </a:r>
          </a:p>
        </p:txBody>
      </p:sp>
      <p:pic>
        <p:nvPicPr>
          <p:cNvPr id="55" name="Picture 54"/>
          <p:cNvPicPr>
            <a:picLocks noChangeAspect="1"/>
          </p:cNvPicPr>
          <p:nvPr/>
        </p:nvPicPr>
        <p:blipFill>
          <a:blip r:embed="rId3"/>
          <a:stretch>
            <a:fillRect/>
          </a:stretch>
        </p:blipFill>
        <p:spPr>
          <a:xfrm>
            <a:off x="7180608" y="3488282"/>
            <a:ext cx="268247" cy="1268078"/>
          </a:xfrm>
          <a:prstGeom prst="rect">
            <a:avLst/>
          </a:prstGeom>
        </p:spPr>
      </p:pic>
      <p:sp>
        <p:nvSpPr>
          <p:cNvPr id="56" name="TextBox 55"/>
          <p:cNvSpPr txBox="1"/>
          <p:nvPr/>
        </p:nvSpPr>
        <p:spPr>
          <a:xfrm>
            <a:off x="6612130" y="4809005"/>
            <a:ext cx="1218418"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350 μ.Χ</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l-GR" sz="2400" b="1" i="0" u="none" strike="noStrike" kern="1200" cap="none" spc="0" normalizeH="0" baseline="0" noProof="0" dirty="0">
                <a:ln>
                  <a:noFill/>
                </a:ln>
                <a:solidFill>
                  <a:srgbClr val="FF0000"/>
                </a:solidFill>
                <a:effectLst/>
                <a:uLnTx/>
                <a:uFillTx/>
                <a:latin typeface="Calibri" panose="020F0502020204030204"/>
                <a:ea typeface="+mn-ea"/>
                <a:cs typeface="+mn-cs"/>
              </a:rPr>
              <a:t>250 έτη</a:t>
            </a:r>
          </a:p>
        </p:txBody>
      </p:sp>
      <p:cxnSp>
        <p:nvCxnSpPr>
          <p:cNvPr id="58" name="Straight Arrow Connector 57"/>
          <p:cNvCxnSpPr/>
          <p:nvPr/>
        </p:nvCxnSpPr>
        <p:spPr>
          <a:xfrm>
            <a:off x="6754019" y="2839652"/>
            <a:ext cx="0" cy="3809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6096919" y="2839653"/>
            <a:ext cx="0" cy="38099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3746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229CDB5-1BB8-355C-DFB1-8B9CD06126AA}"/>
              </a:ext>
            </a:extLst>
          </p:cNvPr>
          <p:cNvSpPr>
            <a:spLocks noGrp="1"/>
          </p:cNvSpPr>
          <p:nvPr>
            <p:ph type="title"/>
          </p:nvPr>
        </p:nvSpPr>
        <p:spPr/>
        <p:txBody>
          <a:bodyPr/>
          <a:lstStyle/>
          <a:p>
            <a:r>
              <a:rPr lang="el-GR" b="1" dirty="0">
                <a:solidFill>
                  <a:srgbClr val="FF0000"/>
                </a:solidFill>
              </a:rPr>
              <a:t>Αρχαιότερο εύρημα – Πάπυρος </a:t>
            </a:r>
            <a:r>
              <a:rPr lang="en-US" b="1" dirty="0">
                <a:solidFill>
                  <a:srgbClr val="FF0000"/>
                </a:solidFill>
              </a:rPr>
              <a:t>P52 </a:t>
            </a:r>
            <a:br>
              <a:rPr lang="el-GR" b="1" dirty="0">
                <a:solidFill>
                  <a:srgbClr val="FF0000"/>
                </a:solidFill>
              </a:rPr>
            </a:br>
            <a:r>
              <a:rPr lang="en-US" b="1" dirty="0">
                <a:solidFill>
                  <a:srgbClr val="FF0000"/>
                </a:solidFill>
              </a:rPr>
              <a:t>(I</a:t>
            </a:r>
            <a:r>
              <a:rPr lang="el-GR" b="1" dirty="0">
                <a:solidFill>
                  <a:srgbClr val="FF0000"/>
                </a:solidFill>
              </a:rPr>
              <a:t>ω 18:31–33 &amp; 18:34–36)</a:t>
            </a:r>
          </a:p>
        </p:txBody>
      </p:sp>
      <p:pic>
        <p:nvPicPr>
          <p:cNvPr id="4" name="Θέση περιεχομένου 3">
            <a:extLst>
              <a:ext uri="{FF2B5EF4-FFF2-40B4-BE49-F238E27FC236}">
                <a16:creationId xmlns:a16="http://schemas.microsoft.com/office/drawing/2014/main" id="{269CE87C-8781-8A33-245D-B8D34954F9B8}"/>
              </a:ext>
            </a:extLst>
          </p:cNvPr>
          <p:cNvPicPr>
            <a:picLocks noGrp="1" noChangeAspect="1"/>
          </p:cNvPicPr>
          <p:nvPr>
            <p:ph idx="1"/>
          </p:nvPr>
        </p:nvPicPr>
        <p:blipFill>
          <a:blip r:embed="rId2"/>
          <a:stretch>
            <a:fillRect/>
          </a:stretch>
        </p:blipFill>
        <p:spPr>
          <a:xfrm>
            <a:off x="696450" y="1875052"/>
            <a:ext cx="3006105" cy="4351338"/>
          </a:xfrm>
          <a:prstGeom prst="rect">
            <a:avLst/>
          </a:prstGeom>
        </p:spPr>
      </p:pic>
      <p:pic>
        <p:nvPicPr>
          <p:cNvPr id="5" name="Εικόνα 4">
            <a:extLst>
              <a:ext uri="{FF2B5EF4-FFF2-40B4-BE49-F238E27FC236}">
                <a16:creationId xmlns:a16="http://schemas.microsoft.com/office/drawing/2014/main" id="{FA976BBF-DCD9-B50C-2F26-C1BE928C71A2}"/>
              </a:ext>
            </a:extLst>
          </p:cNvPr>
          <p:cNvPicPr>
            <a:picLocks noChangeAspect="1"/>
          </p:cNvPicPr>
          <p:nvPr/>
        </p:nvPicPr>
        <p:blipFill>
          <a:blip r:embed="rId3"/>
          <a:stretch>
            <a:fillRect/>
          </a:stretch>
        </p:blipFill>
        <p:spPr>
          <a:xfrm>
            <a:off x="4360631" y="1834378"/>
            <a:ext cx="3492781" cy="4658497"/>
          </a:xfrm>
          <a:prstGeom prst="rect">
            <a:avLst/>
          </a:prstGeom>
        </p:spPr>
      </p:pic>
      <p:pic>
        <p:nvPicPr>
          <p:cNvPr id="6" name="Εικόνα 5">
            <a:extLst>
              <a:ext uri="{FF2B5EF4-FFF2-40B4-BE49-F238E27FC236}">
                <a16:creationId xmlns:a16="http://schemas.microsoft.com/office/drawing/2014/main" id="{2B8C3F0D-68AA-F030-B080-28D74F64F239}"/>
              </a:ext>
            </a:extLst>
          </p:cNvPr>
          <p:cNvPicPr>
            <a:picLocks noChangeAspect="1"/>
          </p:cNvPicPr>
          <p:nvPr/>
        </p:nvPicPr>
        <p:blipFill>
          <a:blip r:embed="rId4"/>
          <a:stretch>
            <a:fillRect/>
          </a:stretch>
        </p:blipFill>
        <p:spPr>
          <a:xfrm>
            <a:off x="8429110" y="1834378"/>
            <a:ext cx="3493873" cy="4658497"/>
          </a:xfrm>
          <a:prstGeom prst="rect">
            <a:avLst/>
          </a:prstGeom>
        </p:spPr>
      </p:pic>
    </p:spTree>
    <p:extLst>
      <p:ext uri="{BB962C8B-B14F-4D97-AF65-F5344CB8AC3E}">
        <p14:creationId xmlns:p14="http://schemas.microsoft.com/office/powerpoint/2010/main" val="9631701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742463-7A45-627B-8551-9BE7E078FFAB}"/>
              </a:ext>
            </a:extLst>
          </p:cNvPr>
          <p:cNvSpPr>
            <a:spLocks noGrp="1"/>
          </p:cNvSpPr>
          <p:nvPr>
            <p:ph type="title"/>
          </p:nvPr>
        </p:nvSpPr>
        <p:spPr/>
        <p:txBody>
          <a:bodyPr/>
          <a:lstStyle/>
          <a:p>
            <a:r>
              <a:rPr lang="el-GR" b="1" dirty="0">
                <a:solidFill>
                  <a:srgbClr val="FF0000"/>
                </a:solidFill>
              </a:rPr>
              <a:t>Εξωβιβλικές αναφορές </a:t>
            </a:r>
            <a:br>
              <a:rPr lang="el-GR" b="1" dirty="0">
                <a:solidFill>
                  <a:srgbClr val="FF0000"/>
                </a:solidFill>
              </a:rPr>
            </a:br>
            <a:r>
              <a:rPr lang="el-GR" b="1" dirty="0">
                <a:solidFill>
                  <a:srgbClr val="FF0000"/>
                </a:solidFill>
              </a:rPr>
              <a:t>περί ιστορικότητας Ιησού</a:t>
            </a:r>
          </a:p>
        </p:txBody>
      </p:sp>
      <p:sp>
        <p:nvSpPr>
          <p:cNvPr id="3" name="Θέση περιεχομένου 2">
            <a:extLst>
              <a:ext uri="{FF2B5EF4-FFF2-40B4-BE49-F238E27FC236}">
                <a16:creationId xmlns:a16="http://schemas.microsoft.com/office/drawing/2014/main" id="{9DDA42BB-1D50-C585-A34C-6677981BAA6C}"/>
              </a:ext>
            </a:extLst>
          </p:cNvPr>
          <p:cNvSpPr>
            <a:spLocks noGrp="1"/>
          </p:cNvSpPr>
          <p:nvPr>
            <p:ph idx="1"/>
          </p:nvPr>
        </p:nvSpPr>
        <p:spPr>
          <a:xfrm>
            <a:off x="838200" y="1825624"/>
            <a:ext cx="10515600" cy="5032376"/>
          </a:xfrm>
        </p:spPr>
        <p:txBody>
          <a:bodyPr>
            <a:normAutofit lnSpcReduction="10000"/>
          </a:bodyPr>
          <a:lstStyle/>
          <a:p>
            <a:pPr marL="0" indent="0">
              <a:buNone/>
            </a:pPr>
            <a:r>
              <a:rPr lang="el-GR" u="sng" dirty="0"/>
              <a:t>Ιώσηπος Φλάβιος </a:t>
            </a:r>
            <a:endParaRPr lang="en-US" u="sng" dirty="0"/>
          </a:p>
          <a:p>
            <a:pPr marL="0" indent="0">
              <a:buNone/>
            </a:pPr>
            <a:r>
              <a:rPr lang="he-IL" u="sng" dirty="0"/>
              <a:t>יוסף בן מתתיהו</a:t>
            </a:r>
            <a:r>
              <a:rPr lang="el-GR" u="sng" dirty="0"/>
              <a:t> </a:t>
            </a:r>
            <a:r>
              <a:rPr lang="en-US" u="sng" dirty="0"/>
              <a:t>/ </a:t>
            </a:r>
            <a:r>
              <a:rPr lang="el-GR" u="sng" dirty="0" err="1"/>
              <a:t>Γιόσεφ</a:t>
            </a:r>
            <a:r>
              <a:rPr lang="el-GR" u="sng" dirty="0"/>
              <a:t> </a:t>
            </a:r>
            <a:r>
              <a:rPr lang="el-GR" u="sng" dirty="0" err="1"/>
              <a:t>μπεν</a:t>
            </a:r>
            <a:r>
              <a:rPr lang="el-GR" u="sng" dirty="0"/>
              <a:t> </a:t>
            </a:r>
            <a:r>
              <a:rPr lang="el-GR" u="sng" dirty="0" err="1"/>
              <a:t>Μαθία</a:t>
            </a:r>
            <a:r>
              <a:rPr lang="el-GR" u="sng" dirty="0"/>
              <a:t> (37-95 </a:t>
            </a:r>
            <a:r>
              <a:rPr lang="el-GR" u="sng" dirty="0" err="1"/>
              <a:t>μ.Χ</a:t>
            </a:r>
            <a:r>
              <a:rPr lang="el-GR" u="sng" dirty="0"/>
              <a:t>)</a:t>
            </a:r>
          </a:p>
          <a:p>
            <a:r>
              <a:rPr lang="el-GR" dirty="0"/>
              <a:t>Μεγαλύτερος Εβραίος λόγιος, ιστορικός και συγγραφέας</a:t>
            </a:r>
          </a:p>
          <a:p>
            <a:r>
              <a:rPr lang="el-GR" dirty="0"/>
              <a:t>Φαρισαίος με στενούς δεσμούς με οικογένεια των Άννα και Καϊάφα</a:t>
            </a:r>
          </a:p>
          <a:p>
            <a:r>
              <a:rPr lang="el-GR" dirty="0"/>
              <a:t>«</a:t>
            </a:r>
            <a:r>
              <a:rPr lang="el-GR" i="1" dirty="0"/>
              <a:t>Ιουδαϊκή αρχαιολογία</a:t>
            </a:r>
            <a:r>
              <a:rPr lang="el-GR" dirty="0"/>
              <a:t>»</a:t>
            </a:r>
          </a:p>
          <a:p>
            <a:pPr marL="457200" lvl="1" indent="0">
              <a:buNone/>
            </a:pPr>
            <a:r>
              <a:rPr lang="el-GR" dirty="0"/>
              <a:t>Αναλυτική μαρτυρία αναμφισβήτητης αυθεντικότητας για:</a:t>
            </a:r>
          </a:p>
          <a:p>
            <a:pPr lvl="1"/>
            <a:r>
              <a:rPr lang="el-GR" dirty="0"/>
              <a:t>τον Ιησού</a:t>
            </a:r>
          </a:p>
          <a:p>
            <a:pPr lvl="1"/>
            <a:r>
              <a:rPr lang="el-GR" dirty="0"/>
              <a:t>Πρόσωπα του περιβάλλοντός Του</a:t>
            </a:r>
          </a:p>
          <a:p>
            <a:pPr lvl="1"/>
            <a:r>
              <a:rPr lang="el-GR" dirty="0"/>
              <a:t>Εποχή που έζησε</a:t>
            </a:r>
          </a:p>
          <a:p>
            <a:pPr lvl="1"/>
            <a:r>
              <a:rPr lang="el-GR" dirty="0"/>
              <a:t>Τρόπο θανάτου</a:t>
            </a:r>
          </a:p>
          <a:p>
            <a:pPr lvl="1"/>
            <a:r>
              <a:rPr lang="el-GR" dirty="0"/>
              <a:t>Την ανάστασή Του</a:t>
            </a:r>
          </a:p>
          <a:p>
            <a:pPr lvl="1"/>
            <a:r>
              <a:rPr lang="el-GR" dirty="0"/>
              <a:t>Χρόνο ανάστασης</a:t>
            </a:r>
          </a:p>
        </p:txBody>
      </p:sp>
      <p:pic>
        <p:nvPicPr>
          <p:cNvPr id="4" name="Εικόνα 3">
            <a:extLst>
              <a:ext uri="{FF2B5EF4-FFF2-40B4-BE49-F238E27FC236}">
                <a16:creationId xmlns:a16="http://schemas.microsoft.com/office/drawing/2014/main" id="{A682A9DD-1B13-CAC3-985A-2F73261C5E54}"/>
              </a:ext>
            </a:extLst>
          </p:cNvPr>
          <p:cNvPicPr>
            <a:picLocks noChangeAspect="1"/>
          </p:cNvPicPr>
          <p:nvPr/>
        </p:nvPicPr>
        <p:blipFill>
          <a:blip r:embed="rId2"/>
          <a:stretch>
            <a:fillRect/>
          </a:stretch>
        </p:blipFill>
        <p:spPr>
          <a:xfrm>
            <a:off x="9228953" y="365125"/>
            <a:ext cx="2400300" cy="1905000"/>
          </a:xfrm>
          <a:prstGeom prst="rect">
            <a:avLst/>
          </a:prstGeom>
        </p:spPr>
      </p:pic>
    </p:spTree>
    <p:extLst>
      <p:ext uri="{BB962C8B-B14F-4D97-AF65-F5344CB8AC3E}">
        <p14:creationId xmlns:p14="http://schemas.microsoft.com/office/powerpoint/2010/main" val="4753852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5653768-AD73-580A-2BDA-8DF075AFF4B1}"/>
              </a:ext>
            </a:extLst>
          </p:cNvPr>
          <p:cNvSpPr>
            <a:spLocks noGrp="1"/>
          </p:cNvSpPr>
          <p:nvPr>
            <p:ph type="title"/>
          </p:nvPr>
        </p:nvSpPr>
        <p:spPr/>
        <p:txBody>
          <a:bodyPr/>
          <a:lstStyle/>
          <a:p>
            <a:r>
              <a:rPr lang="el-GR" b="1" dirty="0">
                <a:solidFill>
                  <a:srgbClr val="FF0000"/>
                </a:solidFill>
              </a:rPr>
              <a:t>Εξωβιβλικές αναφορές </a:t>
            </a:r>
            <a:br>
              <a:rPr lang="el-GR" b="1" dirty="0">
                <a:solidFill>
                  <a:srgbClr val="FF0000"/>
                </a:solidFill>
              </a:rPr>
            </a:br>
            <a:r>
              <a:rPr lang="el-GR" b="1" dirty="0">
                <a:solidFill>
                  <a:srgbClr val="FF0000"/>
                </a:solidFill>
              </a:rPr>
              <a:t>περί ιστορικότητας Ιησού</a:t>
            </a:r>
            <a:endParaRPr lang="el-GR" dirty="0"/>
          </a:p>
        </p:txBody>
      </p:sp>
      <p:sp>
        <p:nvSpPr>
          <p:cNvPr id="3" name="Θέση περιεχομένου 2">
            <a:extLst>
              <a:ext uri="{FF2B5EF4-FFF2-40B4-BE49-F238E27FC236}">
                <a16:creationId xmlns:a16="http://schemas.microsoft.com/office/drawing/2014/main" id="{02C88CDB-E6D6-9AC6-6753-23A38B1A8A66}"/>
              </a:ext>
            </a:extLst>
          </p:cNvPr>
          <p:cNvSpPr>
            <a:spLocks noGrp="1"/>
          </p:cNvSpPr>
          <p:nvPr>
            <p:ph idx="1"/>
          </p:nvPr>
        </p:nvSpPr>
        <p:spPr>
          <a:xfrm>
            <a:off x="838200" y="1825625"/>
            <a:ext cx="10515600" cy="4838786"/>
          </a:xfrm>
        </p:spPr>
        <p:txBody>
          <a:bodyPr>
            <a:normAutofit/>
          </a:bodyPr>
          <a:lstStyle/>
          <a:p>
            <a:pPr marL="0" indent="0">
              <a:buNone/>
            </a:pPr>
            <a:r>
              <a:rPr lang="el-GR" u="sng" dirty="0"/>
              <a:t>Κορνήλιος Τάκιτος</a:t>
            </a:r>
            <a:r>
              <a:rPr lang="en-US" u="sng" dirty="0"/>
              <a:t>/Publius Cornelius Tacitus</a:t>
            </a:r>
            <a:r>
              <a:rPr lang="el-GR" u="sng" dirty="0"/>
              <a:t> (55-116 </a:t>
            </a:r>
            <a:r>
              <a:rPr lang="el-GR" u="sng" dirty="0" err="1"/>
              <a:t>μ.Χ</a:t>
            </a:r>
            <a:r>
              <a:rPr lang="el-GR" u="sng" dirty="0"/>
              <a:t>)</a:t>
            </a:r>
          </a:p>
          <a:p>
            <a:pPr marL="0" indent="0">
              <a:buNone/>
            </a:pPr>
            <a:r>
              <a:rPr lang="el-GR" dirty="0"/>
              <a:t>Σημαντικότερος Ρωμαίος ιστορικός</a:t>
            </a:r>
          </a:p>
          <a:p>
            <a:pPr marL="0" indent="0">
              <a:buNone/>
            </a:pPr>
            <a:r>
              <a:rPr lang="el-GR" dirty="0"/>
              <a:t>Θεωρείται ο πλέον αξιόπιστος του αρχαίου κόσμου</a:t>
            </a:r>
          </a:p>
          <a:p>
            <a:r>
              <a:rPr lang="el-GR" dirty="0"/>
              <a:t>«</a:t>
            </a:r>
            <a:r>
              <a:rPr lang="en-US" i="1" dirty="0"/>
              <a:t>Annales</a:t>
            </a:r>
            <a:r>
              <a:rPr lang="el-GR" dirty="0"/>
              <a:t>» (Χρονικά)</a:t>
            </a:r>
          </a:p>
          <a:p>
            <a:r>
              <a:rPr lang="el-GR" dirty="0"/>
              <a:t>Πιστοποιεί την ύπαρξη του Ιησού</a:t>
            </a:r>
          </a:p>
          <a:p>
            <a:r>
              <a:rPr lang="el-GR" dirty="0"/>
              <a:t>Αναφορά σε: </a:t>
            </a:r>
          </a:p>
          <a:p>
            <a:pPr lvl="1"/>
            <a:r>
              <a:rPr lang="el-GR" dirty="0"/>
              <a:t>συγκεκριμένο τόπο και χρόνο δράσης Του</a:t>
            </a:r>
          </a:p>
          <a:p>
            <a:pPr lvl="1"/>
            <a:r>
              <a:rPr lang="el-GR" dirty="0"/>
              <a:t>Αναφέρεται σε θάνατο μέσω σταύρωσης </a:t>
            </a:r>
          </a:p>
          <a:p>
            <a:pPr marL="457200" lvl="1" indent="0">
              <a:buNone/>
            </a:pPr>
            <a:r>
              <a:rPr lang="el-GR" dirty="0"/>
              <a:t>   ως κακοποιού με εντολή του Πιλάτου</a:t>
            </a:r>
          </a:p>
          <a:p>
            <a:endParaRPr lang="el-GR" dirty="0"/>
          </a:p>
        </p:txBody>
      </p:sp>
      <p:pic>
        <p:nvPicPr>
          <p:cNvPr id="4" name="Εικόνα 3">
            <a:extLst>
              <a:ext uri="{FF2B5EF4-FFF2-40B4-BE49-F238E27FC236}">
                <a16:creationId xmlns:a16="http://schemas.microsoft.com/office/drawing/2014/main" id="{7100D01C-8EBA-6786-F941-7F463C6086F6}"/>
              </a:ext>
            </a:extLst>
          </p:cNvPr>
          <p:cNvPicPr>
            <a:picLocks noChangeAspect="1"/>
          </p:cNvPicPr>
          <p:nvPr/>
        </p:nvPicPr>
        <p:blipFill>
          <a:blip r:embed="rId2"/>
          <a:stretch>
            <a:fillRect/>
          </a:stretch>
        </p:blipFill>
        <p:spPr>
          <a:xfrm>
            <a:off x="9326519" y="263996"/>
            <a:ext cx="1809750" cy="2524125"/>
          </a:xfrm>
          <a:prstGeom prst="rect">
            <a:avLst/>
          </a:prstGeom>
        </p:spPr>
      </p:pic>
    </p:spTree>
    <p:extLst>
      <p:ext uri="{BB962C8B-B14F-4D97-AF65-F5344CB8AC3E}">
        <p14:creationId xmlns:p14="http://schemas.microsoft.com/office/powerpoint/2010/main" val="1676523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6524859-41AE-F86E-B61A-0253CD0DCC0C}"/>
              </a:ext>
            </a:extLst>
          </p:cNvPr>
          <p:cNvSpPr>
            <a:spLocks noGrp="1"/>
          </p:cNvSpPr>
          <p:nvPr>
            <p:ph type="title"/>
          </p:nvPr>
        </p:nvSpPr>
        <p:spPr/>
        <p:txBody>
          <a:bodyPr/>
          <a:lstStyle/>
          <a:p>
            <a:r>
              <a:rPr lang="el-GR" b="1" dirty="0">
                <a:solidFill>
                  <a:srgbClr val="FF0000"/>
                </a:solidFill>
              </a:rPr>
              <a:t>Εξωβιβλικές αναφορές </a:t>
            </a:r>
            <a:br>
              <a:rPr lang="el-GR" b="1" dirty="0">
                <a:solidFill>
                  <a:srgbClr val="FF0000"/>
                </a:solidFill>
              </a:rPr>
            </a:br>
            <a:r>
              <a:rPr lang="el-GR" b="1" dirty="0">
                <a:solidFill>
                  <a:srgbClr val="FF0000"/>
                </a:solidFill>
              </a:rPr>
              <a:t>περί ιστορικότητας Ιησού</a:t>
            </a:r>
            <a:endParaRPr lang="el-GR" dirty="0"/>
          </a:p>
        </p:txBody>
      </p:sp>
      <p:sp>
        <p:nvSpPr>
          <p:cNvPr id="3" name="Θέση περιεχομένου 2">
            <a:extLst>
              <a:ext uri="{FF2B5EF4-FFF2-40B4-BE49-F238E27FC236}">
                <a16:creationId xmlns:a16="http://schemas.microsoft.com/office/drawing/2014/main" id="{90FC1A88-D7E5-1937-3CC6-7CB94302CC76}"/>
              </a:ext>
            </a:extLst>
          </p:cNvPr>
          <p:cNvSpPr>
            <a:spLocks noGrp="1"/>
          </p:cNvSpPr>
          <p:nvPr>
            <p:ph idx="1"/>
          </p:nvPr>
        </p:nvSpPr>
        <p:spPr/>
        <p:txBody>
          <a:bodyPr/>
          <a:lstStyle/>
          <a:p>
            <a:pPr marL="0" indent="0">
              <a:buNone/>
            </a:pPr>
            <a:r>
              <a:rPr lang="en-US" u="sng" dirty="0"/>
              <a:t>Mara bar </a:t>
            </a:r>
            <a:r>
              <a:rPr lang="en-US" u="sng" dirty="0" err="1"/>
              <a:t>Sarapion</a:t>
            </a:r>
            <a:r>
              <a:rPr lang="en-US" u="sng" dirty="0"/>
              <a:t> </a:t>
            </a:r>
          </a:p>
          <a:p>
            <a:pPr marL="0" indent="0">
              <a:buNone/>
            </a:pPr>
            <a:r>
              <a:rPr lang="el-GR" dirty="0"/>
              <a:t>Σύριος στωικός φιλόσοφος</a:t>
            </a:r>
          </a:p>
          <a:p>
            <a:pPr marL="0" indent="0">
              <a:buNone/>
            </a:pPr>
            <a:r>
              <a:rPr lang="el-GR" dirty="0"/>
              <a:t>Επιστολή προς τον </a:t>
            </a:r>
            <a:r>
              <a:rPr lang="el-GR" dirty="0" err="1"/>
              <a:t>γίου</a:t>
            </a:r>
            <a:r>
              <a:rPr lang="el-GR" dirty="0"/>
              <a:t> του το 73 </a:t>
            </a:r>
            <a:r>
              <a:rPr lang="el-GR" dirty="0" err="1"/>
              <a:t>μ.Χ</a:t>
            </a:r>
            <a:endParaRPr lang="el-GR" dirty="0"/>
          </a:p>
          <a:p>
            <a:r>
              <a:rPr lang="el-GR" dirty="0"/>
              <a:t>Αναφορά σε καταδίκη Ιησού</a:t>
            </a:r>
          </a:p>
          <a:p>
            <a:r>
              <a:rPr lang="el-GR" dirty="0"/>
              <a:t>Την συγκρίνει με τους θανάτους των Σωκράτη και Πυθαγόρα</a:t>
            </a:r>
          </a:p>
        </p:txBody>
      </p:sp>
      <p:pic>
        <p:nvPicPr>
          <p:cNvPr id="4" name="Εικόνα 3">
            <a:extLst>
              <a:ext uri="{FF2B5EF4-FFF2-40B4-BE49-F238E27FC236}">
                <a16:creationId xmlns:a16="http://schemas.microsoft.com/office/drawing/2014/main" id="{C9328BC5-DE92-1CC0-0F49-B7019B03A1AA}"/>
              </a:ext>
            </a:extLst>
          </p:cNvPr>
          <p:cNvPicPr>
            <a:picLocks noChangeAspect="1"/>
          </p:cNvPicPr>
          <p:nvPr/>
        </p:nvPicPr>
        <p:blipFill>
          <a:blip r:embed="rId2"/>
          <a:stretch>
            <a:fillRect/>
          </a:stretch>
        </p:blipFill>
        <p:spPr>
          <a:xfrm>
            <a:off x="8417912" y="633905"/>
            <a:ext cx="2321127" cy="2383439"/>
          </a:xfrm>
          <a:prstGeom prst="rect">
            <a:avLst/>
          </a:prstGeom>
        </p:spPr>
      </p:pic>
    </p:spTree>
    <p:extLst>
      <p:ext uri="{BB962C8B-B14F-4D97-AF65-F5344CB8AC3E}">
        <p14:creationId xmlns:p14="http://schemas.microsoft.com/office/powerpoint/2010/main" val="35809360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93C8816-E910-8257-F964-DF215E40A0F5}"/>
              </a:ext>
            </a:extLst>
          </p:cNvPr>
          <p:cNvSpPr>
            <a:spLocks noGrp="1"/>
          </p:cNvSpPr>
          <p:nvPr>
            <p:ph type="title"/>
          </p:nvPr>
        </p:nvSpPr>
        <p:spPr/>
        <p:txBody>
          <a:bodyPr/>
          <a:lstStyle/>
          <a:p>
            <a:r>
              <a:rPr lang="el-GR" b="1" dirty="0">
                <a:solidFill>
                  <a:srgbClr val="FF0000"/>
                </a:solidFill>
              </a:rPr>
              <a:t>Εξωβιβλικές αναφορές </a:t>
            </a:r>
            <a:br>
              <a:rPr lang="el-GR" b="1" dirty="0">
                <a:solidFill>
                  <a:srgbClr val="FF0000"/>
                </a:solidFill>
              </a:rPr>
            </a:br>
            <a:r>
              <a:rPr lang="el-GR" b="1" dirty="0">
                <a:solidFill>
                  <a:srgbClr val="FF0000"/>
                </a:solidFill>
              </a:rPr>
              <a:t>περί ιστορικότητας Ιησού</a:t>
            </a:r>
            <a:endParaRPr lang="el-GR" dirty="0"/>
          </a:p>
        </p:txBody>
      </p:sp>
      <p:sp>
        <p:nvSpPr>
          <p:cNvPr id="3" name="Θέση περιεχομένου 2">
            <a:extLst>
              <a:ext uri="{FF2B5EF4-FFF2-40B4-BE49-F238E27FC236}">
                <a16:creationId xmlns:a16="http://schemas.microsoft.com/office/drawing/2014/main" id="{59B3AD7C-23A4-E436-EA50-8A8740747510}"/>
              </a:ext>
            </a:extLst>
          </p:cNvPr>
          <p:cNvSpPr>
            <a:spLocks noGrp="1"/>
          </p:cNvSpPr>
          <p:nvPr>
            <p:ph idx="1"/>
          </p:nvPr>
        </p:nvSpPr>
        <p:spPr/>
        <p:txBody>
          <a:bodyPr/>
          <a:lstStyle/>
          <a:p>
            <a:pPr marL="0" indent="0">
              <a:buNone/>
            </a:pPr>
            <a:r>
              <a:rPr lang="el-GR" u="sng" dirty="0"/>
              <a:t>Γάιος </a:t>
            </a:r>
            <a:r>
              <a:rPr lang="el-GR" u="sng" dirty="0" err="1"/>
              <a:t>Σουητώνιος</a:t>
            </a:r>
            <a:r>
              <a:rPr lang="el-GR" u="sng" dirty="0"/>
              <a:t> </a:t>
            </a:r>
            <a:r>
              <a:rPr lang="el-GR" u="sng" dirty="0" err="1"/>
              <a:t>Τράγκιλλος</a:t>
            </a:r>
            <a:r>
              <a:rPr lang="el-GR" u="sng" dirty="0"/>
              <a:t>/</a:t>
            </a:r>
            <a:r>
              <a:rPr lang="en-US" u="sng" dirty="0"/>
              <a:t>Gaius Suetonius </a:t>
            </a:r>
            <a:r>
              <a:rPr lang="en-US" u="sng" dirty="0" err="1"/>
              <a:t>Tranquillus</a:t>
            </a:r>
            <a:endParaRPr lang="el-GR" u="sng" dirty="0"/>
          </a:p>
          <a:p>
            <a:pPr marL="0" indent="0">
              <a:buNone/>
            </a:pPr>
            <a:r>
              <a:rPr lang="el-GR" u="sng" dirty="0"/>
              <a:t>(69-μετά το 120 </a:t>
            </a:r>
            <a:r>
              <a:rPr lang="el-GR" u="sng" dirty="0" err="1"/>
              <a:t>μ.Χ</a:t>
            </a:r>
            <a:r>
              <a:rPr lang="el-GR" u="sng" dirty="0"/>
              <a:t>)</a:t>
            </a:r>
          </a:p>
          <a:p>
            <a:pPr marL="0" indent="0">
              <a:buNone/>
            </a:pPr>
            <a:r>
              <a:rPr lang="el-GR" dirty="0"/>
              <a:t>Ιστορικός και γραμματέας του Ρωμαίου Αυτοκράτορα Ανδριανού</a:t>
            </a:r>
          </a:p>
          <a:p>
            <a:r>
              <a:rPr lang="el-GR" dirty="0"/>
              <a:t>«</a:t>
            </a:r>
            <a:r>
              <a:rPr lang="en-US" i="1" dirty="0"/>
              <a:t>Vitae </a:t>
            </a:r>
            <a:r>
              <a:rPr lang="en-US" i="1" dirty="0" err="1"/>
              <a:t>Caesarum</a:t>
            </a:r>
            <a:r>
              <a:rPr lang="el-GR" dirty="0"/>
              <a:t>» (Βίοι Καισάρων)</a:t>
            </a:r>
          </a:p>
          <a:p>
            <a:pPr lvl="1"/>
            <a:r>
              <a:rPr lang="el-GR" dirty="0"/>
              <a:t>Περιέχει πληροφορίες για τον Ιησού</a:t>
            </a:r>
          </a:p>
        </p:txBody>
      </p:sp>
      <p:pic>
        <p:nvPicPr>
          <p:cNvPr id="4" name="Εικόνα 3">
            <a:extLst>
              <a:ext uri="{FF2B5EF4-FFF2-40B4-BE49-F238E27FC236}">
                <a16:creationId xmlns:a16="http://schemas.microsoft.com/office/drawing/2014/main" id="{8797C4FE-FC4A-593B-80E2-CB915217C350}"/>
              </a:ext>
            </a:extLst>
          </p:cNvPr>
          <p:cNvPicPr>
            <a:picLocks noChangeAspect="1"/>
          </p:cNvPicPr>
          <p:nvPr/>
        </p:nvPicPr>
        <p:blipFill>
          <a:blip r:embed="rId2"/>
          <a:stretch>
            <a:fillRect/>
          </a:stretch>
        </p:blipFill>
        <p:spPr>
          <a:xfrm>
            <a:off x="8145934" y="2861836"/>
            <a:ext cx="2719774" cy="3631039"/>
          </a:xfrm>
          <a:prstGeom prst="rect">
            <a:avLst/>
          </a:prstGeom>
        </p:spPr>
      </p:pic>
    </p:spTree>
    <p:extLst>
      <p:ext uri="{BB962C8B-B14F-4D97-AF65-F5344CB8AC3E}">
        <p14:creationId xmlns:p14="http://schemas.microsoft.com/office/powerpoint/2010/main" val="2581371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Θέση περιεχομένου 6">
            <a:extLst>
              <a:ext uri="{FF2B5EF4-FFF2-40B4-BE49-F238E27FC236}">
                <a16:creationId xmlns:a16="http://schemas.microsoft.com/office/drawing/2014/main" id="{0CA4B308-2547-54B1-D03C-1C80F8B59F5E}"/>
              </a:ext>
            </a:extLst>
          </p:cNvPr>
          <p:cNvPicPr>
            <a:picLocks noGrp="1" noChangeAspect="1"/>
          </p:cNvPicPr>
          <p:nvPr>
            <p:ph idx="1"/>
          </p:nvPr>
        </p:nvPicPr>
        <p:blipFill>
          <a:blip r:embed="rId2"/>
          <a:stretch>
            <a:fillRect/>
          </a:stretch>
        </p:blipFill>
        <p:spPr>
          <a:xfrm>
            <a:off x="1367481" y="184781"/>
            <a:ext cx="9572367" cy="7679984"/>
          </a:xfrm>
          <a:prstGeom prst="rect">
            <a:avLst/>
          </a:prstGeom>
        </p:spPr>
      </p:pic>
    </p:spTree>
    <p:extLst>
      <p:ext uri="{BB962C8B-B14F-4D97-AF65-F5344CB8AC3E}">
        <p14:creationId xmlns:p14="http://schemas.microsoft.com/office/powerpoint/2010/main" val="8793217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FF86D1F-6FEE-4163-A108-F388DFB8109F}"/>
              </a:ext>
            </a:extLst>
          </p:cNvPr>
          <p:cNvSpPr>
            <a:spLocks noGrp="1"/>
          </p:cNvSpPr>
          <p:nvPr>
            <p:ph type="title"/>
          </p:nvPr>
        </p:nvSpPr>
        <p:spPr/>
        <p:txBody>
          <a:bodyPr/>
          <a:lstStyle/>
          <a:p>
            <a:r>
              <a:rPr lang="el-GR" b="1" dirty="0">
                <a:solidFill>
                  <a:srgbClr val="FF0000"/>
                </a:solidFill>
              </a:rPr>
              <a:t>Εξωβιβλικές αναφορές </a:t>
            </a:r>
            <a:br>
              <a:rPr lang="el-GR" b="1" dirty="0">
                <a:solidFill>
                  <a:srgbClr val="FF0000"/>
                </a:solidFill>
              </a:rPr>
            </a:br>
            <a:r>
              <a:rPr lang="el-GR" b="1" dirty="0">
                <a:solidFill>
                  <a:srgbClr val="FF0000"/>
                </a:solidFill>
              </a:rPr>
              <a:t>περί ιστορικότητας Ιησού</a:t>
            </a:r>
            <a:endParaRPr lang="el-GR" dirty="0"/>
          </a:p>
        </p:txBody>
      </p:sp>
      <p:sp>
        <p:nvSpPr>
          <p:cNvPr id="3" name="Θέση περιεχομένου 2">
            <a:extLst>
              <a:ext uri="{FF2B5EF4-FFF2-40B4-BE49-F238E27FC236}">
                <a16:creationId xmlns:a16="http://schemas.microsoft.com/office/drawing/2014/main" id="{2C1056C5-1AB5-BAB3-A31B-7564CF762460}"/>
              </a:ext>
            </a:extLst>
          </p:cNvPr>
          <p:cNvSpPr>
            <a:spLocks noGrp="1"/>
          </p:cNvSpPr>
          <p:nvPr>
            <p:ph idx="1"/>
          </p:nvPr>
        </p:nvSpPr>
        <p:spPr/>
        <p:txBody>
          <a:bodyPr/>
          <a:lstStyle/>
          <a:p>
            <a:pPr marL="0" indent="0">
              <a:buNone/>
            </a:pPr>
            <a:r>
              <a:rPr lang="el-GR" u="sng" dirty="0"/>
              <a:t>Πλίνιος ο </a:t>
            </a:r>
            <a:r>
              <a:rPr lang="el-GR" u="sng" dirty="0" err="1"/>
              <a:t>Νεώτερος</a:t>
            </a:r>
            <a:r>
              <a:rPr lang="el-GR" u="sng" dirty="0"/>
              <a:t> (62-113 </a:t>
            </a:r>
            <a:r>
              <a:rPr lang="el-GR" u="sng" dirty="0" err="1"/>
              <a:t>μ.Χ</a:t>
            </a:r>
            <a:r>
              <a:rPr lang="el-GR" u="sng" dirty="0"/>
              <a:t>)</a:t>
            </a:r>
          </a:p>
          <a:p>
            <a:pPr marL="0" indent="0">
              <a:buNone/>
            </a:pPr>
            <a:r>
              <a:rPr lang="el-GR" dirty="0"/>
              <a:t>Επιστολή όπου αναφέρεται </a:t>
            </a:r>
          </a:p>
          <a:p>
            <a:r>
              <a:rPr lang="el-GR" dirty="0"/>
              <a:t>στους πρώτους Χριστιανούς </a:t>
            </a:r>
          </a:p>
          <a:p>
            <a:r>
              <a:rPr lang="el-GR" dirty="0"/>
              <a:t>στον Ιησού</a:t>
            </a:r>
          </a:p>
        </p:txBody>
      </p:sp>
      <p:pic>
        <p:nvPicPr>
          <p:cNvPr id="4" name="Εικόνα 3">
            <a:extLst>
              <a:ext uri="{FF2B5EF4-FFF2-40B4-BE49-F238E27FC236}">
                <a16:creationId xmlns:a16="http://schemas.microsoft.com/office/drawing/2014/main" id="{DDE67126-5455-D39D-BBC9-D79B7380F6AD}"/>
              </a:ext>
            </a:extLst>
          </p:cNvPr>
          <p:cNvPicPr>
            <a:picLocks noChangeAspect="1"/>
          </p:cNvPicPr>
          <p:nvPr/>
        </p:nvPicPr>
        <p:blipFill>
          <a:blip r:embed="rId2"/>
          <a:stretch>
            <a:fillRect/>
          </a:stretch>
        </p:blipFill>
        <p:spPr>
          <a:xfrm>
            <a:off x="8206946" y="2987889"/>
            <a:ext cx="2289954" cy="3734187"/>
          </a:xfrm>
          <a:prstGeom prst="rect">
            <a:avLst/>
          </a:prstGeom>
        </p:spPr>
      </p:pic>
    </p:spTree>
    <p:extLst>
      <p:ext uri="{BB962C8B-B14F-4D97-AF65-F5344CB8AC3E}">
        <p14:creationId xmlns:p14="http://schemas.microsoft.com/office/powerpoint/2010/main" val="19980618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8318FB9-6AC3-D60A-98BC-4960AB9AEEAE}"/>
              </a:ext>
            </a:extLst>
          </p:cNvPr>
          <p:cNvSpPr>
            <a:spLocks noGrp="1"/>
          </p:cNvSpPr>
          <p:nvPr>
            <p:ph type="title"/>
          </p:nvPr>
        </p:nvSpPr>
        <p:spPr/>
        <p:txBody>
          <a:bodyPr/>
          <a:lstStyle/>
          <a:p>
            <a:r>
              <a:rPr lang="el-GR" b="1" dirty="0">
                <a:solidFill>
                  <a:srgbClr val="FF0000"/>
                </a:solidFill>
              </a:rPr>
              <a:t>Εξωβιβλικές αναφορές </a:t>
            </a:r>
            <a:br>
              <a:rPr lang="el-GR" b="1" dirty="0">
                <a:solidFill>
                  <a:srgbClr val="FF0000"/>
                </a:solidFill>
              </a:rPr>
            </a:br>
            <a:r>
              <a:rPr lang="el-GR" b="1" dirty="0">
                <a:solidFill>
                  <a:srgbClr val="FF0000"/>
                </a:solidFill>
              </a:rPr>
              <a:t>περί ιστορικότητας Ιησού</a:t>
            </a:r>
            <a:endParaRPr lang="el-GR" dirty="0"/>
          </a:p>
        </p:txBody>
      </p:sp>
      <p:sp>
        <p:nvSpPr>
          <p:cNvPr id="3" name="Θέση περιεχομένου 2">
            <a:extLst>
              <a:ext uri="{FF2B5EF4-FFF2-40B4-BE49-F238E27FC236}">
                <a16:creationId xmlns:a16="http://schemas.microsoft.com/office/drawing/2014/main" id="{705E4FE0-C14C-D48D-6D05-C388B60B1C73}"/>
              </a:ext>
            </a:extLst>
          </p:cNvPr>
          <p:cNvSpPr>
            <a:spLocks noGrp="1"/>
          </p:cNvSpPr>
          <p:nvPr>
            <p:ph idx="1"/>
          </p:nvPr>
        </p:nvSpPr>
        <p:spPr/>
        <p:txBody>
          <a:bodyPr/>
          <a:lstStyle/>
          <a:p>
            <a:pPr marL="0" indent="0">
              <a:buNone/>
            </a:pPr>
            <a:r>
              <a:rPr lang="el-GR" u="sng" dirty="0" err="1"/>
              <a:t>Σέξτους</a:t>
            </a:r>
            <a:r>
              <a:rPr lang="el-GR" u="sng" dirty="0"/>
              <a:t> Ιούλιος ο Αφρικανός 160-240 </a:t>
            </a:r>
            <a:r>
              <a:rPr lang="el-GR" u="sng" dirty="0" err="1"/>
              <a:t>μ.Χ</a:t>
            </a:r>
            <a:r>
              <a:rPr lang="el-GR" u="sng" dirty="0"/>
              <a:t> (και Σαμαρείτη </a:t>
            </a:r>
            <a:r>
              <a:rPr lang="el-GR" u="sng" dirty="0" err="1"/>
              <a:t>Θάλλου</a:t>
            </a:r>
            <a:r>
              <a:rPr lang="el-GR" u="sng" dirty="0"/>
              <a:t>)</a:t>
            </a:r>
          </a:p>
          <a:p>
            <a:pPr marL="0" indent="0">
              <a:buNone/>
            </a:pPr>
            <a:r>
              <a:rPr lang="el-GR" dirty="0"/>
              <a:t>Ιστορικός και συγγραφέας εγκαταστημένος στην Παλαιστίνη</a:t>
            </a:r>
          </a:p>
          <a:p>
            <a:r>
              <a:rPr lang="el-GR" dirty="0"/>
              <a:t>«</a:t>
            </a:r>
            <a:r>
              <a:rPr lang="el-GR" i="1" dirty="0"/>
              <a:t>Χρονογραφία</a:t>
            </a:r>
            <a:r>
              <a:rPr lang="el-GR" dirty="0"/>
              <a:t>»</a:t>
            </a:r>
          </a:p>
          <a:p>
            <a:pPr lvl="1"/>
            <a:r>
              <a:rPr lang="el-GR" dirty="0"/>
              <a:t>Διασώζει την αναφορά του </a:t>
            </a:r>
            <a:r>
              <a:rPr lang="el-GR" dirty="0" err="1"/>
              <a:t>Θάλλου</a:t>
            </a:r>
            <a:r>
              <a:rPr lang="el-GR" dirty="0"/>
              <a:t> περί συσκότισης κατά τη σταύρωση του Ιησού</a:t>
            </a:r>
          </a:p>
        </p:txBody>
      </p:sp>
    </p:spTree>
    <p:extLst>
      <p:ext uri="{BB962C8B-B14F-4D97-AF65-F5344CB8AC3E}">
        <p14:creationId xmlns:p14="http://schemas.microsoft.com/office/powerpoint/2010/main" val="297682500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6BA3528-48C8-9971-E946-0B79CB9E21EB}"/>
              </a:ext>
            </a:extLst>
          </p:cNvPr>
          <p:cNvSpPr>
            <a:spLocks noGrp="1"/>
          </p:cNvSpPr>
          <p:nvPr>
            <p:ph type="title"/>
          </p:nvPr>
        </p:nvSpPr>
        <p:spPr/>
        <p:txBody>
          <a:bodyPr/>
          <a:lstStyle/>
          <a:p>
            <a:r>
              <a:rPr lang="el-GR" b="1" dirty="0">
                <a:solidFill>
                  <a:srgbClr val="FF0000"/>
                </a:solidFill>
              </a:rPr>
              <a:t>Εξωβιβλικές αναφορές </a:t>
            </a:r>
            <a:br>
              <a:rPr lang="el-GR" b="1" dirty="0">
                <a:solidFill>
                  <a:srgbClr val="FF0000"/>
                </a:solidFill>
              </a:rPr>
            </a:br>
            <a:r>
              <a:rPr lang="el-GR" b="1" dirty="0">
                <a:solidFill>
                  <a:srgbClr val="FF0000"/>
                </a:solidFill>
              </a:rPr>
              <a:t>περί ιστορικότητας Ιησού</a:t>
            </a:r>
            <a:endParaRPr lang="el-GR" dirty="0"/>
          </a:p>
        </p:txBody>
      </p:sp>
      <p:sp>
        <p:nvSpPr>
          <p:cNvPr id="3" name="Θέση περιεχομένου 2">
            <a:extLst>
              <a:ext uri="{FF2B5EF4-FFF2-40B4-BE49-F238E27FC236}">
                <a16:creationId xmlns:a16="http://schemas.microsoft.com/office/drawing/2014/main" id="{08898B46-3701-CC8C-3747-2EEE20DA655E}"/>
              </a:ext>
            </a:extLst>
          </p:cNvPr>
          <p:cNvSpPr>
            <a:spLocks noGrp="1"/>
          </p:cNvSpPr>
          <p:nvPr>
            <p:ph idx="1"/>
          </p:nvPr>
        </p:nvSpPr>
        <p:spPr/>
        <p:txBody>
          <a:bodyPr/>
          <a:lstStyle/>
          <a:p>
            <a:pPr marL="0" indent="0">
              <a:buNone/>
            </a:pPr>
            <a:r>
              <a:rPr lang="el-GR" u="sng" dirty="0"/>
              <a:t>Βαβυλωνιακό </a:t>
            </a:r>
            <a:r>
              <a:rPr lang="el-GR" u="sng" dirty="0" err="1"/>
              <a:t>Ταλμούδ</a:t>
            </a:r>
            <a:endParaRPr lang="el-GR" u="sng" dirty="0"/>
          </a:p>
          <a:p>
            <a:pPr marL="0" indent="0">
              <a:buNone/>
            </a:pPr>
            <a:r>
              <a:rPr lang="el-GR" dirty="0"/>
              <a:t>Ιουδαϊκός ερμηνευτικός κώδικας (εφαρμογή των εντολών της </a:t>
            </a:r>
            <a:r>
              <a:rPr lang="el-GR" dirty="0" err="1"/>
              <a:t>Τορά</a:t>
            </a:r>
            <a:r>
              <a:rPr lang="el-GR" dirty="0"/>
              <a:t>)</a:t>
            </a:r>
          </a:p>
          <a:p>
            <a:pPr marL="0" indent="0">
              <a:buNone/>
            </a:pPr>
            <a:r>
              <a:rPr lang="el-GR" dirty="0"/>
              <a:t>Συλλογή διδασκαλιών</a:t>
            </a:r>
          </a:p>
          <a:p>
            <a:r>
              <a:rPr lang="el-GR" dirty="0"/>
              <a:t>Χλευαστικοί υπαινιγμοί για τον Ιησού</a:t>
            </a:r>
          </a:p>
          <a:p>
            <a:r>
              <a:rPr lang="el-GR" dirty="0"/>
              <a:t>Δεν αμφισβητεί όμως την ύπαρξή Του</a:t>
            </a:r>
          </a:p>
        </p:txBody>
      </p:sp>
      <p:pic>
        <p:nvPicPr>
          <p:cNvPr id="4" name="Εικόνα 3">
            <a:extLst>
              <a:ext uri="{FF2B5EF4-FFF2-40B4-BE49-F238E27FC236}">
                <a16:creationId xmlns:a16="http://schemas.microsoft.com/office/drawing/2014/main" id="{32A820F8-DDEA-0030-2A51-B4062C6D23CF}"/>
              </a:ext>
            </a:extLst>
          </p:cNvPr>
          <p:cNvPicPr>
            <a:picLocks noChangeAspect="1"/>
          </p:cNvPicPr>
          <p:nvPr/>
        </p:nvPicPr>
        <p:blipFill>
          <a:blip r:embed="rId2"/>
          <a:stretch>
            <a:fillRect/>
          </a:stretch>
        </p:blipFill>
        <p:spPr>
          <a:xfrm>
            <a:off x="7942691" y="3081766"/>
            <a:ext cx="3411109" cy="3411109"/>
          </a:xfrm>
          <a:prstGeom prst="rect">
            <a:avLst/>
          </a:prstGeom>
        </p:spPr>
      </p:pic>
      <p:pic>
        <p:nvPicPr>
          <p:cNvPr id="5" name="Εικόνα 4">
            <a:extLst>
              <a:ext uri="{FF2B5EF4-FFF2-40B4-BE49-F238E27FC236}">
                <a16:creationId xmlns:a16="http://schemas.microsoft.com/office/drawing/2014/main" id="{400E6795-C28B-6937-D730-BA5F7D32E4BC}"/>
              </a:ext>
            </a:extLst>
          </p:cNvPr>
          <p:cNvPicPr>
            <a:picLocks noChangeAspect="1"/>
          </p:cNvPicPr>
          <p:nvPr/>
        </p:nvPicPr>
        <p:blipFill>
          <a:blip r:embed="rId3"/>
          <a:stretch>
            <a:fillRect/>
          </a:stretch>
        </p:blipFill>
        <p:spPr>
          <a:xfrm>
            <a:off x="5296158" y="4351123"/>
            <a:ext cx="1962150" cy="2324100"/>
          </a:xfrm>
          <a:prstGeom prst="rect">
            <a:avLst/>
          </a:prstGeom>
        </p:spPr>
      </p:pic>
    </p:spTree>
    <p:extLst>
      <p:ext uri="{BB962C8B-B14F-4D97-AF65-F5344CB8AC3E}">
        <p14:creationId xmlns:p14="http://schemas.microsoft.com/office/powerpoint/2010/main" val="35705079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4BDF7FC-8867-C92C-8D35-AE4FFE636195}"/>
              </a:ext>
            </a:extLst>
          </p:cNvPr>
          <p:cNvSpPr>
            <a:spLocks noGrp="1"/>
          </p:cNvSpPr>
          <p:nvPr>
            <p:ph type="title"/>
          </p:nvPr>
        </p:nvSpPr>
        <p:spPr/>
        <p:txBody>
          <a:bodyPr/>
          <a:lstStyle/>
          <a:p>
            <a:r>
              <a:rPr lang="el-GR" b="1" dirty="0">
                <a:solidFill>
                  <a:srgbClr val="FF0000"/>
                </a:solidFill>
              </a:rPr>
              <a:t>Τι είπε ο </a:t>
            </a:r>
            <a:r>
              <a:rPr lang="he-IL" b="1" dirty="0">
                <a:solidFill>
                  <a:srgbClr val="FF0000"/>
                </a:solidFill>
              </a:rPr>
              <a:t>יֵשׁוּעַ</a:t>
            </a:r>
            <a:r>
              <a:rPr lang="el-GR" b="1" dirty="0">
                <a:solidFill>
                  <a:srgbClr val="FF0000"/>
                </a:solidFill>
              </a:rPr>
              <a:t>/Ιησούς για τον εαυτό Του;;;</a:t>
            </a:r>
          </a:p>
        </p:txBody>
      </p:sp>
      <p:sp>
        <p:nvSpPr>
          <p:cNvPr id="3" name="Θέση περιεχομένου 2">
            <a:extLst>
              <a:ext uri="{FF2B5EF4-FFF2-40B4-BE49-F238E27FC236}">
                <a16:creationId xmlns:a16="http://schemas.microsoft.com/office/drawing/2014/main" id="{CD719860-00F7-7AB3-4112-F5B44EBD099C}"/>
              </a:ext>
            </a:extLst>
          </p:cNvPr>
          <p:cNvSpPr>
            <a:spLocks noGrp="1"/>
          </p:cNvSpPr>
          <p:nvPr>
            <p:ph idx="1"/>
          </p:nvPr>
        </p:nvSpPr>
        <p:spPr/>
        <p:txBody>
          <a:bodyPr/>
          <a:lstStyle/>
          <a:p>
            <a:pPr marL="0" indent="0">
              <a:buNone/>
            </a:pPr>
            <a:r>
              <a:rPr lang="el-GR" dirty="0"/>
              <a:t> </a:t>
            </a:r>
          </a:p>
        </p:txBody>
      </p:sp>
      <p:pic>
        <p:nvPicPr>
          <p:cNvPr id="4" name="Εικόνα 3">
            <a:extLst>
              <a:ext uri="{FF2B5EF4-FFF2-40B4-BE49-F238E27FC236}">
                <a16:creationId xmlns:a16="http://schemas.microsoft.com/office/drawing/2014/main" id="{F6E43237-F4A8-397E-9067-78B676602523}"/>
              </a:ext>
            </a:extLst>
          </p:cNvPr>
          <p:cNvPicPr>
            <a:picLocks noChangeAspect="1"/>
          </p:cNvPicPr>
          <p:nvPr/>
        </p:nvPicPr>
        <p:blipFill>
          <a:blip r:embed="rId2"/>
          <a:srcRect t="12322" b="12003"/>
          <a:stretch/>
        </p:blipFill>
        <p:spPr>
          <a:xfrm>
            <a:off x="2117124" y="1993555"/>
            <a:ext cx="7097486" cy="4028303"/>
          </a:xfrm>
          <a:prstGeom prst="rect">
            <a:avLst/>
          </a:prstGeom>
        </p:spPr>
      </p:pic>
    </p:spTree>
    <p:extLst>
      <p:ext uri="{BB962C8B-B14F-4D97-AF65-F5344CB8AC3E}">
        <p14:creationId xmlns:p14="http://schemas.microsoft.com/office/powerpoint/2010/main" val="353745216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B0E3A112-38A0-4DBC-D1CB-EA66DFF82BA0}"/>
              </a:ext>
            </a:extLst>
          </p:cNvPr>
          <p:cNvPicPr>
            <a:picLocks noGrp="1" noChangeAspect="1"/>
          </p:cNvPicPr>
          <p:nvPr>
            <p:ph idx="1"/>
          </p:nvPr>
        </p:nvPicPr>
        <p:blipFill>
          <a:blip r:embed="rId2"/>
          <a:srcRect l="50181"/>
          <a:stretch/>
        </p:blipFill>
        <p:spPr>
          <a:xfrm>
            <a:off x="5561045" y="194160"/>
            <a:ext cx="3285598" cy="6531105"/>
          </a:xfrm>
          <a:prstGeom prst="rect">
            <a:avLst/>
          </a:prstGeom>
        </p:spPr>
      </p:pic>
      <p:sp>
        <p:nvSpPr>
          <p:cNvPr id="5" name="TextBox 4">
            <a:extLst>
              <a:ext uri="{FF2B5EF4-FFF2-40B4-BE49-F238E27FC236}">
                <a16:creationId xmlns:a16="http://schemas.microsoft.com/office/drawing/2014/main" id="{89D1B9CD-596A-061E-CE4B-BFD63D3F86DA}"/>
              </a:ext>
            </a:extLst>
          </p:cNvPr>
          <p:cNvSpPr txBox="1"/>
          <p:nvPr/>
        </p:nvSpPr>
        <p:spPr>
          <a:xfrm>
            <a:off x="2104103" y="492237"/>
            <a:ext cx="3620679" cy="2246769"/>
          </a:xfrm>
          <a:prstGeom prst="rect">
            <a:avLst/>
          </a:prstGeom>
          <a:noFill/>
        </p:spPr>
        <p:txBody>
          <a:bodyPr wrap="square" rtlCol="0">
            <a:spAutoFit/>
          </a:bodyPr>
          <a:lstStyle/>
          <a:p>
            <a:r>
              <a:rPr lang="el-GR" sz="2800" b="1" dirty="0"/>
              <a:t>«</a:t>
            </a:r>
            <a:r>
              <a:rPr lang="el-GR" sz="2800" b="1" i="1" dirty="0"/>
              <a:t>Αυτό εννοούσε </a:t>
            </a:r>
          </a:p>
          <a:p>
            <a:r>
              <a:rPr lang="el-GR" sz="2800" b="1" i="1" dirty="0"/>
              <a:t>ο δάσκαλός μου </a:t>
            </a:r>
          </a:p>
          <a:p>
            <a:r>
              <a:rPr lang="el-GR" sz="2800" b="1" i="1" dirty="0"/>
              <a:t>ο Απόστολος Ιωάννης όταν το έγραφε αυτό</a:t>
            </a:r>
            <a:r>
              <a:rPr lang="el-GR" sz="2800" b="1" dirty="0"/>
              <a:t>….»</a:t>
            </a:r>
          </a:p>
        </p:txBody>
      </p:sp>
      <p:sp>
        <p:nvSpPr>
          <p:cNvPr id="6" name="TextBox 5">
            <a:extLst>
              <a:ext uri="{FF2B5EF4-FFF2-40B4-BE49-F238E27FC236}">
                <a16:creationId xmlns:a16="http://schemas.microsoft.com/office/drawing/2014/main" id="{2A4EEE2B-AC4A-C9A3-94A5-79E6E0AF444A}"/>
              </a:ext>
            </a:extLst>
          </p:cNvPr>
          <p:cNvSpPr txBox="1"/>
          <p:nvPr/>
        </p:nvSpPr>
        <p:spPr>
          <a:xfrm>
            <a:off x="2332653" y="4118995"/>
            <a:ext cx="3153747" cy="1384995"/>
          </a:xfrm>
          <a:prstGeom prst="rect">
            <a:avLst/>
          </a:prstGeom>
          <a:noFill/>
        </p:spPr>
        <p:txBody>
          <a:bodyPr wrap="square" rtlCol="0">
            <a:spAutoFit/>
          </a:bodyPr>
          <a:lstStyle/>
          <a:p>
            <a:r>
              <a:rPr lang="el-GR" dirty="0"/>
              <a:t>«</a:t>
            </a:r>
            <a:r>
              <a:rPr lang="el-GR" sz="2800" b="1" i="1" dirty="0"/>
              <a:t>Δεν θέλω να ξέρω! Θα το καταλάβω μόνος μου!»</a:t>
            </a:r>
            <a:endParaRPr lang="el-GR" b="1" i="1" dirty="0"/>
          </a:p>
        </p:txBody>
      </p:sp>
      <p:sp>
        <p:nvSpPr>
          <p:cNvPr id="2" name="TextBox 1">
            <a:extLst>
              <a:ext uri="{FF2B5EF4-FFF2-40B4-BE49-F238E27FC236}">
                <a16:creationId xmlns:a16="http://schemas.microsoft.com/office/drawing/2014/main" id="{085D165E-B937-DE01-F580-8AB3FF350181}"/>
              </a:ext>
            </a:extLst>
          </p:cNvPr>
          <p:cNvSpPr txBox="1"/>
          <p:nvPr/>
        </p:nvSpPr>
        <p:spPr>
          <a:xfrm>
            <a:off x="5561046" y="194160"/>
            <a:ext cx="3140502" cy="415498"/>
          </a:xfrm>
          <a:prstGeom prst="rect">
            <a:avLst/>
          </a:prstGeom>
          <a:pattFill prst="pct25">
            <a:fgClr>
              <a:srgbClr val="BD8C42"/>
            </a:fgClr>
            <a:bgClr>
              <a:srgbClr val="E0C664"/>
            </a:bgClr>
          </a:pattFill>
        </p:spPr>
        <p:txBody>
          <a:bodyPr wrap="square" rtlCol="0">
            <a:spAutoFit/>
          </a:bodyPr>
          <a:lstStyle/>
          <a:p>
            <a:r>
              <a:rPr lang="el-GR" sz="2100" b="1" dirty="0">
                <a:ln>
                  <a:solidFill>
                    <a:schemeClr val="tx1"/>
                  </a:solidFill>
                </a:ln>
                <a:solidFill>
                  <a:schemeClr val="bg1"/>
                </a:solidFill>
              </a:rPr>
              <a:t>Άγιος Ιγνάτιος Αντιοχείας</a:t>
            </a:r>
          </a:p>
        </p:txBody>
      </p:sp>
    </p:spTree>
    <p:extLst>
      <p:ext uri="{BB962C8B-B14F-4D97-AF65-F5344CB8AC3E}">
        <p14:creationId xmlns:p14="http://schemas.microsoft.com/office/powerpoint/2010/main" val="30865898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Θέση περιεχομένου 3">
            <a:extLst>
              <a:ext uri="{FF2B5EF4-FFF2-40B4-BE49-F238E27FC236}">
                <a16:creationId xmlns:a16="http://schemas.microsoft.com/office/drawing/2014/main" id="{9714A092-3935-85BB-7A5C-88B33442FA2A}"/>
              </a:ext>
            </a:extLst>
          </p:cNvPr>
          <p:cNvPicPr>
            <a:picLocks noGrp="1" noChangeAspect="1"/>
          </p:cNvPicPr>
          <p:nvPr>
            <p:ph idx="1"/>
          </p:nvPr>
        </p:nvPicPr>
        <p:blipFill>
          <a:blip r:embed="rId2"/>
          <a:srcRect t="19504"/>
          <a:stretch/>
        </p:blipFill>
        <p:spPr>
          <a:xfrm>
            <a:off x="3452327" y="1651518"/>
            <a:ext cx="4982546" cy="5288922"/>
          </a:xfrm>
          <a:prstGeom prst="rect">
            <a:avLst/>
          </a:prstGeom>
        </p:spPr>
      </p:pic>
      <p:sp>
        <p:nvSpPr>
          <p:cNvPr id="5" name="TextBox 4">
            <a:extLst>
              <a:ext uri="{FF2B5EF4-FFF2-40B4-BE49-F238E27FC236}">
                <a16:creationId xmlns:a16="http://schemas.microsoft.com/office/drawing/2014/main" id="{FE4F4103-86B1-A3F3-1DC4-8960035E3471}"/>
              </a:ext>
            </a:extLst>
          </p:cNvPr>
          <p:cNvSpPr txBox="1"/>
          <p:nvPr/>
        </p:nvSpPr>
        <p:spPr>
          <a:xfrm rot="10800000" flipH="1" flipV="1">
            <a:off x="2638682" y="697411"/>
            <a:ext cx="6216069" cy="954107"/>
          </a:xfrm>
          <a:prstGeom prst="rect">
            <a:avLst/>
          </a:prstGeom>
          <a:noFill/>
        </p:spPr>
        <p:txBody>
          <a:bodyPr wrap="square" rtlCol="0">
            <a:spAutoFit/>
          </a:bodyPr>
          <a:lstStyle/>
          <a:p>
            <a:pPr algn="ctr"/>
            <a:r>
              <a:rPr lang="el-GR" sz="2800" b="1" dirty="0">
                <a:solidFill>
                  <a:srgbClr val="FF0000"/>
                </a:solidFill>
              </a:rPr>
              <a:t>Όταν εμπιστεύεσαι την δική σου αντίληψη…!</a:t>
            </a:r>
          </a:p>
        </p:txBody>
      </p:sp>
    </p:spTree>
    <p:extLst>
      <p:ext uri="{BB962C8B-B14F-4D97-AF65-F5344CB8AC3E}">
        <p14:creationId xmlns:p14="http://schemas.microsoft.com/office/powerpoint/2010/main" val="210877594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6D31843-BC1B-BB45-1623-F26BBBD9462E}"/>
              </a:ext>
            </a:extLst>
          </p:cNvPr>
          <p:cNvSpPr>
            <a:spLocks noGrp="1"/>
          </p:cNvSpPr>
          <p:nvPr>
            <p:ph type="title"/>
          </p:nvPr>
        </p:nvSpPr>
        <p:spPr>
          <a:xfrm>
            <a:off x="838200" y="60326"/>
            <a:ext cx="10515600" cy="697556"/>
          </a:xfrm>
        </p:spPr>
        <p:txBody>
          <a:bodyPr/>
          <a:lstStyle/>
          <a:p>
            <a:r>
              <a:rPr kumimoji="0" lang="el-GR" sz="4400" b="1" i="0" u="none" strike="noStrike" kern="1200" cap="none" spc="0" normalizeH="0" baseline="0" noProof="0" dirty="0">
                <a:ln>
                  <a:noFill/>
                </a:ln>
                <a:solidFill>
                  <a:srgbClr val="FF0000"/>
                </a:solidFill>
                <a:effectLst/>
                <a:uLnTx/>
                <a:uFillTx/>
                <a:latin typeface="Calibri Light" panose="020F0302020204030204"/>
                <a:ea typeface="+mj-ea"/>
                <a:cs typeface="+mj-cs"/>
              </a:rPr>
              <a:t>Χωρία που τα Πρόσωπα διακρίνονται</a:t>
            </a:r>
            <a:endParaRPr lang="el-GR" dirty="0"/>
          </a:p>
        </p:txBody>
      </p:sp>
      <p:graphicFrame>
        <p:nvGraphicFramePr>
          <p:cNvPr id="4" name="Θέση περιεχομένου 3">
            <a:extLst>
              <a:ext uri="{FF2B5EF4-FFF2-40B4-BE49-F238E27FC236}">
                <a16:creationId xmlns:a16="http://schemas.microsoft.com/office/drawing/2014/main" id="{BA086398-BFFA-676B-F608-0D272C51441B}"/>
              </a:ext>
            </a:extLst>
          </p:cNvPr>
          <p:cNvGraphicFramePr>
            <a:graphicFrameLocks noGrp="1"/>
          </p:cNvGraphicFramePr>
          <p:nvPr>
            <p:ph idx="1"/>
            <p:extLst>
              <p:ext uri="{D42A27DB-BD31-4B8C-83A1-F6EECF244321}">
                <p14:modId xmlns:p14="http://schemas.microsoft.com/office/powerpoint/2010/main" val="2179816460"/>
              </p:ext>
            </p:extLst>
          </p:nvPr>
        </p:nvGraphicFramePr>
        <p:xfrm>
          <a:off x="0" y="757883"/>
          <a:ext cx="12192000" cy="6039792"/>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922900876"/>
                    </a:ext>
                  </a:extLst>
                </a:gridCol>
                <a:gridCol w="6096000">
                  <a:extLst>
                    <a:ext uri="{9D8B030D-6E8A-4147-A177-3AD203B41FA5}">
                      <a16:colId xmlns:a16="http://schemas.microsoft.com/office/drawing/2014/main" val="1755124263"/>
                    </a:ext>
                  </a:extLst>
                </a:gridCol>
              </a:tblGrid>
              <a:tr h="6039792">
                <a:tc>
                  <a:txBody>
                    <a:bodyPr/>
                    <a:lstStyle/>
                    <a:p>
                      <a:pPr marL="342900" indent="-342900" algn="l">
                        <a:buFont typeface="Arial" panose="020B0604020202020204" pitchFamily="34" charset="0"/>
                        <a:buChar char="•"/>
                      </a:pPr>
                      <a:r>
                        <a:rPr lang="el-GR" sz="1800" b="1" i="0" dirty="0">
                          <a:solidFill>
                            <a:schemeClr val="tx1"/>
                          </a:solidFill>
                        </a:rPr>
                        <a:t>«</a:t>
                      </a:r>
                      <a:r>
                        <a:rPr lang="el-GR" sz="1800" b="1" i="0" dirty="0" err="1">
                          <a:solidFill>
                            <a:schemeClr val="tx1"/>
                          </a:solidFill>
                        </a:rPr>
                        <a:t>Νῦν</a:t>
                      </a:r>
                      <a:r>
                        <a:rPr lang="el-GR" sz="1800" b="1" i="0" dirty="0">
                          <a:solidFill>
                            <a:schemeClr val="tx1"/>
                          </a:solidFill>
                        </a:rPr>
                        <a:t> ἡ </a:t>
                      </a:r>
                      <a:r>
                        <a:rPr lang="el-GR" sz="1800" b="1" i="0" dirty="0" err="1">
                          <a:solidFill>
                            <a:schemeClr val="tx1"/>
                          </a:solidFill>
                        </a:rPr>
                        <a:t>ψυχή</a:t>
                      </a:r>
                      <a:r>
                        <a:rPr lang="el-GR" sz="1800" b="1" i="0" dirty="0">
                          <a:solidFill>
                            <a:schemeClr val="tx1"/>
                          </a:solidFill>
                        </a:rPr>
                        <a:t> μου </a:t>
                      </a:r>
                      <a:r>
                        <a:rPr lang="el-GR" sz="1800" b="1" i="0" dirty="0" err="1">
                          <a:solidFill>
                            <a:schemeClr val="tx1"/>
                          </a:solidFill>
                        </a:rPr>
                        <a:t>τετάρακται</a:t>
                      </a:r>
                      <a:r>
                        <a:rPr lang="el-GR" sz="1800" b="1" i="0" dirty="0">
                          <a:solidFill>
                            <a:schemeClr val="tx1"/>
                          </a:solidFill>
                        </a:rPr>
                        <a:t>, καὶ </a:t>
                      </a:r>
                      <a:r>
                        <a:rPr lang="el-GR" sz="1800" b="1" i="0" dirty="0" err="1">
                          <a:solidFill>
                            <a:schemeClr val="tx1"/>
                          </a:solidFill>
                        </a:rPr>
                        <a:t>τί</a:t>
                      </a:r>
                      <a:r>
                        <a:rPr lang="el-GR" sz="1800" b="1" i="0" dirty="0">
                          <a:solidFill>
                            <a:schemeClr val="tx1"/>
                          </a:solidFill>
                        </a:rPr>
                        <a:t> </a:t>
                      </a:r>
                      <a:r>
                        <a:rPr lang="el-GR" sz="1800" b="1" i="0" dirty="0" err="1">
                          <a:solidFill>
                            <a:schemeClr val="tx1"/>
                          </a:solidFill>
                        </a:rPr>
                        <a:t>εἴπω</a:t>
                      </a:r>
                      <a:r>
                        <a:rPr lang="el-GR" sz="1800" b="1" i="0" dirty="0">
                          <a:solidFill>
                            <a:schemeClr val="tx1"/>
                          </a:solidFill>
                        </a:rPr>
                        <a:t>; </a:t>
                      </a:r>
                      <a:r>
                        <a:rPr lang="el-GR" sz="1800" b="1" i="0" dirty="0" err="1">
                          <a:solidFill>
                            <a:schemeClr val="tx1"/>
                          </a:solidFill>
                        </a:rPr>
                        <a:t>πάτερ</a:t>
                      </a:r>
                      <a:r>
                        <a:rPr lang="el-GR" sz="1800" b="1" i="0" dirty="0">
                          <a:solidFill>
                            <a:schemeClr val="tx1"/>
                          </a:solidFill>
                        </a:rPr>
                        <a:t>, </a:t>
                      </a:r>
                      <a:r>
                        <a:rPr lang="el-GR" sz="1800" b="1" i="0" dirty="0" err="1">
                          <a:solidFill>
                            <a:schemeClr val="tx1"/>
                          </a:solidFill>
                        </a:rPr>
                        <a:t>σῶσον</a:t>
                      </a:r>
                      <a:r>
                        <a:rPr lang="el-GR" sz="1800" b="1" i="0" dirty="0">
                          <a:solidFill>
                            <a:schemeClr val="tx1"/>
                          </a:solidFill>
                        </a:rPr>
                        <a:t> με </a:t>
                      </a:r>
                      <a:r>
                        <a:rPr lang="el-GR" sz="1800" b="1" i="0" dirty="0" err="1">
                          <a:solidFill>
                            <a:schemeClr val="tx1"/>
                          </a:solidFill>
                        </a:rPr>
                        <a:t>ἐκ</a:t>
                      </a:r>
                      <a:r>
                        <a:rPr lang="el-GR" sz="1800" b="1" i="0" dirty="0">
                          <a:solidFill>
                            <a:schemeClr val="tx1"/>
                          </a:solidFill>
                        </a:rPr>
                        <a:t> </a:t>
                      </a:r>
                      <a:r>
                        <a:rPr lang="el-GR" sz="1800" b="1" i="0" dirty="0" err="1">
                          <a:solidFill>
                            <a:schemeClr val="tx1"/>
                          </a:solidFill>
                        </a:rPr>
                        <a:t>τῆς</a:t>
                      </a:r>
                      <a:r>
                        <a:rPr lang="el-GR" sz="1800" b="1" i="0" dirty="0">
                          <a:solidFill>
                            <a:schemeClr val="tx1"/>
                          </a:solidFill>
                        </a:rPr>
                        <a:t> </a:t>
                      </a:r>
                      <a:r>
                        <a:rPr lang="el-GR" sz="1800" b="1" i="0" dirty="0" err="1">
                          <a:solidFill>
                            <a:schemeClr val="tx1"/>
                          </a:solidFill>
                        </a:rPr>
                        <a:t>ὥρας</a:t>
                      </a:r>
                      <a:r>
                        <a:rPr lang="el-GR" sz="1800" b="1" i="0" dirty="0">
                          <a:solidFill>
                            <a:schemeClr val="tx1"/>
                          </a:solidFill>
                        </a:rPr>
                        <a:t> </a:t>
                      </a:r>
                      <a:r>
                        <a:rPr lang="el-GR" sz="1800" b="1" i="0" dirty="0" err="1">
                          <a:solidFill>
                            <a:schemeClr val="tx1"/>
                          </a:solidFill>
                        </a:rPr>
                        <a:t>ταύτης</a:t>
                      </a:r>
                      <a:r>
                        <a:rPr lang="el-GR" sz="1800" b="1" i="0" dirty="0">
                          <a:solidFill>
                            <a:schemeClr val="tx1"/>
                          </a:solidFill>
                        </a:rPr>
                        <a:t>. </a:t>
                      </a:r>
                      <a:r>
                        <a:rPr lang="el-GR" sz="1800" b="1" i="0" dirty="0" err="1">
                          <a:solidFill>
                            <a:schemeClr val="tx1"/>
                          </a:solidFill>
                        </a:rPr>
                        <a:t>ἀλλὰ</a:t>
                      </a:r>
                      <a:r>
                        <a:rPr lang="el-GR" sz="1800" b="1" i="0" dirty="0">
                          <a:solidFill>
                            <a:schemeClr val="tx1"/>
                          </a:solidFill>
                        </a:rPr>
                        <a:t> </a:t>
                      </a:r>
                      <a:r>
                        <a:rPr lang="el-GR" sz="1800" b="1" i="0" dirty="0" err="1">
                          <a:solidFill>
                            <a:schemeClr val="tx1"/>
                          </a:solidFill>
                        </a:rPr>
                        <a:t>διά</a:t>
                      </a:r>
                      <a:r>
                        <a:rPr lang="el-GR" sz="1800" b="1" i="0" dirty="0">
                          <a:solidFill>
                            <a:schemeClr val="tx1"/>
                          </a:solidFill>
                        </a:rPr>
                        <a:t> </a:t>
                      </a:r>
                      <a:r>
                        <a:rPr lang="el-GR" sz="1800" b="1" i="0" dirty="0" err="1">
                          <a:solidFill>
                            <a:schemeClr val="tx1"/>
                          </a:solidFill>
                        </a:rPr>
                        <a:t>τοῦτο</a:t>
                      </a:r>
                      <a:r>
                        <a:rPr lang="el-GR" sz="1800" b="1" i="0" dirty="0">
                          <a:solidFill>
                            <a:schemeClr val="tx1"/>
                          </a:solidFill>
                        </a:rPr>
                        <a:t> </a:t>
                      </a:r>
                      <a:r>
                        <a:rPr lang="el-GR" sz="1800" b="1" i="0" dirty="0" err="1">
                          <a:solidFill>
                            <a:schemeClr val="tx1"/>
                          </a:solidFill>
                        </a:rPr>
                        <a:t>ἦλθον</a:t>
                      </a:r>
                      <a:r>
                        <a:rPr lang="el-GR" sz="1800" b="1" i="0" dirty="0">
                          <a:solidFill>
                            <a:schemeClr val="tx1"/>
                          </a:solidFill>
                        </a:rPr>
                        <a:t> </a:t>
                      </a:r>
                      <a:r>
                        <a:rPr lang="el-GR" sz="1800" b="1" i="0" dirty="0" err="1">
                          <a:solidFill>
                            <a:schemeClr val="tx1"/>
                          </a:solidFill>
                        </a:rPr>
                        <a:t>εἰς</a:t>
                      </a:r>
                      <a:r>
                        <a:rPr lang="el-GR" sz="1800" b="1" i="0" dirty="0">
                          <a:solidFill>
                            <a:schemeClr val="tx1"/>
                          </a:solidFill>
                        </a:rPr>
                        <a:t> </a:t>
                      </a:r>
                      <a:r>
                        <a:rPr lang="el-GR" sz="1800" b="1" i="0" dirty="0" err="1">
                          <a:solidFill>
                            <a:schemeClr val="tx1"/>
                          </a:solidFill>
                        </a:rPr>
                        <a:t>τὴν</a:t>
                      </a:r>
                      <a:r>
                        <a:rPr lang="el-GR" sz="1800" b="1" i="0" dirty="0">
                          <a:solidFill>
                            <a:schemeClr val="tx1"/>
                          </a:solidFill>
                        </a:rPr>
                        <a:t> </a:t>
                      </a:r>
                      <a:r>
                        <a:rPr lang="el-GR" sz="1800" b="1" i="0" dirty="0" err="1">
                          <a:solidFill>
                            <a:schemeClr val="tx1"/>
                          </a:solidFill>
                        </a:rPr>
                        <a:t>ὥραν</a:t>
                      </a:r>
                      <a:r>
                        <a:rPr lang="el-GR" sz="1800" b="1" i="0" dirty="0">
                          <a:solidFill>
                            <a:schemeClr val="tx1"/>
                          </a:solidFill>
                        </a:rPr>
                        <a:t> </a:t>
                      </a:r>
                      <a:r>
                        <a:rPr lang="el-GR" sz="1800" b="1" i="0" dirty="0" err="1">
                          <a:solidFill>
                            <a:schemeClr val="tx1"/>
                          </a:solidFill>
                        </a:rPr>
                        <a:t>ταύτην</a:t>
                      </a:r>
                      <a:r>
                        <a:rPr lang="el-GR" sz="1800" b="1" i="0" dirty="0">
                          <a:solidFill>
                            <a:schemeClr val="tx1"/>
                          </a:solidFill>
                        </a:rPr>
                        <a:t>. </a:t>
                      </a:r>
                      <a:r>
                        <a:rPr lang="el-GR" sz="1800" b="1" i="0" dirty="0" err="1">
                          <a:solidFill>
                            <a:schemeClr val="tx1"/>
                          </a:solidFill>
                        </a:rPr>
                        <a:t>Πάτερ</a:t>
                      </a:r>
                      <a:r>
                        <a:rPr lang="el-GR" sz="1800" b="1" i="0" dirty="0">
                          <a:solidFill>
                            <a:schemeClr val="tx1"/>
                          </a:solidFill>
                        </a:rPr>
                        <a:t>, </a:t>
                      </a:r>
                      <a:r>
                        <a:rPr lang="el-GR" sz="1800" b="1" i="0" dirty="0" err="1">
                          <a:solidFill>
                            <a:schemeClr val="tx1"/>
                          </a:solidFill>
                        </a:rPr>
                        <a:t>δόξασόν</a:t>
                      </a:r>
                      <a:r>
                        <a:rPr lang="el-GR" sz="1800" b="1" i="0" dirty="0">
                          <a:solidFill>
                            <a:schemeClr val="tx1"/>
                          </a:solidFill>
                        </a:rPr>
                        <a:t> σου </a:t>
                      </a:r>
                      <a:r>
                        <a:rPr lang="el-GR" sz="1800" b="1" i="0" dirty="0" err="1">
                          <a:solidFill>
                            <a:schemeClr val="tx1"/>
                          </a:solidFill>
                        </a:rPr>
                        <a:t>τὸ</a:t>
                      </a:r>
                      <a:r>
                        <a:rPr lang="el-GR" sz="1800" b="1" i="0" dirty="0">
                          <a:solidFill>
                            <a:schemeClr val="tx1"/>
                          </a:solidFill>
                        </a:rPr>
                        <a:t> </a:t>
                      </a:r>
                      <a:r>
                        <a:rPr lang="el-GR" sz="1800" b="1" i="0" dirty="0" err="1">
                          <a:solidFill>
                            <a:schemeClr val="tx1"/>
                          </a:solidFill>
                        </a:rPr>
                        <a:t>ὄνομα</a:t>
                      </a:r>
                      <a:r>
                        <a:rPr lang="el-GR" sz="1800" b="1" i="0" dirty="0">
                          <a:solidFill>
                            <a:schemeClr val="tx1"/>
                          </a:solidFill>
                        </a:rPr>
                        <a:t>.» </a:t>
                      </a:r>
                      <a:r>
                        <a:rPr lang="el-GR" sz="1700" b="1" dirty="0">
                          <a:solidFill>
                            <a:schemeClr val="tx1"/>
                          </a:solidFill>
                        </a:rPr>
                        <a:t>Ιω 12.27-28</a:t>
                      </a:r>
                    </a:p>
                    <a:p>
                      <a:pPr marL="0" indent="0" algn="l">
                        <a:buFont typeface="Arial" panose="020B0604020202020204" pitchFamily="34" charset="0"/>
                        <a:buNone/>
                      </a:pPr>
                      <a:endParaRPr lang="el-GR" sz="2000" b="1" dirty="0">
                        <a:solidFill>
                          <a:schemeClr val="tx1"/>
                        </a:solidFill>
                      </a:endParaRPr>
                    </a:p>
                    <a:p>
                      <a:pPr marL="0" indent="0" algn="l">
                        <a:buFont typeface="Arial" panose="020B0604020202020204" pitchFamily="34" charset="0"/>
                        <a:buNone/>
                      </a:pPr>
                      <a:endParaRPr lang="el-GR" sz="2000" b="1" dirty="0">
                        <a:solidFill>
                          <a:schemeClr val="tx1"/>
                        </a:solidFill>
                      </a:endParaRPr>
                    </a:p>
                    <a:p>
                      <a:pPr marL="342900" indent="-342900" algn="l">
                        <a:buFont typeface="Arial" panose="020B0604020202020204" pitchFamily="34" charset="0"/>
                        <a:buChar char="•"/>
                      </a:pPr>
                      <a:r>
                        <a:rPr lang="el-GR" sz="1900" b="1" i="0" baseline="0" dirty="0">
                          <a:solidFill>
                            <a:schemeClr val="tx1"/>
                          </a:solidFill>
                        </a:rPr>
                        <a:t>«ὁ </a:t>
                      </a:r>
                      <a:r>
                        <a:rPr lang="el-GR" sz="1900" b="1" i="0" baseline="0" dirty="0" err="1">
                          <a:solidFill>
                            <a:schemeClr val="tx1"/>
                          </a:solidFill>
                        </a:rPr>
                        <a:t>δὲ</a:t>
                      </a:r>
                      <a:r>
                        <a:rPr lang="el-GR" sz="1900" b="1" i="0" baseline="0" dirty="0">
                          <a:solidFill>
                            <a:schemeClr val="tx1"/>
                          </a:solidFill>
                        </a:rPr>
                        <a:t> </a:t>
                      </a:r>
                      <a:r>
                        <a:rPr lang="el-GR" sz="1900" b="1" i="0" baseline="0" dirty="0" err="1">
                          <a:solidFill>
                            <a:schemeClr val="tx1"/>
                          </a:solidFill>
                        </a:rPr>
                        <a:t>παράκλητος</a:t>
                      </a:r>
                      <a:r>
                        <a:rPr lang="el-GR" sz="1900" b="1" i="0" baseline="0" dirty="0">
                          <a:solidFill>
                            <a:schemeClr val="tx1"/>
                          </a:solidFill>
                        </a:rPr>
                        <a:t>, </a:t>
                      </a:r>
                      <a:r>
                        <a:rPr lang="el-GR" sz="1900" b="1" i="0" baseline="0" dirty="0" err="1">
                          <a:solidFill>
                            <a:schemeClr val="tx1"/>
                          </a:solidFill>
                        </a:rPr>
                        <a:t>τὸ</a:t>
                      </a:r>
                      <a:r>
                        <a:rPr lang="el-GR" sz="1900" b="1" i="0" baseline="0" dirty="0">
                          <a:solidFill>
                            <a:schemeClr val="tx1"/>
                          </a:solidFill>
                        </a:rPr>
                        <a:t> </a:t>
                      </a:r>
                      <a:r>
                        <a:rPr lang="el-GR" sz="1900" b="1" i="0" baseline="0" dirty="0" err="1">
                          <a:solidFill>
                            <a:schemeClr val="tx1"/>
                          </a:solidFill>
                        </a:rPr>
                        <a:t>Πνεῦμα</a:t>
                      </a:r>
                      <a:r>
                        <a:rPr lang="el-GR" sz="1900" b="1" i="0" baseline="0" dirty="0">
                          <a:solidFill>
                            <a:schemeClr val="tx1"/>
                          </a:solidFill>
                        </a:rPr>
                        <a:t> </a:t>
                      </a:r>
                      <a:r>
                        <a:rPr lang="el-GR" sz="1900" b="1" i="0" baseline="0" dirty="0" err="1">
                          <a:solidFill>
                            <a:schemeClr val="tx1"/>
                          </a:solidFill>
                        </a:rPr>
                        <a:t>τὸ</a:t>
                      </a:r>
                      <a:r>
                        <a:rPr lang="el-GR" sz="1900" b="1" i="0" baseline="0" dirty="0">
                          <a:solidFill>
                            <a:schemeClr val="tx1"/>
                          </a:solidFill>
                        </a:rPr>
                        <a:t> ῞</a:t>
                      </a:r>
                      <a:r>
                        <a:rPr lang="el-GR" sz="1900" b="1" i="0" baseline="0" dirty="0" err="1">
                          <a:solidFill>
                            <a:schemeClr val="tx1"/>
                          </a:solidFill>
                        </a:rPr>
                        <a:t>Αγιον</a:t>
                      </a:r>
                      <a:r>
                        <a:rPr lang="el-GR" sz="1900" b="1" i="0" baseline="0" dirty="0">
                          <a:solidFill>
                            <a:schemeClr val="tx1"/>
                          </a:solidFill>
                        </a:rPr>
                        <a:t>, ὃ </a:t>
                      </a:r>
                      <a:r>
                        <a:rPr lang="el-GR" sz="1900" b="1" i="0" baseline="0" dirty="0" err="1">
                          <a:solidFill>
                            <a:schemeClr val="tx1"/>
                          </a:solidFill>
                        </a:rPr>
                        <a:t>πέμψει</a:t>
                      </a:r>
                      <a:r>
                        <a:rPr lang="el-GR" sz="1900" b="1" i="0" baseline="0" dirty="0">
                          <a:solidFill>
                            <a:schemeClr val="tx1"/>
                          </a:solidFill>
                        </a:rPr>
                        <a:t> ὁ </a:t>
                      </a:r>
                      <a:r>
                        <a:rPr lang="el-GR" sz="1900" b="1" i="0" baseline="0" dirty="0" err="1">
                          <a:solidFill>
                            <a:schemeClr val="tx1"/>
                          </a:solidFill>
                        </a:rPr>
                        <a:t>πατὴρ</a:t>
                      </a:r>
                      <a:r>
                        <a:rPr lang="el-GR" sz="1900" b="1" i="0" baseline="0" dirty="0">
                          <a:solidFill>
                            <a:schemeClr val="tx1"/>
                          </a:solidFill>
                        </a:rPr>
                        <a:t> </a:t>
                      </a:r>
                      <a:r>
                        <a:rPr lang="el-GR" sz="1900" b="1" i="0" baseline="0" dirty="0" err="1">
                          <a:solidFill>
                            <a:schemeClr val="tx1"/>
                          </a:solidFill>
                        </a:rPr>
                        <a:t>ἐν</a:t>
                      </a:r>
                      <a:r>
                        <a:rPr lang="el-GR" sz="1900" b="1" i="0" baseline="0" dirty="0">
                          <a:solidFill>
                            <a:schemeClr val="tx1"/>
                          </a:solidFill>
                        </a:rPr>
                        <a:t> </a:t>
                      </a:r>
                      <a:r>
                        <a:rPr lang="el-GR" sz="1900" b="1" i="0" baseline="0" dirty="0" err="1">
                          <a:solidFill>
                            <a:schemeClr val="tx1"/>
                          </a:solidFill>
                        </a:rPr>
                        <a:t>τῷ</a:t>
                      </a:r>
                      <a:r>
                        <a:rPr lang="el-GR" sz="1900" b="1" i="0" baseline="0" dirty="0">
                          <a:solidFill>
                            <a:schemeClr val="tx1"/>
                          </a:solidFill>
                        </a:rPr>
                        <a:t> </a:t>
                      </a:r>
                      <a:r>
                        <a:rPr lang="el-GR" sz="1900" b="1" i="0" baseline="0" dirty="0" err="1">
                          <a:solidFill>
                            <a:schemeClr val="tx1"/>
                          </a:solidFill>
                        </a:rPr>
                        <a:t>ὀνόματί</a:t>
                      </a:r>
                      <a:r>
                        <a:rPr lang="el-GR" sz="1900" b="1" i="0" baseline="0" dirty="0">
                          <a:solidFill>
                            <a:schemeClr val="tx1"/>
                          </a:solidFill>
                        </a:rPr>
                        <a:t> μου, </a:t>
                      </a:r>
                      <a:r>
                        <a:rPr lang="el-GR" sz="1900" b="1" i="0" baseline="0" dirty="0" err="1">
                          <a:solidFill>
                            <a:schemeClr val="tx1"/>
                          </a:solidFill>
                        </a:rPr>
                        <a:t>ἐκεῖνος</a:t>
                      </a:r>
                      <a:r>
                        <a:rPr lang="el-GR" sz="1900" b="1" i="0" baseline="0" dirty="0">
                          <a:solidFill>
                            <a:schemeClr val="tx1"/>
                          </a:solidFill>
                        </a:rPr>
                        <a:t> </a:t>
                      </a:r>
                      <a:r>
                        <a:rPr lang="el-GR" sz="1900" b="1" i="0" baseline="0" dirty="0" err="1">
                          <a:solidFill>
                            <a:schemeClr val="tx1"/>
                          </a:solidFill>
                        </a:rPr>
                        <a:t>ὑμᾶς</a:t>
                      </a:r>
                      <a:r>
                        <a:rPr lang="el-GR" sz="1900" b="1" i="0" baseline="0" dirty="0">
                          <a:solidFill>
                            <a:schemeClr val="tx1"/>
                          </a:solidFill>
                        </a:rPr>
                        <a:t> </a:t>
                      </a:r>
                      <a:r>
                        <a:rPr lang="el-GR" sz="1900" b="1" i="0" baseline="0" dirty="0" err="1">
                          <a:solidFill>
                            <a:schemeClr val="tx1"/>
                          </a:solidFill>
                        </a:rPr>
                        <a:t>διδάξει</a:t>
                      </a:r>
                      <a:r>
                        <a:rPr lang="el-GR" sz="1900" b="1" i="0" baseline="0" dirty="0">
                          <a:solidFill>
                            <a:schemeClr val="tx1"/>
                          </a:solidFill>
                        </a:rPr>
                        <a:t> </a:t>
                      </a:r>
                      <a:r>
                        <a:rPr lang="el-GR" sz="1900" b="1" i="0" baseline="0" dirty="0" err="1">
                          <a:solidFill>
                            <a:schemeClr val="tx1"/>
                          </a:solidFill>
                        </a:rPr>
                        <a:t>πάντα</a:t>
                      </a:r>
                      <a:r>
                        <a:rPr lang="el-GR" sz="1900" b="1" i="0" baseline="0" dirty="0">
                          <a:solidFill>
                            <a:schemeClr val="tx1"/>
                          </a:solidFill>
                        </a:rPr>
                        <a:t> καὶ </a:t>
                      </a:r>
                      <a:r>
                        <a:rPr lang="el-GR" sz="1900" b="1" i="0" baseline="0" dirty="0" err="1">
                          <a:solidFill>
                            <a:schemeClr val="tx1"/>
                          </a:solidFill>
                        </a:rPr>
                        <a:t>ὑπομνήσει</a:t>
                      </a:r>
                      <a:r>
                        <a:rPr lang="el-GR" sz="1900" b="1" i="0" baseline="0" dirty="0">
                          <a:solidFill>
                            <a:schemeClr val="tx1"/>
                          </a:solidFill>
                        </a:rPr>
                        <a:t> </a:t>
                      </a:r>
                      <a:r>
                        <a:rPr lang="el-GR" sz="1900" b="1" i="0" baseline="0" dirty="0" err="1">
                          <a:solidFill>
                            <a:schemeClr val="tx1"/>
                          </a:solidFill>
                        </a:rPr>
                        <a:t>ὑμᾶς</a:t>
                      </a:r>
                      <a:r>
                        <a:rPr lang="el-GR" sz="1900" b="1" i="0" baseline="0" dirty="0">
                          <a:solidFill>
                            <a:schemeClr val="tx1"/>
                          </a:solidFill>
                        </a:rPr>
                        <a:t> </a:t>
                      </a:r>
                      <a:r>
                        <a:rPr lang="el-GR" sz="1900" b="1" i="0" baseline="0" dirty="0" err="1">
                          <a:solidFill>
                            <a:schemeClr val="tx1"/>
                          </a:solidFill>
                        </a:rPr>
                        <a:t>πάντα</a:t>
                      </a:r>
                      <a:r>
                        <a:rPr lang="el-GR" sz="1900" b="1" i="0" baseline="0" dirty="0">
                          <a:solidFill>
                            <a:schemeClr val="tx1"/>
                          </a:solidFill>
                        </a:rPr>
                        <a:t> ἃ </a:t>
                      </a:r>
                      <a:r>
                        <a:rPr lang="el-GR" sz="1900" b="1" i="0" baseline="0" dirty="0" err="1">
                          <a:solidFill>
                            <a:schemeClr val="tx1"/>
                          </a:solidFill>
                        </a:rPr>
                        <a:t>εἶπον</a:t>
                      </a:r>
                      <a:r>
                        <a:rPr lang="el-GR" sz="1900" b="1" i="0" baseline="0" dirty="0">
                          <a:solidFill>
                            <a:schemeClr val="tx1"/>
                          </a:solidFill>
                        </a:rPr>
                        <a:t> </a:t>
                      </a:r>
                      <a:r>
                        <a:rPr lang="el-GR" sz="1900" b="1" i="0" baseline="0" dirty="0" err="1">
                          <a:solidFill>
                            <a:schemeClr val="tx1"/>
                          </a:solidFill>
                        </a:rPr>
                        <a:t>ὑμῖν</a:t>
                      </a:r>
                      <a:r>
                        <a:rPr lang="el-GR" sz="1900" b="1" i="0" baseline="0" dirty="0">
                          <a:solidFill>
                            <a:schemeClr val="tx1"/>
                          </a:solidFill>
                        </a:rPr>
                        <a:t>.» </a:t>
                      </a:r>
                      <a:r>
                        <a:rPr lang="el-GR" sz="1900" b="1" i="0" baseline="0" dirty="0" err="1">
                          <a:solidFill>
                            <a:schemeClr val="tx1"/>
                          </a:solidFill>
                        </a:rPr>
                        <a:t>Ιω</a:t>
                      </a:r>
                      <a:r>
                        <a:rPr lang="el-GR" sz="1900" b="1" i="0" baseline="0" dirty="0">
                          <a:solidFill>
                            <a:schemeClr val="tx1"/>
                          </a:solidFill>
                        </a:rPr>
                        <a:t> 14,26</a:t>
                      </a:r>
                    </a:p>
                    <a:p>
                      <a:pPr marL="342900" indent="-342900" algn="l">
                        <a:buFont typeface="Arial" panose="020B0604020202020204" pitchFamily="34" charset="0"/>
                        <a:buChar char="•"/>
                      </a:pPr>
                      <a:endParaRPr lang="el-GR" sz="2000" b="1" dirty="0">
                        <a:solidFill>
                          <a:schemeClr val="tx1"/>
                        </a:solidFill>
                      </a:endParaRPr>
                    </a:p>
                    <a:p>
                      <a:pPr marL="342900" indent="-342900" algn="l">
                        <a:buFont typeface="Arial" panose="020B0604020202020204" pitchFamily="34" charset="0"/>
                        <a:buChar char="•"/>
                      </a:pPr>
                      <a:r>
                        <a:rPr lang="el-GR" sz="1800" b="1" dirty="0">
                          <a:solidFill>
                            <a:schemeClr val="tx1"/>
                          </a:solidFill>
                        </a:rPr>
                        <a:t>«</a:t>
                      </a:r>
                      <a:r>
                        <a:rPr lang="el-GR" sz="1800" b="1" dirty="0" err="1">
                          <a:solidFill>
                            <a:schemeClr val="tx1"/>
                          </a:solidFill>
                        </a:rPr>
                        <a:t>νῦν</a:t>
                      </a:r>
                      <a:r>
                        <a:rPr lang="el-GR" sz="1800" b="1" dirty="0">
                          <a:solidFill>
                            <a:schemeClr val="tx1"/>
                          </a:solidFill>
                        </a:rPr>
                        <a:t> </a:t>
                      </a:r>
                      <a:r>
                        <a:rPr lang="el-GR" sz="1800" b="1" dirty="0" err="1">
                          <a:solidFill>
                            <a:schemeClr val="tx1"/>
                          </a:solidFill>
                        </a:rPr>
                        <a:t>δὲ</a:t>
                      </a:r>
                      <a:r>
                        <a:rPr lang="el-GR" sz="1800" b="1" dirty="0">
                          <a:solidFill>
                            <a:schemeClr val="tx1"/>
                          </a:solidFill>
                        </a:rPr>
                        <a:t> </a:t>
                      </a:r>
                      <a:r>
                        <a:rPr lang="el-GR" sz="1800" b="1" dirty="0" err="1">
                          <a:solidFill>
                            <a:schemeClr val="tx1"/>
                          </a:solidFill>
                        </a:rPr>
                        <a:t>ὑπάγω</a:t>
                      </a:r>
                      <a:r>
                        <a:rPr lang="el-GR" sz="1800" b="1" dirty="0">
                          <a:solidFill>
                            <a:schemeClr val="tx1"/>
                          </a:solidFill>
                        </a:rPr>
                        <a:t> </a:t>
                      </a:r>
                      <a:r>
                        <a:rPr lang="el-GR" sz="1800" b="1" dirty="0" err="1">
                          <a:solidFill>
                            <a:schemeClr val="tx1"/>
                          </a:solidFill>
                        </a:rPr>
                        <a:t>πρὸς</a:t>
                      </a:r>
                      <a:r>
                        <a:rPr lang="el-GR" sz="1800" b="1" dirty="0">
                          <a:solidFill>
                            <a:schemeClr val="tx1"/>
                          </a:solidFill>
                        </a:rPr>
                        <a:t> </a:t>
                      </a:r>
                      <a:r>
                        <a:rPr lang="el-GR" sz="1800" b="1" dirty="0" err="1">
                          <a:solidFill>
                            <a:schemeClr val="tx1"/>
                          </a:solidFill>
                        </a:rPr>
                        <a:t>τὸν</a:t>
                      </a:r>
                      <a:r>
                        <a:rPr lang="el-GR" sz="1800" b="1" dirty="0">
                          <a:solidFill>
                            <a:schemeClr val="tx1"/>
                          </a:solidFill>
                        </a:rPr>
                        <a:t> </a:t>
                      </a:r>
                      <a:r>
                        <a:rPr lang="el-GR" sz="1800" b="1" dirty="0" err="1">
                          <a:solidFill>
                            <a:schemeClr val="tx1"/>
                          </a:solidFill>
                        </a:rPr>
                        <a:t>πέμψαντά</a:t>
                      </a:r>
                      <a:r>
                        <a:rPr lang="el-GR" sz="1800" b="1" dirty="0">
                          <a:solidFill>
                            <a:schemeClr val="tx1"/>
                          </a:solidFill>
                        </a:rPr>
                        <a:t> με, καὶ </a:t>
                      </a:r>
                      <a:r>
                        <a:rPr lang="el-GR" sz="1800" b="1" dirty="0" err="1">
                          <a:solidFill>
                            <a:schemeClr val="tx1"/>
                          </a:solidFill>
                        </a:rPr>
                        <a:t>οὐδεὶς</a:t>
                      </a:r>
                      <a:r>
                        <a:rPr lang="el-GR" sz="1800" b="1" dirty="0">
                          <a:solidFill>
                            <a:schemeClr val="tx1"/>
                          </a:solidFill>
                        </a:rPr>
                        <a:t> </a:t>
                      </a:r>
                      <a:r>
                        <a:rPr lang="el-GR" sz="1800" b="1" dirty="0" err="1">
                          <a:solidFill>
                            <a:schemeClr val="tx1"/>
                          </a:solidFill>
                        </a:rPr>
                        <a:t>ἐξ</a:t>
                      </a:r>
                      <a:r>
                        <a:rPr lang="el-GR" sz="1800" b="1" dirty="0">
                          <a:solidFill>
                            <a:schemeClr val="tx1"/>
                          </a:solidFill>
                        </a:rPr>
                        <a:t> </a:t>
                      </a:r>
                      <a:r>
                        <a:rPr lang="el-GR" sz="1800" b="1" dirty="0" err="1">
                          <a:solidFill>
                            <a:schemeClr val="tx1"/>
                          </a:solidFill>
                        </a:rPr>
                        <a:t>ὑμῶν</a:t>
                      </a:r>
                      <a:r>
                        <a:rPr lang="el-GR" sz="1800" b="1" dirty="0">
                          <a:solidFill>
                            <a:schemeClr val="tx1"/>
                          </a:solidFill>
                        </a:rPr>
                        <a:t> </a:t>
                      </a:r>
                      <a:r>
                        <a:rPr lang="el-GR" sz="1800" b="1" dirty="0" err="1">
                          <a:solidFill>
                            <a:schemeClr val="tx1"/>
                          </a:solidFill>
                        </a:rPr>
                        <a:t>ἐρωτᾷ</a:t>
                      </a:r>
                      <a:r>
                        <a:rPr lang="el-GR" sz="1800" b="1" dirty="0">
                          <a:solidFill>
                            <a:schemeClr val="tx1"/>
                          </a:solidFill>
                        </a:rPr>
                        <a:t> με </a:t>
                      </a:r>
                      <a:r>
                        <a:rPr lang="el-GR" sz="1800" b="1" dirty="0" err="1">
                          <a:solidFill>
                            <a:schemeClr val="tx1"/>
                          </a:solidFill>
                        </a:rPr>
                        <a:t>ποῦ</a:t>
                      </a:r>
                      <a:r>
                        <a:rPr lang="el-GR" sz="1800" b="1" dirty="0">
                          <a:solidFill>
                            <a:schemeClr val="tx1"/>
                          </a:solidFill>
                        </a:rPr>
                        <a:t> </a:t>
                      </a:r>
                      <a:r>
                        <a:rPr lang="el-GR" sz="1800" b="1" dirty="0" err="1">
                          <a:solidFill>
                            <a:schemeClr val="tx1"/>
                          </a:solidFill>
                        </a:rPr>
                        <a:t>ὑπάγεις</a:t>
                      </a:r>
                      <a:r>
                        <a:rPr lang="el-GR" sz="1800" b="1" dirty="0">
                          <a:solidFill>
                            <a:schemeClr val="tx1"/>
                          </a:solidFill>
                        </a:rPr>
                        <a:t>. </a:t>
                      </a:r>
                      <a:r>
                        <a:rPr lang="el-GR" sz="1800" b="1" dirty="0" err="1">
                          <a:solidFill>
                            <a:schemeClr val="tx1"/>
                          </a:solidFill>
                        </a:rPr>
                        <a:t>ἀλλ</a:t>
                      </a:r>
                      <a:r>
                        <a:rPr lang="el-GR" sz="1800" b="1" dirty="0">
                          <a:solidFill>
                            <a:schemeClr val="tx1"/>
                          </a:solidFill>
                        </a:rPr>
                        <a:t>' </a:t>
                      </a:r>
                      <a:r>
                        <a:rPr lang="el-GR" sz="1800" b="1" dirty="0" err="1">
                          <a:solidFill>
                            <a:schemeClr val="tx1"/>
                          </a:solidFill>
                        </a:rPr>
                        <a:t>ὅτι</a:t>
                      </a:r>
                      <a:r>
                        <a:rPr lang="el-GR" sz="1800" b="1" dirty="0">
                          <a:solidFill>
                            <a:schemeClr val="tx1"/>
                          </a:solidFill>
                        </a:rPr>
                        <a:t> </a:t>
                      </a:r>
                      <a:r>
                        <a:rPr lang="el-GR" sz="1800" b="1" dirty="0" err="1">
                          <a:solidFill>
                            <a:schemeClr val="tx1"/>
                          </a:solidFill>
                        </a:rPr>
                        <a:t>ταῦτα</a:t>
                      </a:r>
                      <a:r>
                        <a:rPr lang="el-GR" sz="1800" b="1" dirty="0">
                          <a:solidFill>
                            <a:schemeClr val="tx1"/>
                          </a:solidFill>
                        </a:rPr>
                        <a:t> </a:t>
                      </a:r>
                      <a:r>
                        <a:rPr lang="el-GR" sz="1800" b="1" dirty="0" err="1">
                          <a:solidFill>
                            <a:schemeClr val="tx1"/>
                          </a:solidFill>
                        </a:rPr>
                        <a:t>λελάληκα</a:t>
                      </a:r>
                      <a:r>
                        <a:rPr lang="el-GR" sz="1800" b="1" dirty="0">
                          <a:solidFill>
                            <a:schemeClr val="tx1"/>
                          </a:solidFill>
                        </a:rPr>
                        <a:t> </a:t>
                      </a:r>
                      <a:r>
                        <a:rPr lang="el-GR" sz="1800" b="1" dirty="0" err="1">
                          <a:solidFill>
                            <a:schemeClr val="tx1"/>
                          </a:solidFill>
                        </a:rPr>
                        <a:t>ὑμῖν</a:t>
                      </a:r>
                      <a:r>
                        <a:rPr lang="el-GR" sz="1800" b="1" dirty="0">
                          <a:solidFill>
                            <a:schemeClr val="tx1"/>
                          </a:solidFill>
                        </a:rPr>
                        <a:t>, ἡ </a:t>
                      </a:r>
                      <a:r>
                        <a:rPr lang="el-GR" sz="1800" b="1" dirty="0" err="1">
                          <a:solidFill>
                            <a:schemeClr val="tx1"/>
                          </a:solidFill>
                        </a:rPr>
                        <a:t>λύπη</a:t>
                      </a:r>
                      <a:r>
                        <a:rPr lang="el-GR" sz="1800" b="1" dirty="0">
                          <a:solidFill>
                            <a:schemeClr val="tx1"/>
                          </a:solidFill>
                        </a:rPr>
                        <a:t> </a:t>
                      </a:r>
                      <a:r>
                        <a:rPr lang="el-GR" sz="1800" b="1" dirty="0" err="1">
                          <a:solidFill>
                            <a:schemeClr val="tx1"/>
                          </a:solidFill>
                        </a:rPr>
                        <a:t>πεπλήρωκεν</a:t>
                      </a:r>
                      <a:r>
                        <a:rPr lang="el-GR" sz="1800" b="1" dirty="0">
                          <a:solidFill>
                            <a:schemeClr val="tx1"/>
                          </a:solidFill>
                        </a:rPr>
                        <a:t> </a:t>
                      </a:r>
                      <a:r>
                        <a:rPr lang="el-GR" sz="1800" b="1" dirty="0" err="1">
                          <a:solidFill>
                            <a:schemeClr val="tx1"/>
                          </a:solidFill>
                        </a:rPr>
                        <a:t>ὑμῶν</a:t>
                      </a:r>
                      <a:r>
                        <a:rPr lang="el-GR" sz="1800" b="1" dirty="0">
                          <a:solidFill>
                            <a:schemeClr val="tx1"/>
                          </a:solidFill>
                        </a:rPr>
                        <a:t> </a:t>
                      </a:r>
                      <a:r>
                        <a:rPr lang="el-GR" sz="1800" b="1" dirty="0" err="1">
                          <a:solidFill>
                            <a:schemeClr val="tx1"/>
                          </a:solidFill>
                        </a:rPr>
                        <a:t>τὴν</a:t>
                      </a:r>
                      <a:r>
                        <a:rPr lang="el-GR" sz="1800" b="1" dirty="0">
                          <a:solidFill>
                            <a:schemeClr val="tx1"/>
                          </a:solidFill>
                        </a:rPr>
                        <a:t> </a:t>
                      </a:r>
                      <a:r>
                        <a:rPr lang="el-GR" sz="1800" b="1" dirty="0" err="1">
                          <a:solidFill>
                            <a:schemeClr val="tx1"/>
                          </a:solidFill>
                        </a:rPr>
                        <a:t>καρδίαν</a:t>
                      </a:r>
                      <a:r>
                        <a:rPr lang="el-GR" sz="1800" b="1" dirty="0">
                          <a:solidFill>
                            <a:schemeClr val="tx1"/>
                          </a:solidFill>
                        </a:rPr>
                        <a:t>. </a:t>
                      </a:r>
                      <a:r>
                        <a:rPr lang="el-GR" sz="1800" b="1" dirty="0" err="1">
                          <a:solidFill>
                            <a:schemeClr val="tx1"/>
                          </a:solidFill>
                        </a:rPr>
                        <a:t>ἀλλ</a:t>
                      </a:r>
                      <a:r>
                        <a:rPr lang="el-GR" sz="1800" b="1" dirty="0">
                          <a:solidFill>
                            <a:schemeClr val="tx1"/>
                          </a:solidFill>
                        </a:rPr>
                        <a:t>' </a:t>
                      </a:r>
                      <a:r>
                        <a:rPr lang="el-GR" sz="1800" b="1" dirty="0" err="1">
                          <a:solidFill>
                            <a:schemeClr val="tx1"/>
                          </a:solidFill>
                        </a:rPr>
                        <a:t>ἐγὼ</a:t>
                      </a:r>
                      <a:r>
                        <a:rPr lang="el-GR" sz="1800" b="1" dirty="0">
                          <a:solidFill>
                            <a:schemeClr val="tx1"/>
                          </a:solidFill>
                        </a:rPr>
                        <a:t> </a:t>
                      </a:r>
                      <a:r>
                        <a:rPr lang="el-GR" sz="1800" b="1" dirty="0" err="1">
                          <a:solidFill>
                            <a:schemeClr val="tx1"/>
                          </a:solidFill>
                        </a:rPr>
                        <a:t>τὴν</a:t>
                      </a:r>
                      <a:r>
                        <a:rPr lang="el-GR" sz="1800" b="1" dirty="0">
                          <a:solidFill>
                            <a:schemeClr val="tx1"/>
                          </a:solidFill>
                        </a:rPr>
                        <a:t> </a:t>
                      </a:r>
                      <a:r>
                        <a:rPr lang="el-GR" sz="1800" b="1" dirty="0" err="1">
                          <a:solidFill>
                            <a:schemeClr val="tx1"/>
                          </a:solidFill>
                        </a:rPr>
                        <a:t>ἀλήθειαν</a:t>
                      </a:r>
                      <a:r>
                        <a:rPr lang="el-GR" sz="1800" b="1" dirty="0">
                          <a:solidFill>
                            <a:schemeClr val="tx1"/>
                          </a:solidFill>
                        </a:rPr>
                        <a:t> </a:t>
                      </a:r>
                      <a:r>
                        <a:rPr lang="el-GR" sz="1800" b="1" dirty="0" err="1">
                          <a:solidFill>
                            <a:schemeClr val="tx1"/>
                          </a:solidFill>
                        </a:rPr>
                        <a:t>λέγω</a:t>
                      </a:r>
                      <a:r>
                        <a:rPr lang="el-GR" sz="1800" b="1" dirty="0">
                          <a:solidFill>
                            <a:schemeClr val="tx1"/>
                          </a:solidFill>
                        </a:rPr>
                        <a:t> </a:t>
                      </a:r>
                      <a:r>
                        <a:rPr lang="el-GR" sz="1800" b="1" dirty="0" err="1">
                          <a:solidFill>
                            <a:schemeClr val="tx1"/>
                          </a:solidFill>
                        </a:rPr>
                        <a:t>ὑμῖν</a:t>
                      </a:r>
                      <a:r>
                        <a:rPr lang="el-GR" sz="1800" b="1" dirty="0">
                          <a:solidFill>
                            <a:schemeClr val="tx1"/>
                          </a:solidFill>
                        </a:rPr>
                        <a:t>· </a:t>
                      </a:r>
                      <a:r>
                        <a:rPr lang="el-GR" sz="1800" b="1" dirty="0" err="1">
                          <a:solidFill>
                            <a:schemeClr val="tx1"/>
                          </a:solidFill>
                        </a:rPr>
                        <a:t>συμφέρει</a:t>
                      </a:r>
                      <a:r>
                        <a:rPr lang="el-GR" sz="1800" b="1" dirty="0">
                          <a:solidFill>
                            <a:schemeClr val="tx1"/>
                          </a:solidFill>
                        </a:rPr>
                        <a:t> </a:t>
                      </a:r>
                      <a:r>
                        <a:rPr lang="el-GR" sz="1800" b="1" dirty="0" err="1">
                          <a:solidFill>
                            <a:schemeClr val="tx1"/>
                          </a:solidFill>
                        </a:rPr>
                        <a:t>ὑμῖν</a:t>
                      </a:r>
                      <a:r>
                        <a:rPr lang="el-GR" sz="1800" b="1" dirty="0">
                          <a:solidFill>
                            <a:schemeClr val="tx1"/>
                          </a:solidFill>
                        </a:rPr>
                        <a:t> </a:t>
                      </a:r>
                      <a:r>
                        <a:rPr lang="el-GR" sz="1800" b="1" dirty="0" err="1">
                          <a:solidFill>
                            <a:schemeClr val="tx1"/>
                          </a:solidFill>
                        </a:rPr>
                        <a:t>ἵνα</a:t>
                      </a:r>
                      <a:r>
                        <a:rPr lang="el-GR" sz="1800" b="1" dirty="0">
                          <a:solidFill>
                            <a:schemeClr val="tx1"/>
                          </a:solidFill>
                        </a:rPr>
                        <a:t> </a:t>
                      </a:r>
                      <a:r>
                        <a:rPr lang="el-GR" sz="1800" b="1" dirty="0" err="1">
                          <a:solidFill>
                            <a:schemeClr val="tx1"/>
                          </a:solidFill>
                        </a:rPr>
                        <a:t>ἐγὼ</a:t>
                      </a:r>
                      <a:r>
                        <a:rPr lang="el-GR" sz="1800" b="1" dirty="0">
                          <a:solidFill>
                            <a:schemeClr val="tx1"/>
                          </a:solidFill>
                        </a:rPr>
                        <a:t> </a:t>
                      </a:r>
                      <a:r>
                        <a:rPr lang="el-GR" sz="1800" b="1" dirty="0" err="1">
                          <a:solidFill>
                            <a:schemeClr val="tx1"/>
                          </a:solidFill>
                        </a:rPr>
                        <a:t>ἀπέλθω</a:t>
                      </a:r>
                      <a:r>
                        <a:rPr lang="el-GR" sz="1800" b="1" dirty="0">
                          <a:solidFill>
                            <a:schemeClr val="tx1"/>
                          </a:solidFill>
                        </a:rPr>
                        <a:t>. </a:t>
                      </a:r>
                      <a:r>
                        <a:rPr lang="el-GR" sz="1800" b="1" dirty="0" err="1">
                          <a:solidFill>
                            <a:schemeClr val="tx1"/>
                          </a:solidFill>
                        </a:rPr>
                        <a:t>ἐὰν</a:t>
                      </a:r>
                      <a:r>
                        <a:rPr lang="el-GR" sz="1800" b="1" dirty="0">
                          <a:solidFill>
                            <a:schemeClr val="tx1"/>
                          </a:solidFill>
                        </a:rPr>
                        <a:t> </a:t>
                      </a:r>
                      <a:r>
                        <a:rPr lang="el-GR" sz="1800" b="1" dirty="0" err="1">
                          <a:solidFill>
                            <a:schemeClr val="tx1"/>
                          </a:solidFill>
                        </a:rPr>
                        <a:t>γὰρ</a:t>
                      </a:r>
                      <a:r>
                        <a:rPr lang="el-GR" sz="1800" b="1" dirty="0">
                          <a:solidFill>
                            <a:schemeClr val="tx1"/>
                          </a:solidFill>
                        </a:rPr>
                        <a:t> </a:t>
                      </a:r>
                      <a:r>
                        <a:rPr lang="el-GR" sz="1800" b="1" dirty="0" err="1">
                          <a:solidFill>
                            <a:schemeClr val="tx1"/>
                          </a:solidFill>
                        </a:rPr>
                        <a:t>ἐγὼ</a:t>
                      </a:r>
                      <a:r>
                        <a:rPr lang="el-GR" sz="1800" b="1" dirty="0">
                          <a:solidFill>
                            <a:schemeClr val="tx1"/>
                          </a:solidFill>
                        </a:rPr>
                        <a:t> </a:t>
                      </a:r>
                      <a:r>
                        <a:rPr lang="el-GR" sz="1800" b="1" dirty="0" err="1">
                          <a:solidFill>
                            <a:schemeClr val="tx1"/>
                          </a:solidFill>
                        </a:rPr>
                        <a:t>μὴ</a:t>
                      </a:r>
                      <a:r>
                        <a:rPr lang="el-GR" sz="1800" b="1" dirty="0">
                          <a:solidFill>
                            <a:schemeClr val="tx1"/>
                          </a:solidFill>
                        </a:rPr>
                        <a:t> </a:t>
                      </a:r>
                      <a:r>
                        <a:rPr lang="el-GR" sz="1800" b="1" dirty="0" err="1">
                          <a:solidFill>
                            <a:schemeClr val="tx1"/>
                          </a:solidFill>
                        </a:rPr>
                        <a:t>ἀπέλθω</a:t>
                      </a:r>
                      <a:r>
                        <a:rPr lang="el-GR" sz="1800" b="1" dirty="0">
                          <a:solidFill>
                            <a:schemeClr val="tx1"/>
                          </a:solidFill>
                        </a:rPr>
                        <a:t>, ὁ </a:t>
                      </a:r>
                      <a:r>
                        <a:rPr lang="el-GR" sz="1800" b="1" dirty="0" err="1">
                          <a:solidFill>
                            <a:schemeClr val="tx1"/>
                          </a:solidFill>
                        </a:rPr>
                        <a:t>παράκλητος</a:t>
                      </a:r>
                      <a:r>
                        <a:rPr lang="el-GR" sz="1800" b="1" dirty="0">
                          <a:solidFill>
                            <a:schemeClr val="tx1"/>
                          </a:solidFill>
                        </a:rPr>
                        <a:t> </a:t>
                      </a:r>
                      <a:r>
                        <a:rPr lang="el-GR" sz="1800" b="1" dirty="0" err="1">
                          <a:solidFill>
                            <a:schemeClr val="tx1"/>
                          </a:solidFill>
                        </a:rPr>
                        <a:t>οὐκ</a:t>
                      </a:r>
                      <a:r>
                        <a:rPr lang="el-GR" sz="1800" b="1" dirty="0">
                          <a:solidFill>
                            <a:schemeClr val="tx1"/>
                          </a:solidFill>
                        </a:rPr>
                        <a:t> </a:t>
                      </a:r>
                      <a:r>
                        <a:rPr lang="el-GR" sz="1800" b="1" dirty="0" err="1">
                          <a:solidFill>
                            <a:schemeClr val="tx1"/>
                          </a:solidFill>
                        </a:rPr>
                        <a:t>ἐλεύσεται</a:t>
                      </a:r>
                      <a:r>
                        <a:rPr lang="el-GR" sz="1800" b="1" dirty="0">
                          <a:solidFill>
                            <a:schemeClr val="tx1"/>
                          </a:solidFill>
                        </a:rPr>
                        <a:t> </a:t>
                      </a:r>
                      <a:r>
                        <a:rPr lang="el-GR" sz="1800" b="1" dirty="0" err="1">
                          <a:solidFill>
                            <a:schemeClr val="tx1"/>
                          </a:solidFill>
                        </a:rPr>
                        <a:t>πρὸς</a:t>
                      </a:r>
                      <a:r>
                        <a:rPr lang="el-GR" sz="1800" b="1" dirty="0">
                          <a:solidFill>
                            <a:schemeClr val="tx1"/>
                          </a:solidFill>
                        </a:rPr>
                        <a:t> </a:t>
                      </a:r>
                      <a:r>
                        <a:rPr lang="el-GR" sz="1800" b="1" dirty="0" err="1">
                          <a:solidFill>
                            <a:schemeClr val="tx1"/>
                          </a:solidFill>
                        </a:rPr>
                        <a:t>ὑμᾶς</a:t>
                      </a:r>
                      <a:r>
                        <a:rPr lang="el-GR" sz="1800" b="1" dirty="0">
                          <a:solidFill>
                            <a:schemeClr val="tx1"/>
                          </a:solidFill>
                        </a:rPr>
                        <a:t>· </a:t>
                      </a:r>
                      <a:r>
                        <a:rPr lang="el-GR" sz="1800" b="1" dirty="0" err="1">
                          <a:solidFill>
                            <a:schemeClr val="tx1"/>
                          </a:solidFill>
                        </a:rPr>
                        <a:t>ἐὰν</a:t>
                      </a:r>
                      <a:r>
                        <a:rPr lang="el-GR" sz="1800" b="1" dirty="0">
                          <a:solidFill>
                            <a:schemeClr val="tx1"/>
                          </a:solidFill>
                        </a:rPr>
                        <a:t> </a:t>
                      </a:r>
                      <a:r>
                        <a:rPr lang="el-GR" sz="1800" b="1" dirty="0" err="1">
                          <a:solidFill>
                            <a:schemeClr val="tx1"/>
                          </a:solidFill>
                        </a:rPr>
                        <a:t>δὲ</a:t>
                      </a:r>
                      <a:r>
                        <a:rPr lang="el-GR" sz="1800" b="1" dirty="0">
                          <a:solidFill>
                            <a:schemeClr val="tx1"/>
                          </a:solidFill>
                        </a:rPr>
                        <a:t> </a:t>
                      </a:r>
                      <a:r>
                        <a:rPr lang="el-GR" sz="1800" b="1" dirty="0" err="1">
                          <a:solidFill>
                            <a:schemeClr val="tx1"/>
                          </a:solidFill>
                        </a:rPr>
                        <a:t>πορευθῶ</a:t>
                      </a:r>
                      <a:r>
                        <a:rPr lang="el-GR" sz="1800" b="1" dirty="0">
                          <a:solidFill>
                            <a:schemeClr val="tx1"/>
                          </a:solidFill>
                        </a:rPr>
                        <a:t>, </a:t>
                      </a:r>
                      <a:r>
                        <a:rPr lang="el-GR" sz="1800" b="1" dirty="0" err="1">
                          <a:solidFill>
                            <a:schemeClr val="tx1"/>
                          </a:solidFill>
                        </a:rPr>
                        <a:t>πέμψω</a:t>
                      </a:r>
                      <a:r>
                        <a:rPr lang="el-GR" sz="1800" b="1" dirty="0">
                          <a:solidFill>
                            <a:schemeClr val="tx1"/>
                          </a:solidFill>
                        </a:rPr>
                        <a:t> </a:t>
                      </a:r>
                      <a:r>
                        <a:rPr lang="el-GR" sz="1800" b="1" dirty="0" err="1">
                          <a:solidFill>
                            <a:schemeClr val="tx1"/>
                          </a:solidFill>
                        </a:rPr>
                        <a:t>αὐτὸν</a:t>
                      </a:r>
                      <a:r>
                        <a:rPr lang="el-GR" sz="1800" b="1" dirty="0">
                          <a:solidFill>
                            <a:schemeClr val="tx1"/>
                          </a:solidFill>
                        </a:rPr>
                        <a:t> </a:t>
                      </a:r>
                      <a:r>
                        <a:rPr lang="el-GR" sz="1800" b="1" dirty="0" err="1">
                          <a:solidFill>
                            <a:schemeClr val="tx1"/>
                          </a:solidFill>
                        </a:rPr>
                        <a:t>πρὸς</a:t>
                      </a:r>
                      <a:r>
                        <a:rPr lang="el-GR" sz="1800" b="1" dirty="0">
                          <a:solidFill>
                            <a:schemeClr val="tx1"/>
                          </a:solidFill>
                        </a:rPr>
                        <a:t> </a:t>
                      </a:r>
                      <a:r>
                        <a:rPr lang="el-GR" sz="1800" b="1" dirty="0" err="1">
                          <a:solidFill>
                            <a:schemeClr val="tx1"/>
                          </a:solidFill>
                        </a:rPr>
                        <a:t>ὑμᾶς</a:t>
                      </a:r>
                      <a:r>
                        <a:rPr lang="el-GR" sz="1800" b="1" dirty="0">
                          <a:solidFill>
                            <a:schemeClr val="tx1"/>
                          </a:solidFill>
                        </a:rPr>
                        <a:t>·» (Ιω 16,5-7)</a:t>
                      </a:r>
                    </a:p>
                    <a:p>
                      <a:pPr marL="342900" indent="-342900" algn="l">
                        <a:buFont typeface="Arial" panose="020B0604020202020204" pitchFamily="34" charset="0"/>
                        <a:buChar char="•"/>
                      </a:pPr>
                      <a:endParaRPr lang="el-GR" sz="2000" b="1" dirty="0">
                        <a:solidFill>
                          <a:schemeClr val="tx1"/>
                        </a:solidFill>
                      </a:endParaRPr>
                    </a:p>
                    <a:p>
                      <a:pPr marL="342900" indent="-342900" algn="l">
                        <a:buFont typeface="Arial" panose="020B0604020202020204" pitchFamily="34" charset="0"/>
                        <a:buChar char="•"/>
                      </a:pPr>
                      <a:r>
                        <a:rPr lang="el-GR" sz="1900" b="1" dirty="0">
                          <a:solidFill>
                            <a:schemeClr val="tx1"/>
                          </a:solidFill>
                        </a:rPr>
                        <a:t>«</a:t>
                      </a:r>
                      <a:r>
                        <a:rPr lang="el-GR" sz="1900" b="1" dirty="0" err="1">
                          <a:solidFill>
                            <a:schemeClr val="tx1"/>
                          </a:solidFill>
                        </a:rPr>
                        <a:t>πορευθέντες</a:t>
                      </a:r>
                      <a:r>
                        <a:rPr lang="el-GR" sz="1900" b="1" dirty="0">
                          <a:solidFill>
                            <a:schemeClr val="tx1"/>
                          </a:solidFill>
                        </a:rPr>
                        <a:t> </a:t>
                      </a:r>
                      <a:r>
                        <a:rPr lang="el-GR" sz="1900" b="1" dirty="0" err="1">
                          <a:solidFill>
                            <a:schemeClr val="tx1"/>
                          </a:solidFill>
                        </a:rPr>
                        <a:t>οὖν</a:t>
                      </a:r>
                      <a:r>
                        <a:rPr lang="el-GR" sz="1900" b="1" dirty="0">
                          <a:solidFill>
                            <a:schemeClr val="tx1"/>
                          </a:solidFill>
                        </a:rPr>
                        <a:t> μαθητεύσατε πάντα </a:t>
                      </a:r>
                      <a:r>
                        <a:rPr lang="el-GR" sz="1900" b="1" dirty="0" err="1">
                          <a:solidFill>
                            <a:schemeClr val="tx1"/>
                          </a:solidFill>
                        </a:rPr>
                        <a:t>τὰ</a:t>
                      </a:r>
                      <a:r>
                        <a:rPr lang="el-GR" sz="1900" b="1" dirty="0">
                          <a:solidFill>
                            <a:schemeClr val="tx1"/>
                          </a:solidFill>
                        </a:rPr>
                        <a:t> </a:t>
                      </a:r>
                      <a:r>
                        <a:rPr lang="el-GR" sz="1900" b="1" dirty="0" err="1">
                          <a:solidFill>
                            <a:schemeClr val="tx1"/>
                          </a:solidFill>
                        </a:rPr>
                        <a:t>ἔθνη</a:t>
                      </a:r>
                      <a:r>
                        <a:rPr lang="el-GR" sz="1900" b="1" dirty="0">
                          <a:solidFill>
                            <a:schemeClr val="tx1"/>
                          </a:solidFill>
                        </a:rPr>
                        <a:t>, βαπτίζοντες </a:t>
                      </a:r>
                      <a:r>
                        <a:rPr lang="el-GR" sz="1900" b="1" dirty="0" err="1">
                          <a:solidFill>
                            <a:schemeClr val="tx1"/>
                          </a:solidFill>
                        </a:rPr>
                        <a:t>αὐτοὺς</a:t>
                      </a:r>
                      <a:r>
                        <a:rPr lang="el-GR" sz="1900" b="1" dirty="0">
                          <a:solidFill>
                            <a:schemeClr val="tx1"/>
                          </a:solidFill>
                        </a:rPr>
                        <a:t> </a:t>
                      </a:r>
                      <a:r>
                        <a:rPr lang="el-GR" sz="1900" b="1" dirty="0" err="1">
                          <a:solidFill>
                            <a:schemeClr val="tx1"/>
                          </a:solidFill>
                        </a:rPr>
                        <a:t>εἰς</a:t>
                      </a:r>
                      <a:r>
                        <a:rPr lang="el-GR" sz="1900" b="1" dirty="0">
                          <a:solidFill>
                            <a:schemeClr val="tx1"/>
                          </a:solidFill>
                        </a:rPr>
                        <a:t> </a:t>
                      </a:r>
                      <a:r>
                        <a:rPr lang="el-GR" sz="1900" b="1" dirty="0" err="1">
                          <a:solidFill>
                            <a:schemeClr val="tx1"/>
                          </a:solidFill>
                        </a:rPr>
                        <a:t>τὸ</a:t>
                      </a:r>
                      <a:r>
                        <a:rPr lang="el-GR" sz="1900" b="1" dirty="0">
                          <a:solidFill>
                            <a:schemeClr val="tx1"/>
                          </a:solidFill>
                        </a:rPr>
                        <a:t> </a:t>
                      </a:r>
                      <a:r>
                        <a:rPr lang="el-GR" sz="1900" b="1" dirty="0" err="1">
                          <a:solidFill>
                            <a:schemeClr val="tx1"/>
                          </a:solidFill>
                        </a:rPr>
                        <a:t>ὄνομα</a:t>
                      </a:r>
                      <a:r>
                        <a:rPr lang="el-GR" sz="1900" b="1" dirty="0">
                          <a:solidFill>
                            <a:schemeClr val="tx1"/>
                          </a:solidFill>
                        </a:rPr>
                        <a:t> </a:t>
                      </a:r>
                      <a:r>
                        <a:rPr lang="el-GR" sz="1900" b="1" dirty="0" err="1">
                          <a:solidFill>
                            <a:schemeClr val="tx1"/>
                          </a:solidFill>
                        </a:rPr>
                        <a:t>τοῦ</a:t>
                      </a:r>
                      <a:r>
                        <a:rPr lang="el-GR" sz="1900" b="1" dirty="0">
                          <a:solidFill>
                            <a:schemeClr val="tx1"/>
                          </a:solidFill>
                        </a:rPr>
                        <a:t> </a:t>
                      </a:r>
                      <a:r>
                        <a:rPr lang="el-GR" sz="1900" b="1" dirty="0" err="1">
                          <a:solidFill>
                            <a:schemeClr val="tx1"/>
                          </a:solidFill>
                        </a:rPr>
                        <a:t>Πατρὸς</a:t>
                      </a:r>
                      <a:r>
                        <a:rPr lang="el-GR" sz="1900" b="1" dirty="0">
                          <a:solidFill>
                            <a:schemeClr val="tx1"/>
                          </a:solidFill>
                        </a:rPr>
                        <a:t> καὶ </a:t>
                      </a:r>
                      <a:r>
                        <a:rPr lang="el-GR" sz="1900" b="1" dirty="0" err="1">
                          <a:solidFill>
                            <a:schemeClr val="tx1"/>
                          </a:solidFill>
                        </a:rPr>
                        <a:t>τοῦ</a:t>
                      </a:r>
                      <a:r>
                        <a:rPr lang="el-GR" sz="1900" b="1" dirty="0">
                          <a:solidFill>
                            <a:schemeClr val="tx1"/>
                          </a:solidFill>
                        </a:rPr>
                        <a:t> </a:t>
                      </a:r>
                      <a:r>
                        <a:rPr lang="el-GR" sz="1900" b="1" dirty="0" err="1">
                          <a:solidFill>
                            <a:schemeClr val="tx1"/>
                          </a:solidFill>
                        </a:rPr>
                        <a:t>Υἱοῦ</a:t>
                      </a:r>
                      <a:r>
                        <a:rPr lang="el-GR" sz="1900" b="1" dirty="0">
                          <a:solidFill>
                            <a:schemeClr val="tx1"/>
                          </a:solidFill>
                        </a:rPr>
                        <a:t> καὶ </a:t>
                      </a:r>
                      <a:r>
                        <a:rPr lang="el-GR" sz="1900" b="1" dirty="0" err="1">
                          <a:solidFill>
                            <a:schemeClr val="tx1"/>
                          </a:solidFill>
                        </a:rPr>
                        <a:t>τοῦ</a:t>
                      </a:r>
                      <a:r>
                        <a:rPr lang="el-GR" sz="1900" b="1" dirty="0">
                          <a:solidFill>
                            <a:schemeClr val="tx1"/>
                          </a:solidFill>
                        </a:rPr>
                        <a:t> </a:t>
                      </a:r>
                      <a:r>
                        <a:rPr lang="el-GR" sz="1900" b="1" cap="all" baseline="0" dirty="0">
                          <a:solidFill>
                            <a:schemeClr val="tx1"/>
                          </a:solidFill>
                        </a:rPr>
                        <a:t>ἁ</a:t>
                      </a:r>
                      <a:r>
                        <a:rPr lang="el-GR" sz="1900" b="1" dirty="0">
                          <a:solidFill>
                            <a:schemeClr val="tx1"/>
                          </a:solidFill>
                        </a:rPr>
                        <a:t>γίου Πνεύματος» Μτ 28.19</a:t>
                      </a:r>
                    </a:p>
                  </a:txBody>
                  <a:tcPr>
                    <a:noFill/>
                  </a:tcPr>
                </a:tc>
                <a:tc>
                  <a:txBody>
                    <a:bodyPr/>
                    <a:lstStyle/>
                    <a:p>
                      <a:pPr marL="342900" indent="-342900">
                        <a:buFont typeface="Arial" panose="020B0604020202020204" pitchFamily="34" charset="0"/>
                        <a:buChar char="•"/>
                      </a:pPr>
                      <a:r>
                        <a:rPr lang="el-GR" sz="1900" b="0" dirty="0">
                          <a:solidFill>
                            <a:schemeClr val="tx1"/>
                          </a:solidFill>
                        </a:rPr>
                        <a:t>Νιώθω τώρα ταραχή μέσα μου, αλλά τι να πω; </a:t>
                      </a:r>
                      <a:r>
                        <a:rPr lang="el-GR" sz="1900" b="0" i="1" dirty="0">
                          <a:solidFill>
                            <a:schemeClr val="tx1"/>
                          </a:solidFill>
                        </a:rPr>
                        <a:t>«Πατέρα γλίτωσέ με απ’ ότι θα συμβεί αυτή την ώρα;» </a:t>
                      </a:r>
                      <a:r>
                        <a:rPr lang="el-GR" sz="1900" b="0" dirty="0">
                          <a:solidFill>
                            <a:schemeClr val="tx1"/>
                          </a:solidFill>
                        </a:rPr>
                        <a:t>Μα γι’ αυτό για αυτό ακριβώς ήρθα. Πατέρα κάνε αυτό που θα δοξάσει το όνομά Σου.</a:t>
                      </a:r>
                    </a:p>
                    <a:p>
                      <a:pPr marL="0" indent="0">
                        <a:buFont typeface="Arial" panose="020B0604020202020204" pitchFamily="34" charset="0"/>
                        <a:buNone/>
                      </a:pPr>
                      <a:endParaRPr lang="el-GR" sz="1900" b="0" dirty="0">
                        <a:solidFill>
                          <a:schemeClr val="tx1"/>
                        </a:solidFill>
                      </a:endParaRPr>
                    </a:p>
                    <a:p>
                      <a:pPr marL="342900" indent="-342900">
                        <a:buFont typeface="Arial" panose="020B0604020202020204" pitchFamily="34" charset="0"/>
                        <a:buChar char="•"/>
                      </a:pPr>
                      <a:r>
                        <a:rPr lang="el-GR" sz="1900" b="0" dirty="0">
                          <a:solidFill>
                            <a:schemeClr val="tx1"/>
                          </a:solidFill>
                        </a:rPr>
                        <a:t>Αλλά ο Παράκλητος, το Πνεύμα το Άγιο, που θα στείλει ο Πατέρας στο όνομά μου, εκείνος θα σας διδάξει τα πάντα και θα φέρει στη μνήμη σας όλα όσα σας έχω πει.</a:t>
                      </a:r>
                    </a:p>
                    <a:p>
                      <a:pPr marL="342900" indent="-342900">
                        <a:buFont typeface="Arial" panose="020B0604020202020204" pitchFamily="34" charset="0"/>
                        <a:buChar char="•"/>
                      </a:pPr>
                      <a:endParaRPr lang="el-GR" sz="1900" dirty="0">
                        <a:solidFill>
                          <a:schemeClr val="tx1"/>
                        </a:solidFill>
                      </a:endParaRPr>
                    </a:p>
                    <a:p>
                      <a:pPr marL="342900" indent="-342900">
                        <a:buFont typeface="Arial" panose="020B0604020202020204" pitchFamily="34" charset="0"/>
                        <a:buChar char="•"/>
                      </a:pPr>
                      <a:r>
                        <a:rPr lang="el-GR" sz="1900" b="0" dirty="0">
                          <a:solidFill>
                            <a:schemeClr val="tx1"/>
                          </a:solidFill>
                        </a:rPr>
                        <a:t>Τώρα εγώ πηγαίνω σ’ εκείνον που με έστειλε και κανείς δε με ρωτάει πού πηγαίνω. Μόνο που η λύπη έχει γεμίσει τη καρδιά σας επειδή σας τα είπα αυτά. Κι όμως, εγώ σας είπα την αλήθεια, σας συμφέρει να φύγω εγώ. Γιατί αν δεν φύγω, δεν θα έρθει σε εσάς ο Παράκλητος, ενώ αν πάω εγώ θα τον στείλω εγώ.</a:t>
                      </a:r>
                    </a:p>
                    <a:p>
                      <a:pPr marL="342900" indent="-342900">
                        <a:buFont typeface="Arial" panose="020B0604020202020204" pitchFamily="34" charset="0"/>
                        <a:buChar char="•"/>
                      </a:pPr>
                      <a:endParaRPr lang="el-GR" sz="1900" b="0" dirty="0">
                        <a:solidFill>
                          <a:schemeClr val="tx1"/>
                        </a:solidFill>
                      </a:endParaRPr>
                    </a:p>
                    <a:p>
                      <a:pPr marL="342900" indent="-342900">
                        <a:buFont typeface="Arial" panose="020B0604020202020204" pitchFamily="34" charset="0"/>
                        <a:buChar char="•"/>
                      </a:pPr>
                      <a:r>
                        <a:rPr lang="el-GR" sz="1900" b="0" dirty="0">
                          <a:solidFill>
                            <a:schemeClr val="tx1"/>
                          </a:solidFill>
                        </a:rPr>
                        <a:t>Πηγαίνετε λοιπόν και διδάξτε όλα τα έθνη, βαφτίζοντάς τους στο όνομα του Πατρός και του Υιού και του Αγίου Πνεύματος</a:t>
                      </a:r>
                    </a:p>
                  </a:txBody>
                  <a:tcPr>
                    <a:noFill/>
                  </a:tcPr>
                </a:tc>
                <a:extLst>
                  <a:ext uri="{0D108BD9-81ED-4DB2-BD59-A6C34878D82A}">
                    <a16:rowId xmlns:a16="http://schemas.microsoft.com/office/drawing/2014/main" val="453625567"/>
                  </a:ext>
                </a:extLst>
              </a:tr>
            </a:tbl>
          </a:graphicData>
        </a:graphic>
      </p:graphicFrame>
    </p:spTree>
    <p:extLst>
      <p:ext uri="{BB962C8B-B14F-4D97-AF65-F5344CB8AC3E}">
        <p14:creationId xmlns:p14="http://schemas.microsoft.com/office/powerpoint/2010/main" val="39902552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B68A38E-7535-3E99-FDBB-B9F84854095B}"/>
              </a:ext>
            </a:extLst>
          </p:cNvPr>
          <p:cNvSpPr>
            <a:spLocks noGrp="1"/>
          </p:cNvSpPr>
          <p:nvPr>
            <p:ph type="title"/>
          </p:nvPr>
        </p:nvSpPr>
        <p:spPr/>
        <p:txBody>
          <a:bodyPr/>
          <a:lstStyle/>
          <a:p>
            <a:r>
              <a:rPr lang="el-GR" b="1" dirty="0">
                <a:solidFill>
                  <a:srgbClr val="FF0000"/>
                </a:solidFill>
              </a:rPr>
              <a:t>Ο Πατέρας χαρακτηρίζεται «ο Θεός»</a:t>
            </a:r>
          </a:p>
        </p:txBody>
      </p:sp>
      <p:sp>
        <p:nvSpPr>
          <p:cNvPr id="3" name="Θέση περιεχομένου 2">
            <a:extLst>
              <a:ext uri="{FF2B5EF4-FFF2-40B4-BE49-F238E27FC236}">
                <a16:creationId xmlns:a16="http://schemas.microsoft.com/office/drawing/2014/main" id="{8A0F3DDA-E3C1-66EA-2BF9-BF6A2892D66B}"/>
              </a:ext>
            </a:extLst>
          </p:cNvPr>
          <p:cNvSpPr>
            <a:spLocks noGrp="1"/>
          </p:cNvSpPr>
          <p:nvPr>
            <p:ph idx="1"/>
          </p:nvPr>
        </p:nvSpPr>
        <p:spPr>
          <a:xfrm>
            <a:off x="838200" y="1796128"/>
            <a:ext cx="10515600" cy="4351338"/>
          </a:xfrm>
        </p:spPr>
        <p:txBody>
          <a:bodyPr/>
          <a:lstStyle/>
          <a:p>
            <a:pPr marL="0" indent="0">
              <a:buNone/>
            </a:pPr>
            <a:r>
              <a:rPr lang="el-GR" sz="1800" kern="1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l-GR" dirty="0"/>
          </a:p>
        </p:txBody>
      </p:sp>
      <p:graphicFrame>
        <p:nvGraphicFramePr>
          <p:cNvPr id="4" name="Πίνακας 3">
            <a:extLst>
              <a:ext uri="{FF2B5EF4-FFF2-40B4-BE49-F238E27FC236}">
                <a16:creationId xmlns:a16="http://schemas.microsoft.com/office/drawing/2014/main" id="{5596DA13-C69F-35DC-BC38-27E4AFE10816}"/>
              </a:ext>
            </a:extLst>
          </p:cNvPr>
          <p:cNvGraphicFramePr>
            <a:graphicFrameLocks noGrp="1"/>
          </p:cNvGraphicFramePr>
          <p:nvPr>
            <p:extLst>
              <p:ext uri="{D42A27DB-BD31-4B8C-83A1-F6EECF244321}">
                <p14:modId xmlns:p14="http://schemas.microsoft.com/office/powerpoint/2010/main" val="2220620106"/>
              </p:ext>
            </p:extLst>
          </p:nvPr>
        </p:nvGraphicFramePr>
        <p:xfrm>
          <a:off x="560173" y="1690688"/>
          <a:ext cx="10610335" cy="5744378"/>
        </p:xfrm>
        <a:graphic>
          <a:graphicData uri="http://schemas.openxmlformats.org/drawingml/2006/table">
            <a:tbl>
              <a:tblPr firstRow="1" bandRow="1">
                <a:tableStyleId>{5C22544A-7EE6-4342-B048-85BDC9FD1C3A}</a:tableStyleId>
              </a:tblPr>
              <a:tblGrid>
                <a:gridCol w="5194710">
                  <a:extLst>
                    <a:ext uri="{9D8B030D-6E8A-4147-A177-3AD203B41FA5}">
                      <a16:colId xmlns:a16="http://schemas.microsoft.com/office/drawing/2014/main" val="1726108533"/>
                    </a:ext>
                  </a:extLst>
                </a:gridCol>
                <a:gridCol w="5415625">
                  <a:extLst>
                    <a:ext uri="{9D8B030D-6E8A-4147-A177-3AD203B41FA5}">
                      <a16:colId xmlns:a16="http://schemas.microsoft.com/office/drawing/2014/main" val="1953604535"/>
                    </a:ext>
                  </a:extLst>
                </a:gridCol>
              </a:tblGrid>
              <a:tr h="5744378">
                <a:tc>
                  <a: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Εὐλογητὸς</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ὁ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Θεὸς</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καὶ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πατὴρ</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τοῦ</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Κυρίου</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ἡμῶν</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Ιησοῦ</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Χριστοῦ</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ὁ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εὐλογήσας</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ἡμᾶς</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ἐν</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πάσῃ</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εὐλογίᾳ</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πνευματικῇ</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ἐν</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τοῖς</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ἐπουρανίοις</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ἐν</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Χριστῷ</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Εφ 1,3</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«ΠΑΥΛΟΣ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χάρις</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ὑμῖν</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καὶ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εἰρήνη</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ἀπὸ</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Θεοῦ</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πατρὸς</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ἡμῶν</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καὶ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Κυρίου</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Ιησοῦ</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l-GR" sz="2300" b="1" i="0" u="none" strike="noStrike" kern="1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Χριστοῦ</a:t>
                      </a:r>
                      <a:r>
                        <a:rPr kumimoji="0" lang="el-GR" sz="2300" b="1"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Α΄Θεσ 1,1</a:t>
                      </a:r>
                    </a:p>
                    <a:p>
                      <a:pPr marL="0" indent="0">
                        <a:buFont typeface="Arial" panose="020B0604020202020204" pitchFamily="34" charset="0"/>
                        <a:buNone/>
                      </a:pPr>
                      <a:endParaRPr lang="el-GR" sz="2300" baseline="0" dirty="0">
                        <a:solidFill>
                          <a:schemeClr val="tx1"/>
                        </a:solidFill>
                      </a:endParaRPr>
                    </a:p>
                  </a:txBody>
                  <a:tcPr>
                    <a:solidFill>
                      <a:schemeClr val="bg1"/>
                    </a:solidFill>
                  </a:tcPr>
                </a:tc>
                <a:tc>
                  <a:txBody>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3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Ευλογημένος να είναι ο Θεός, ο Πατέρας του Κυρίου μας Ιησού Χριστού που μέσω αυτού μας χάρισε πλούσιες τις ευλογίες Του, πνευματικές και ουράνιες.</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l-GR" sz="23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300" b="0" i="0" u="none" strike="noStrike" kern="1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Εγώ ο Παύλος…..Ευχόμαστε ο Θεός Πατέρας μας και ο Κύριος Ιησούς Χριστός να σας δίνουν τη χάρη και την ειρήνη.</a:t>
                      </a:r>
                    </a:p>
                    <a:p>
                      <a:pPr marL="285750" indent="-285750">
                        <a:buFont typeface="Arial" panose="020B0604020202020204" pitchFamily="34" charset="0"/>
                        <a:buChar char="•"/>
                      </a:pPr>
                      <a:endParaRPr lang="el-GR" sz="2300" baseline="0" dirty="0">
                        <a:solidFill>
                          <a:schemeClr val="tx1"/>
                        </a:solidFill>
                      </a:endParaRPr>
                    </a:p>
                  </a:txBody>
                  <a:tcPr>
                    <a:noFill/>
                  </a:tcPr>
                </a:tc>
                <a:extLst>
                  <a:ext uri="{0D108BD9-81ED-4DB2-BD59-A6C34878D82A}">
                    <a16:rowId xmlns:a16="http://schemas.microsoft.com/office/drawing/2014/main" val="3623810487"/>
                  </a:ext>
                </a:extLst>
              </a:tr>
            </a:tbl>
          </a:graphicData>
        </a:graphic>
      </p:graphicFrame>
    </p:spTree>
    <p:extLst>
      <p:ext uri="{BB962C8B-B14F-4D97-AF65-F5344CB8AC3E}">
        <p14:creationId xmlns:p14="http://schemas.microsoft.com/office/powerpoint/2010/main" val="4259405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92DAF5D-1904-918A-8266-94777D0B14F1}"/>
              </a:ext>
            </a:extLst>
          </p:cNvPr>
          <p:cNvSpPr>
            <a:spLocks noGrp="1"/>
          </p:cNvSpPr>
          <p:nvPr>
            <p:ph type="title"/>
          </p:nvPr>
        </p:nvSpPr>
        <p:spPr/>
        <p:txBody>
          <a:bodyPr/>
          <a:lstStyle/>
          <a:p>
            <a:r>
              <a:rPr kumimoji="0" lang="el-GR" sz="4400" b="1" i="0" u="none" strike="noStrike" kern="1200" cap="none" spc="0" normalizeH="0" baseline="0" noProof="0" dirty="0">
                <a:ln>
                  <a:noFill/>
                </a:ln>
                <a:solidFill>
                  <a:srgbClr val="FF0000"/>
                </a:solidFill>
                <a:effectLst/>
                <a:uLnTx/>
                <a:uFillTx/>
                <a:latin typeface="Calibri Light" panose="020F0302020204030204"/>
                <a:ea typeface="+mj-ea"/>
                <a:cs typeface="+mj-cs"/>
              </a:rPr>
              <a:t>Τι σχέση έχει ο Ιησούς με τον Θεό;</a:t>
            </a:r>
            <a:endParaRPr lang="el-GR" dirty="0"/>
          </a:p>
        </p:txBody>
      </p:sp>
      <p:graphicFrame>
        <p:nvGraphicFramePr>
          <p:cNvPr id="4" name="Θέση περιεχομένου 3">
            <a:extLst>
              <a:ext uri="{FF2B5EF4-FFF2-40B4-BE49-F238E27FC236}">
                <a16:creationId xmlns:a16="http://schemas.microsoft.com/office/drawing/2014/main" id="{2D863774-547D-9282-0494-5CE85D63EFE5}"/>
              </a:ext>
            </a:extLst>
          </p:cNvPr>
          <p:cNvGraphicFramePr>
            <a:graphicFrameLocks noGrp="1"/>
          </p:cNvGraphicFramePr>
          <p:nvPr>
            <p:ph idx="1"/>
            <p:extLst>
              <p:ext uri="{D42A27DB-BD31-4B8C-83A1-F6EECF244321}">
                <p14:modId xmlns:p14="http://schemas.microsoft.com/office/powerpoint/2010/main" val="4042710516"/>
              </p:ext>
            </p:extLst>
          </p:nvPr>
        </p:nvGraphicFramePr>
        <p:xfrm>
          <a:off x="383457" y="1825625"/>
          <a:ext cx="11484078" cy="4607560"/>
        </p:xfrm>
        <a:graphic>
          <a:graphicData uri="http://schemas.openxmlformats.org/drawingml/2006/table">
            <a:tbl>
              <a:tblPr firstRow="1" bandRow="1">
                <a:tableStyleId>{5C22544A-7EE6-4342-B048-85BDC9FD1C3A}</a:tableStyleId>
              </a:tblPr>
              <a:tblGrid>
                <a:gridCol w="5742039">
                  <a:extLst>
                    <a:ext uri="{9D8B030D-6E8A-4147-A177-3AD203B41FA5}">
                      <a16:colId xmlns:a16="http://schemas.microsoft.com/office/drawing/2014/main" val="2653189730"/>
                    </a:ext>
                  </a:extLst>
                </a:gridCol>
                <a:gridCol w="5742039">
                  <a:extLst>
                    <a:ext uri="{9D8B030D-6E8A-4147-A177-3AD203B41FA5}">
                      <a16:colId xmlns:a16="http://schemas.microsoft.com/office/drawing/2014/main" val="3569839794"/>
                    </a:ext>
                  </a:extLst>
                </a:gridCol>
              </a:tblGrid>
              <a:tr h="370840">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000" b="1" i="0" u="none" strike="noStrike" kern="1200" cap="none" spc="0" normalizeH="0" baseline="0" noProof="0" dirty="0">
                          <a:ln>
                            <a:noFill/>
                          </a:ln>
                          <a:solidFill>
                            <a:prstClr val="black"/>
                          </a:solidFill>
                          <a:effectLst/>
                          <a:uLnTx/>
                          <a:uFillTx/>
                          <a:latin typeface="+mn-lt"/>
                          <a:ea typeface="+mn-ea"/>
                          <a:cs typeface="+mn-cs"/>
                        </a:rPr>
                        <a:t>«</a:t>
                      </a:r>
                      <a:r>
                        <a:rPr kumimoji="0" lang="el-GR" sz="2000" b="1" i="0" u="none" strike="noStrike" kern="1200" cap="none" spc="0" normalizeH="0" baseline="0" noProof="0" dirty="0" err="1">
                          <a:ln>
                            <a:noFill/>
                          </a:ln>
                          <a:solidFill>
                            <a:prstClr val="black"/>
                          </a:solidFill>
                          <a:effectLst/>
                          <a:uLnTx/>
                          <a:uFillTx/>
                          <a:latin typeface="+mn-lt"/>
                          <a:ea typeface="+mn-ea"/>
                          <a:cs typeface="+mn-cs"/>
                        </a:rPr>
                        <a:t>καὶ</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στραφεὶς</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πρὸς</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τοὺς</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μαθητὰς</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εἶπε</a:t>
                      </a:r>
                      <a:r>
                        <a:rPr kumimoji="0" lang="el-GR" sz="2000" b="1" i="0" u="none" strike="noStrike" kern="1200" cap="none" spc="0" normalizeH="0" baseline="0" noProof="0" dirty="0">
                          <a:ln>
                            <a:noFill/>
                          </a:ln>
                          <a:solidFill>
                            <a:prstClr val="black"/>
                          </a:solidFill>
                          <a:effectLst/>
                          <a:uLnTx/>
                          <a:uFillTx/>
                          <a:latin typeface="+mn-lt"/>
                          <a:ea typeface="+mn-ea"/>
                          <a:cs typeface="+mn-cs"/>
                        </a:rPr>
                        <a:t>· πάντα μοι </a:t>
                      </a:r>
                      <a:r>
                        <a:rPr kumimoji="0" lang="el-GR" sz="2000" b="1" i="0" u="none" strike="noStrike" kern="1200" cap="none" spc="0" normalizeH="0" baseline="0" noProof="0" dirty="0" err="1">
                          <a:ln>
                            <a:noFill/>
                          </a:ln>
                          <a:solidFill>
                            <a:prstClr val="black"/>
                          </a:solidFill>
                          <a:effectLst/>
                          <a:uLnTx/>
                          <a:uFillTx/>
                          <a:latin typeface="+mn-lt"/>
                          <a:ea typeface="+mn-ea"/>
                          <a:cs typeface="+mn-cs"/>
                        </a:rPr>
                        <a:t>παρεδόθη</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ὑπὸ</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τοῦ</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sng" strike="noStrike" kern="1200" cap="none" spc="0" normalizeH="0" baseline="0" noProof="0" dirty="0">
                          <a:ln>
                            <a:noFill/>
                          </a:ln>
                          <a:solidFill>
                            <a:prstClr val="black"/>
                          </a:solidFill>
                          <a:effectLst/>
                          <a:uLnTx/>
                          <a:uFillTx/>
                          <a:latin typeface="+mn-lt"/>
                          <a:ea typeface="+mn-ea"/>
                          <a:cs typeface="+mn-cs"/>
                        </a:rPr>
                        <a:t>πατρός μου</a:t>
                      </a:r>
                      <a:r>
                        <a:rPr kumimoji="0" lang="el-GR" sz="2000" b="1" i="0" u="none" strike="noStrike" kern="1200" cap="none" spc="0" normalizeH="0" baseline="0" noProof="0" dirty="0">
                          <a:ln>
                            <a:noFill/>
                          </a:ln>
                          <a:solidFill>
                            <a:prstClr val="black"/>
                          </a:solidFill>
                          <a:effectLst/>
                          <a:uLnTx/>
                          <a:uFillTx/>
                          <a:latin typeface="+mn-lt"/>
                          <a:ea typeface="+mn-ea"/>
                          <a:cs typeface="+mn-cs"/>
                        </a:rPr>
                        <a:t>· καὶ </a:t>
                      </a:r>
                      <a:r>
                        <a:rPr kumimoji="0" lang="el-GR" sz="2000" b="1" i="0" u="none" strike="noStrike" kern="1200" cap="none" spc="0" normalizeH="0" baseline="0" noProof="0" dirty="0" err="1">
                          <a:ln>
                            <a:noFill/>
                          </a:ln>
                          <a:solidFill>
                            <a:prstClr val="black"/>
                          </a:solidFill>
                          <a:effectLst/>
                          <a:uLnTx/>
                          <a:uFillTx/>
                          <a:latin typeface="+mn-lt"/>
                          <a:ea typeface="+mn-ea"/>
                          <a:cs typeface="+mn-cs"/>
                        </a:rPr>
                        <a:t>οὐδεὶς</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ἐπιγινώσκει</a:t>
                      </a:r>
                      <a:r>
                        <a:rPr kumimoji="0" lang="el-GR" sz="2000" b="1" i="0" u="none" strike="noStrike" kern="1200" cap="none" spc="0" normalizeH="0" baseline="0" noProof="0" dirty="0">
                          <a:ln>
                            <a:noFill/>
                          </a:ln>
                          <a:solidFill>
                            <a:prstClr val="black"/>
                          </a:solidFill>
                          <a:effectLst/>
                          <a:uLnTx/>
                          <a:uFillTx/>
                          <a:latin typeface="+mn-lt"/>
                          <a:ea typeface="+mn-ea"/>
                          <a:cs typeface="+mn-cs"/>
                        </a:rPr>
                        <a:t> τίς </a:t>
                      </a:r>
                      <a:r>
                        <a:rPr kumimoji="0" lang="el-GR" sz="2000" b="1" i="0" u="none" strike="noStrike" kern="1200" cap="none" spc="0" normalizeH="0" baseline="0" noProof="0" dirty="0" err="1">
                          <a:ln>
                            <a:noFill/>
                          </a:ln>
                          <a:solidFill>
                            <a:prstClr val="black"/>
                          </a:solidFill>
                          <a:effectLst/>
                          <a:uLnTx/>
                          <a:uFillTx/>
                          <a:latin typeface="+mn-lt"/>
                          <a:ea typeface="+mn-ea"/>
                          <a:cs typeface="+mn-cs"/>
                        </a:rPr>
                        <a:t>ἐστιν</a:t>
                      </a:r>
                      <a:r>
                        <a:rPr kumimoji="0" lang="el-GR" sz="2000" b="1" i="0" u="none" strike="noStrike" kern="1200" cap="none" spc="0" normalizeH="0" baseline="0" noProof="0" dirty="0">
                          <a:ln>
                            <a:noFill/>
                          </a:ln>
                          <a:solidFill>
                            <a:prstClr val="black"/>
                          </a:solidFill>
                          <a:effectLst/>
                          <a:uLnTx/>
                          <a:uFillTx/>
                          <a:latin typeface="+mn-lt"/>
                          <a:ea typeface="+mn-ea"/>
                          <a:cs typeface="+mn-cs"/>
                        </a:rPr>
                        <a:t> ὁ </a:t>
                      </a:r>
                      <a:r>
                        <a:rPr kumimoji="0" lang="el-GR" sz="2000" b="1" i="0" u="none" strike="noStrike" kern="1200" cap="none" spc="0" normalizeH="0" baseline="0" noProof="0" dirty="0" err="1">
                          <a:ln>
                            <a:noFill/>
                          </a:ln>
                          <a:solidFill>
                            <a:prstClr val="black"/>
                          </a:solidFill>
                          <a:effectLst/>
                          <a:uLnTx/>
                          <a:uFillTx/>
                          <a:latin typeface="+mn-lt"/>
                          <a:ea typeface="+mn-ea"/>
                          <a:cs typeface="+mn-cs"/>
                        </a:rPr>
                        <a:t>υἱός</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εἰ</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μὴ</a:t>
                      </a:r>
                      <a:r>
                        <a:rPr kumimoji="0" lang="el-GR" sz="2000" b="1" i="0" u="none" strike="noStrike" kern="1200" cap="none" spc="0" normalizeH="0" baseline="0" noProof="0" dirty="0">
                          <a:ln>
                            <a:noFill/>
                          </a:ln>
                          <a:solidFill>
                            <a:prstClr val="black"/>
                          </a:solidFill>
                          <a:effectLst/>
                          <a:uLnTx/>
                          <a:uFillTx/>
                          <a:latin typeface="+mn-lt"/>
                          <a:ea typeface="+mn-ea"/>
                          <a:cs typeface="+mn-cs"/>
                        </a:rPr>
                        <a:t> ὁ πατήρ, καὶ τίς </a:t>
                      </a:r>
                      <a:r>
                        <a:rPr kumimoji="0" lang="el-GR" sz="2000" b="1" i="0" u="none" strike="noStrike" kern="1200" cap="none" spc="0" normalizeH="0" baseline="0" noProof="0" dirty="0" err="1">
                          <a:ln>
                            <a:noFill/>
                          </a:ln>
                          <a:solidFill>
                            <a:prstClr val="black"/>
                          </a:solidFill>
                          <a:effectLst/>
                          <a:uLnTx/>
                          <a:uFillTx/>
                          <a:latin typeface="+mn-lt"/>
                          <a:ea typeface="+mn-ea"/>
                          <a:cs typeface="+mn-cs"/>
                        </a:rPr>
                        <a:t>ἐστιν</a:t>
                      </a:r>
                      <a:r>
                        <a:rPr kumimoji="0" lang="el-GR" sz="2000" b="1" i="0" u="none" strike="noStrike" kern="1200" cap="none" spc="0" normalizeH="0" baseline="0" noProof="0" dirty="0">
                          <a:ln>
                            <a:noFill/>
                          </a:ln>
                          <a:solidFill>
                            <a:prstClr val="black"/>
                          </a:solidFill>
                          <a:effectLst/>
                          <a:uLnTx/>
                          <a:uFillTx/>
                          <a:latin typeface="+mn-lt"/>
                          <a:ea typeface="+mn-ea"/>
                          <a:cs typeface="+mn-cs"/>
                        </a:rPr>
                        <a:t> ὁ πατήρ, </a:t>
                      </a:r>
                      <a:r>
                        <a:rPr kumimoji="0" lang="el-GR" sz="2000" b="1" i="0" u="none" strike="noStrike" kern="1200" cap="none" spc="0" normalizeH="0" baseline="0" noProof="0" dirty="0" err="1">
                          <a:ln>
                            <a:noFill/>
                          </a:ln>
                          <a:solidFill>
                            <a:prstClr val="black"/>
                          </a:solidFill>
                          <a:effectLst/>
                          <a:uLnTx/>
                          <a:uFillTx/>
                          <a:latin typeface="+mn-lt"/>
                          <a:ea typeface="+mn-ea"/>
                          <a:cs typeface="+mn-cs"/>
                        </a:rPr>
                        <a:t>εἰ</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μὴ</a:t>
                      </a:r>
                      <a:r>
                        <a:rPr kumimoji="0" lang="el-GR" sz="2000" b="1" i="0" u="none" strike="noStrike" kern="1200" cap="none" spc="0" normalizeH="0" baseline="0" noProof="0" dirty="0">
                          <a:ln>
                            <a:noFill/>
                          </a:ln>
                          <a:solidFill>
                            <a:prstClr val="black"/>
                          </a:solidFill>
                          <a:effectLst/>
                          <a:uLnTx/>
                          <a:uFillTx/>
                          <a:latin typeface="+mn-lt"/>
                          <a:ea typeface="+mn-ea"/>
                          <a:cs typeface="+mn-cs"/>
                        </a:rPr>
                        <a:t> ὁ </a:t>
                      </a:r>
                      <a:r>
                        <a:rPr kumimoji="0" lang="el-GR" sz="2000" b="1" i="0" u="none" strike="noStrike" kern="1200" cap="none" spc="0" normalizeH="0" baseline="0" noProof="0" dirty="0" err="1">
                          <a:ln>
                            <a:noFill/>
                          </a:ln>
                          <a:solidFill>
                            <a:prstClr val="black"/>
                          </a:solidFill>
                          <a:effectLst/>
                          <a:uLnTx/>
                          <a:uFillTx/>
                          <a:latin typeface="+mn-lt"/>
                          <a:ea typeface="+mn-ea"/>
                          <a:cs typeface="+mn-cs"/>
                        </a:rPr>
                        <a:t>υἱὸς</a:t>
                      </a:r>
                      <a:r>
                        <a:rPr kumimoji="0" lang="el-GR" sz="2000" b="1" i="0" u="none" strike="noStrike" kern="1200" cap="none" spc="0" normalizeH="0" baseline="0" noProof="0" dirty="0">
                          <a:ln>
                            <a:noFill/>
                          </a:ln>
                          <a:solidFill>
                            <a:prstClr val="black"/>
                          </a:solidFill>
                          <a:effectLst/>
                          <a:uLnTx/>
                          <a:uFillTx/>
                          <a:latin typeface="+mn-lt"/>
                          <a:ea typeface="+mn-ea"/>
                          <a:cs typeface="+mn-cs"/>
                        </a:rPr>
                        <a:t> καὶ ᾧ </a:t>
                      </a:r>
                      <a:r>
                        <a:rPr kumimoji="0" lang="el-GR" sz="2000" b="1" i="0" u="none" strike="noStrike" kern="1200" cap="none" spc="0" normalizeH="0" baseline="0" noProof="0" dirty="0" err="1">
                          <a:ln>
                            <a:noFill/>
                          </a:ln>
                          <a:solidFill>
                            <a:prstClr val="black"/>
                          </a:solidFill>
                          <a:effectLst/>
                          <a:uLnTx/>
                          <a:uFillTx/>
                          <a:latin typeface="+mn-lt"/>
                          <a:ea typeface="+mn-ea"/>
                          <a:cs typeface="+mn-cs"/>
                        </a:rPr>
                        <a:t>ἐὰν</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βούληται</a:t>
                      </a:r>
                      <a:r>
                        <a:rPr kumimoji="0" lang="el-GR" sz="2000" b="1" i="0" u="none" strike="noStrike" kern="1200" cap="none" spc="0" normalizeH="0" baseline="0" noProof="0" dirty="0">
                          <a:ln>
                            <a:noFill/>
                          </a:ln>
                          <a:solidFill>
                            <a:prstClr val="black"/>
                          </a:solidFill>
                          <a:effectLst/>
                          <a:uLnTx/>
                          <a:uFillTx/>
                          <a:latin typeface="+mn-lt"/>
                          <a:ea typeface="+mn-ea"/>
                          <a:cs typeface="+mn-cs"/>
                        </a:rPr>
                        <a:t> ὁ </a:t>
                      </a:r>
                      <a:r>
                        <a:rPr kumimoji="0" lang="el-GR" sz="2000" b="1" i="0" u="none" strike="noStrike" kern="1200" cap="none" spc="0" normalizeH="0" baseline="0" noProof="0" dirty="0" err="1">
                          <a:ln>
                            <a:noFill/>
                          </a:ln>
                          <a:solidFill>
                            <a:prstClr val="black"/>
                          </a:solidFill>
                          <a:effectLst/>
                          <a:uLnTx/>
                          <a:uFillTx/>
                          <a:latin typeface="+mn-lt"/>
                          <a:ea typeface="+mn-ea"/>
                          <a:cs typeface="+mn-cs"/>
                        </a:rPr>
                        <a:t>υἱὸς</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ἀποκαλύψαι</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Λκ</a:t>
                      </a:r>
                      <a:r>
                        <a:rPr kumimoji="0" lang="el-GR" sz="2000" b="1" i="0" u="none" strike="noStrike" kern="1200" cap="none" spc="0" normalizeH="0" baseline="0" noProof="0" dirty="0">
                          <a:ln>
                            <a:noFill/>
                          </a:ln>
                          <a:solidFill>
                            <a:prstClr val="black"/>
                          </a:solidFill>
                          <a:effectLst/>
                          <a:uLnTx/>
                          <a:uFillTx/>
                          <a:latin typeface="+mn-lt"/>
                          <a:ea typeface="+mn-ea"/>
                          <a:cs typeface="+mn-cs"/>
                        </a:rPr>
                        <a:t> 10.22</a:t>
                      </a:r>
                    </a:p>
                    <a:p>
                      <a:pPr marL="285750" indent="-285750">
                        <a:buFont typeface="Arial" panose="020B0604020202020204" pitchFamily="34" charset="0"/>
                        <a:buChar char="•"/>
                      </a:pPr>
                      <a:endParaRPr lang="el-GR" b="1" dirty="0">
                        <a:solidFill>
                          <a:schemeClr val="tx1"/>
                        </a:solidFill>
                      </a:endParaRPr>
                    </a:p>
                    <a:p>
                      <a:pPr marL="285750" indent="-285750">
                        <a:buFont typeface="Arial" panose="020B0604020202020204" pitchFamily="34" charset="0"/>
                        <a:buChar char="•"/>
                      </a:pPr>
                      <a:endParaRPr lang="el-GR" b="1" dirty="0">
                        <a:solidFill>
                          <a:schemeClr val="tx1"/>
                        </a:solidFill>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000" b="1" i="0" u="none" strike="noStrike" kern="1200" cap="none" spc="0" normalizeH="0" baseline="0" noProof="0" dirty="0">
                          <a:ln>
                            <a:noFill/>
                          </a:ln>
                          <a:solidFill>
                            <a:prstClr val="black"/>
                          </a:solidFill>
                          <a:effectLst/>
                          <a:uLnTx/>
                          <a:uFillTx/>
                          <a:latin typeface="+mn-lt"/>
                          <a:ea typeface="+mn-ea"/>
                          <a:cs typeface="+mn-cs"/>
                        </a:rPr>
                        <a:t>«</a:t>
                      </a:r>
                      <a:r>
                        <a:rPr kumimoji="0" lang="el-GR" sz="2000" b="1" i="0" u="none" strike="noStrike" kern="1200" cap="none" spc="0" normalizeH="0" baseline="0" noProof="0" dirty="0" err="1">
                          <a:ln>
                            <a:noFill/>
                          </a:ln>
                          <a:solidFill>
                            <a:prstClr val="black"/>
                          </a:solidFill>
                          <a:effectLst/>
                          <a:uLnTx/>
                          <a:uFillTx/>
                          <a:latin typeface="+mn-lt"/>
                          <a:ea typeface="+mn-ea"/>
                          <a:cs typeface="+mn-cs"/>
                        </a:rPr>
                        <a:t>Ἤκουσεν</a:t>
                      </a:r>
                      <a:r>
                        <a:rPr kumimoji="0" lang="el-GR" sz="2000" b="1" i="0" u="none" strike="noStrike" kern="1200" cap="none" spc="0" normalizeH="0" baseline="0" noProof="0" dirty="0">
                          <a:ln>
                            <a:noFill/>
                          </a:ln>
                          <a:solidFill>
                            <a:prstClr val="black"/>
                          </a:solidFill>
                          <a:effectLst/>
                          <a:uLnTx/>
                          <a:uFillTx/>
                          <a:latin typeface="+mn-lt"/>
                          <a:ea typeface="+mn-ea"/>
                          <a:cs typeface="+mn-cs"/>
                        </a:rPr>
                        <a:t> ὁ </a:t>
                      </a:r>
                      <a:r>
                        <a:rPr kumimoji="0" lang="el-GR" sz="2000" b="1" i="0" u="none" strike="noStrike" kern="1200" cap="none" spc="0" normalizeH="0" baseline="0" noProof="0" dirty="0" err="1">
                          <a:ln>
                            <a:noFill/>
                          </a:ln>
                          <a:solidFill>
                            <a:prstClr val="black"/>
                          </a:solidFill>
                          <a:effectLst/>
                          <a:uLnTx/>
                          <a:uFillTx/>
                          <a:latin typeface="+mn-lt"/>
                          <a:ea typeface="+mn-ea"/>
                          <a:cs typeface="+mn-cs"/>
                        </a:rPr>
                        <a:t>Ἰησοῦς</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ὅτι</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ἐξέβαλον</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αὐτὸν</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ἔξω</a:t>
                      </a:r>
                      <a:r>
                        <a:rPr kumimoji="0" lang="el-GR" sz="2000" b="1" i="0" u="none" strike="noStrike" kern="1200" cap="none" spc="0" normalizeH="0" baseline="0" noProof="0" dirty="0">
                          <a:ln>
                            <a:noFill/>
                          </a:ln>
                          <a:solidFill>
                            <a:prstClr val="black"/>
                          </a:solidFill>
                          <a:effectLst/>
                          <a:uLnTx/>
                          <a:uFillTx/>
                          <a:latin typeface="+mn-lt"/>
                          <a:ea typeface="+mn-ea"/>
                          <a:cs typeface="+mn-cs"/>
                        </a:rPr>
                        <a:t>, καὶ </a:t>
                      </a:r>
                      <a:r>
                        <a:rPr kumimoji="0" lang="el-GR" sz="2000" b="1" i="0" u="none" strike="noStrike" kern="1200" cap="none" spc="0" normalizeH="0" baseline="0" noProof="0" dirty="0" err="1">
                          <a:ln>
                            <a:noFill/>
                          </a:ln>
                          <a:solidFill>
                            <a:prstClr val="black"/>
                          </a:solidFill>
                          <a:effectLst/>
                          <a:uLnTx/>
                          <a:uFillTx/>
                          <a:latin typeface="+mn-lt"/>
                          <a:ea typeface="+mn-ea"/>
                          <a:cs typeface="+mn-cs"/>
                        </a:rPr>
                        <a:t>εὑρὼν</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αὐτὸν</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εἶπεν</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αὐτῷ</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σὺ</a:t>
                      </a:r>
                      <a:r>
                        <a:rPr kumimoji="0" lang="el-GR" sz="2000" b="1" i="0" u="none" strike="noStrike" kern="1200" cap="none" spc="0" normalizeH="0" baseline="0" noProof="0" dirty="0">
                          <a:ln>
                            <a:noFill/>
                          </a:ln>
                          <a:solidFill>
                            <a:prstClr val="black"/>
                          </a:solidFill>
                          <a:effectLst/>
                          <a:uLnTx/>
                          <a:uFillTx/>
                          <a:latin typeface="+mn-lt"/>
                          <a:ea typeface="+mn-ea"/>
                          <a:cs typeface="+mn-cs"/>
                        </a:rPr>
                        <a:t> πιστεύεις </a:t>
                      </a:r>
                      <a:r>
                        <a:rPr kumimoji="0" lang="el-GR" sz="2000" b="1" i="0" u="none" strike="noStrike" kern="1200" cap="none" spc="0" normalizeH="0" baseline="0" noProof="0" dirty="0" err="1">
                          <a:ln>
                            <a:noFill/>
                          </a:ln>
                          <a:solidFill>
                            <a:prstClr val="black"/>
                          </a:solidFill>
                          <a:effectLst/>
                          <a:uLnTx/>
                          <a:uFillTx/>
                          <a:latin typeface="+mn-lt"/>
                          <a:ea typeface="+mn-ea"/>
                          <a:cs typeface="+mn-cs"/>
                        </a:rPr>
                        <a:t>εἰς</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sng" strike="noStrike" kern="1200" cap="none" spc="0" normalizeH="0" baseline="0" noProof="0" dirty="0" err="1">
                          <a:ln>
                            <a:noFill/>
                          </a:ln>
                          <a:solidFill>
                            <a:prstClr val="black"/>
                          </a:solidFill>
                          <a:effectLst/>
                          <a:uLnTx/>
                          <a:uFillTx/>
                          <a:latin typeface="+mn-lt"/>
                          <a:ea typeface="+mn-ea"/>
                          <a:cs typeface="+mn-cs"/>
                        </a:rPr>
                        <a:t>τὸν</a:t>
                      </a:r>
                      <a:r>
                        <a:rPr kumimoji="0" lang="el-GR" sz="2000" b="1" i="0" u="sng" strike="noStrike" kern="1200" cap="none" spc="0" normalizeH="0" baseline="0" noProof="0" dirty="0">
                          <a:ln>
                            <a:noFill/>
                          </a:ln>
                          <a:solidFill>
                            <a:prstClr val="black"/>
                          </a:solidFill>
                          <a:effectLst/>
                          <a:uLnTx/>
                          <a:uFillTx/>
                          <a:latin typeface="+mn-lt"/>
                          <a:ea typeface="+mn-ea"/>
                          <a:cs typeface="+mn-cs"/>
                        </a:rPr>
                        <a:t> </a:t>
                      </a:r>
                      <a:r>
                        <a:rPr kumimoji="0" lang="el-GR" sz="2000" b="1" i="0" u="sng" strike="noStrike" kern="1200" cap="none" spc="0" normalizeH="0" baseline="0" noProof="0" dirty="0" err="1">
                          <a:ln>
                            <a:noFill/>
                          </a:ln>
                          <a:solidFill>
                            <a:prstClr val="black"/>
                          </a:solidFill>
                          <a:effectLst/>
                          <a:uLnTx/>
                          <a:uFillTx/>
                          <a:latin typeface="+mn-lt"/>
                          <a:ea typeface="+mn-ea"/>
                          <a:cs typeface="+mn-cs"/>
                        </a:rPr>
                        <a:t>υἱὸν</a:t>
                      </a:r>
                      <a:r>
                        <a:rPr kumimoji="0" lang="el-GR" sz="2000" b="1" i="0" u="sng" strike="noStrike" kern="1200" cap="none" spc="0" normalizeH="0" baseline="0" noProof="0" dirty="0">
                          <a:ln>
                            <a:noFill/>
                          </a:ln>
                          <a:solidFill>
                            <a:prstClr val="black"/>
                          </a:solidFill>
                          <a:effectLst/>
                          <a:uLnTx/>
                          <a:uFillTx/>
                          <a:latin typeface="+mn-lt"/>
                          <a:ea typeface="+mn-ea"/>
                          <a:cs typeface="+mn-cs"/>
                        </a:rPr>
                        <a:t> </a:t>
                      </a:r>
                      <a:r>
                        <a:rPr kumimoji="0" lang="el-GR" sz="2000" b="1" i="0" u="sng" strike="noStrike" kern="1200" cap="none" spc="0" normalizeH="0" baseline="0" noProof="0" dirty="0" err="1">
                          <a:ln>
                            <a:noFill/>
                          </a:ln>
                          <a:solidFill>
                            <a:prstClr val="black"/>
                          </a:solidFill>
                          <a:effectLst/>
                          <a:uLnTx/>
                          <a:uFillTx/>
                          <a:latin typeface="+mn-lt"/>
                          <a:ea typeface="+mn-ea"/>
                          <a:cs typeface="+mn-cs"/>
                        </a:rPr>
                        <a:t>τοῦ</a:t>
                      </a:r>
                      <a:r>
                        <a:rPr kumimoji="0" lang="el-GR" sz="2000" b="1" i="0" u="sng" strike="noStrike" kern="1200" cap="none" spc="0" normalizeH="0" baseline="0" noProof="0" dirty="0">
                          <a:ln>
                            <a:noFill/>
                          </a:ln>
                          <a:solidFill>
                            <a:prstClr val="black"/>
                          </a:solidFill>
                          <a:effectLst/>
                          <a:uLnTx/>
                          <a:uFillTx/>
                          <a:latin typeface="+mn-lt"/>
                          <a:ea typeface="+mn-ea"/>
                          <a:cs typeface="+mn-cs"/>
                        </a:rPr>
                        <a:t> </a:t>
                      </a:r>
                      <a:r>
                        <a:rPr kumimoji="0" lang="el-GR" sz="2000" b="1" i="0" u="sng" strike="noStrike" kern="1200" cap="none" spc="0" normalizeH="0" baseline="0" noProof="0" dirty="0" err="1">
                          <a:ln>
                            <a:noFill/>
                          </a:ln>
                          <a:solidFill>
                            <a:prstClr val="black"/>
                          </a:solidFill>
                          <a:effectLst/>
                          <a:uLnTx/>
                          <a:uFillTx/>
                          <a:latin typeface="+mn-lt"/>
                          <a:ea typeface="+mn-ea"/>
                          <a:cs typeface="+mn-cs"/>
                        </a:rPr>
                        <a:t>Θεοῦ</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ἀπεκρίθη</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ἐκεῖνος</a:t>
                      </a:r>
                      <a:r>
                        <a:rPr kumimoji="0" lang="el-GR" sz="2000" b="1" i="0" u="none" strike="noStrike" kern="1200" cap="none" spc="0" normalizeH="0" baseline="0" noProof="0" dirty="0">
                          <a:ln>
                            <a:noFill/>
                          </a:ln>
                          <a:solidFill>
                            <a:prstClr val="black"/>
                          </a:solidFill>
                          <a:effectLst/>
                          <a:uLnTx/>
                          <a:uFillTx/>
                          <a:latin typeface="+mn-lt"/>
                          <a:ea typeface="+mn-ea"/>
                          <a:cs typeface="+mn-cs"/>
                        </a:rPr>
                        <a:t> καὶ </a:t>
                      </a:r>
                      <a:r>
                        <a:rPr kumimoji="0" lang="el-GR" sz="2000" b="1" i="0" u="none" strike="noStrike" kern="1200" cap="none" spc="0" normalizeH="0" baseline="0" noProof="0" dirty="0" err="1">
                          <a:ln>
                            <a:noFill/>
                          </a:ln>
                          <a:solidFill>
                            <a:prstClr val="black"/>
                          </a:solidFill>
                          <a:effectLst/>
                          <a:uLnTx/>
                          <a:uFillTx/>
                          <a:latin typeface="+mn-lt"/>
                          <a:ea typeface="+mn-ea"/>
                          <a:cs typeface="+mn-cs"/>
                        </a:rPr>
                        <a:t>εἶπε</a:t>
                      </a:r>
                      <a:r>
                        <a:rPr kumimoji="0" lang="el-GR" sz="2000" b="1" i="0" u="none" strike="noStrike" kern="1200" cap="none" spc="0" normalizeH="0" baseline="0" noProof="0" dirty="0">
                          <a:ln>
                            <a:noFill/>
                          </a:ln>
                          <a:solidFill>
                            <a:prstClr val="black"/>
                          </a:solidFill>
                          <a:effectLst/>
                          <a:uLnTx/>
                          <a:uFillTx/>
                          <a:latin typeface="+mn-lt"/>
                          <a:ea typeface="+mn-ea"/>
                          <a:cs typeface="+mn-cs"/>
                        </a:rPr>
                        <a:t>· καὶ τίς </a:t>
                      </a:r>
                      <a:r>
                        <a:rPr kumimoji="0" lang="el-GR" sz="2000" b="1" i="0" u="none" strike="noStrike" kern="1200" cap="none" spc="0" normalizeH="0" baseline="0" noProof="0" dirty="0" err="1">
                          <a:ln>
                            <a:noFill/>
                          </a:ln>
                          <a:solidFill>
                            <a:prstClr val="black"/>
                          </a:solidFill>
                          <a:effectLst/>
                          <a:uLnTx/>
                          <a:uFillTx/>
                          <a:latin typeface="+mn-lt"/>
                          <a:ea typeface="+mn-ea"/>
                          <a:cs typeface="+mn-cs"/>
                        </a:rPr>
                        <a:t>ἐστι</a:t>
                      </a:r>
                      <a:r>
                        <a:rPr kumimoji="0" lang="el-GR" sz="2000" b="1" i="0" u="none" strike="noStrike" kern="1200" cap="none" spc="0" normalizeH="0" baseline="0" noProof="0" dirty="0">
                          <a:ln>
                            <a:noFill/>
                          </a:ln>
                          <a:solidFill>
                            <a:prstClr val="black"/>
                          </a:solidFill>
                          <a:effectLst/>
                          <a:uLnTx/>
                          <a:uFillTx/>
                          <a:latin typeface="+mn-lt"/>
                          <a:ea typeface="+mn-ea"/>
                          <a:cs typeface="+mn-cs"/>
                        </a:rPr>
                        <a:t>, Κύριε, </a:t>
                      </a:r>
                      <a:r>
                        <a:rPr kumimoji="0" lang="el-GR" sz="2000" b="1" i="0" u="none" strike="noStrike" kern="1200" cap="none" spc="0" normalizeH="0" baseline="0" noProof="0" dirty="0" err="1">
                          <a:ln>
                            <a:noFill/>
                          </a:ln>
                          <a:solidFill>
                            <a:prstClr val="black"/>
                          </a:solidFill>
                          <a:effectLst/>
                          <a:uLnTx/>
                          <a:uFillTx/>
                          <a:latin typeface="+mn-lt"/>
                          <a:ea typeface="+mn-ea"/>
                          <a:cs typeface="+mn-cs"/>
                        </a:rPr>
                        <a:t>ἵνα</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πιστεύσω</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εἰς</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αὐτόν</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εἶπε</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δὲ</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αὐτῷ</a:t>
                      </a:r>
                      <a:r>
                        <a:rPr kumimoji="0" lang="el-GR" sz="2000" b="1" i="0" u="none" strike="noStrike" kern="1200" cap="none" spc="0" normalizeH="0" baseline="0" noProof="0" dirty="0">
                          <a:ln>
                            <a:noFill/>
                          </a:ln>
                          <a:solidFill>
                            <a:prstClr val="black"/>
                          </a:solidFill>
                          <a:effectLst/>
                          <a:uLnTx/>
                          <a:uFillTx/>
                          <a:latin typeface="+mn-lt"/>
                          <a:ea typeface="+mn-ea"/>
                          <a:cs typeface="+mn-cs"/>
                        </a:rPr>
                        <a:t> ὁ </a:t>
                      </a:r>
                      <a:r>
                        <a:rPr kumimoji="0" lang="el-GR" sz="2000" b="1" i="0" u="none" strike="noStrike" kern="1200" cap="none" spc="0" normalizeH="0" baseline="0" noProof="0" dirty="0" err="1">
                          <a:ln>
                            <a:noFill/>
                          </a:ln>
                          <a:solidFill>
                            <a:prstClr val="black"/>
                          </a:solidFill>
                          <a:effectLst/>
                          <a:uLnTx/>
                          <a:uFillTx/>
                          <a:latin typeface="+mn-lt"/>
                          <a:ea typeface="+mn-ea"/>
                          <a:cs typeface="+mn-cs"/>
                        </a:rPr>
                        <a:t>Ἰησοῦς</a:t>
                      </a:r>
                      <a:r>
                        <a:rPr kumimoji="0" lang="el-GR" sz="2000" b="1" i="0" u="none" strike="noStrike" kern="1200" cap="none" spc="0" normalizeH="0" baseline="0" noProof="0" dirty="0">
                          <a:ln>
                            <a:noFill/>
                          </a:ln>
                          <a:solidFill>
                            <a:prstClr val="black"/>
                          </a:solidFill>
                          <a:effectLst/>
                          <a:uLnTx/>
                          <a:uFillTx/>
                          <a:latin typeface="+mn-lt"/>
                          <a:ea typeface="+mn-ea"/>
                          <a:cs typeface="+mn-cs"/>
                        </a:rPr>
                        <a:t>· καὶ </a:t>
                      </a:r>
                      <a:r>
                        <a:rPr kumimoji="0" lang="el-GR" sz="2000" b="1" i="0" u="none" strike="noStrike" kern="1200" cap="none" spc="0" normalizeH="0" baseline="0" noProof="0" dirty="0" err="1">
                          <a:ln>
                            <a:noFill/>
                          </a:ln>
                          <a:solidFill>
                            <a:prstClr val="black"/>
                          </a:solidFill>
                          <a:effectLst/>
                          <a:uLnTx/>
                          <a:uFillTx/>
                          <a:latin typeface="+mn-lt"/>
                          <a:ea typeface="+mn-ea"/>
                          <a:cs typeface="+mn-cs"/>
                        </a:rPr>
                        <a:t>ἑώρακας</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αὐτὸν</a:t>
                      </a:r>
                      <a:r>
                        <a:rPr kumimoji="0" lang="el-GR" sz="2000" b="1" i="0" u="none" strike="noStrike" kern="1200" cap="none" spc="0" normalizeH="0" baseline="0" noProof="0" dirty="0">
                          <a:ln>
                            <a:noFill/>
                          </a:ln>
                          <a:solidFill>
                            <a:prstClr val="black"/>
                          </a:solidFill>
                          <a:effectLst/>
                          <a:uLnTx/>
                          <a:uFillTx/>
                          <a:latin typeface="+mn-lt"/>
                          <a:ea typeface="+mn-ea"/>
                          <a:cs typeface="+mn-cs"/>
                        </a:rPr>
                        <a:t> καὶ </a:t>
                      </a:r>
                      <a:r>
                        <a:rPr kumimoji="0" lang="el-GR" sz="2000" b="1" i="0" u="sng" strike="noStrike" kern="1200" cap="none" spc="0" normalizeH="0" baseline="0" noProof="0" dirty="0">
                          <a:ln>
                            <a:noFill/>
                          </a:ln>
                          <a:solidFill>
                            <a:prstClr val="black"/>
                          </a:solidFill>
                          <a:effectLst/>
                          <a:uLnTx/>
                          <a:uFillTx/>
                          <a:latin typeface="+mn-lt"/>
                          <a:ea typeface="+mn-ea"/>
                          <a:cs typeface="+mn-cs"/>
                        </a:rPr>
                        <a:t>ὁ </a:t>
                      </a:r>
                      <a:r>
                        <a:rPr kumimoji="0" lang="el-GR" sz="2000" b="1" i="0" u="sng" strike="noStrike" kern="1200" cap="none" spc="0" normalizeH="0" baseline="0" noProof="0" dirty="0" err="1">
                          <a:ln>
                            <a:noFill/>
                          </a:ln>
                          <a:solidFill>
                            <a:prstClr val="black"/>
                          </a:solidFill>
                          <a:effectLst/>
                          <a:uLnTx/>
                          <a:uFillTx/>
                          <a:latin typeface="+mn-lt"/>
                          <a:ea typeface="+mn-ea"/>
                          <a:cs typeface="+mn-cs"/>
                        </a:rPr>
                        <a:t>λαλῶν</a:t>
                      </a:r>
                      <a:r>
                        <a:rPr kumimoji="0" lang="el-GR" sz="2000" b="1" i="0" u="sng" strike="noStrike" kern="1200" cap="none" spc="0" normalizeH="0" baseline="0" noProof="0" dirty="0">
                          <a:ln>
                            <a:noFill/>
                          </a:ln>
                          <a:solidFill>
                            <a:prstClr val="black"/>
                          </a:solidFill>
                          <a:effectLst/>
                          <a:uLnTx/>
                          <a:uFillTx/>
                          <a:latin typeface="+mn-lt"/>
                          <a:ea typeface="+mn-ea"/>
                          <a:cs typeface="+mn-cs"/>
                        </a:rPr>
                        <a:t> </a:t>
                      </a:r>
                      <a:r>
                        <a:rPr kumimoji="0" lang="el-GR" sz="2000" b="1" i="0" u="sng" strike="noStrike" kern="1200" cap="none" spc="0" normalizeH="0" baseline="0" noProof="0" dirty="0" err="1">
                          <a:ln>
                            <a:noFill/>
                          </a:ln>
                          <a:solidFill>
                            <a:prstClr val="black"/>
                          </a:solidFill>
                          <a:effectLst/>
                          <a:uLnTx/>
                          <a:uFillTx/>
                          <a:latin typeface="+mn-lt"/>
                          <a:ea typeface="+mn-ea"/>
                          <a:cs typeface="+mn-cs"/>
                        </a:rPr>
                        <a:t>μετὰ</a:t>
                      </a:r>
                      <a:r>
                        <a:rPr kumimoji="0" lang="el-GR" sz="2000" b="1" i="0" u="sng" strike="noStrike" kern="1200" cap="none" spc="0" normalizeH="0" baseline="0" noProof="0" dirty="0">
                          <a:ln>
                            <a:noFill/>
                          </a:ln>
                          <a:solidFill>
                            <a:prstClr val="black"/>
                          </a:solidFill>
                          <a:effectLst/>
                          <a:uLnTx/>
                          <a:uFillTx/>
                          <a:latin typeface="+mn-lt"/>
                          <a:ea typeface="+mn-ea"/>
                          <a:cs typeface="+mn-cs"/>
                        </a:rPr>
                        <a:t> </a:t>
                      </a:r>
                      <a:r>
                        <a:rPr kumimoji="0" lang="el-GR" sz="2000" b="1" i="0" u="sng" strike="noStrike" kern="1200" cap="none" spc="0" normalizeH="0" baseline="0" noProof="0" dirty="0" err="1">
                          <a:ln>
                            <a:noFill/>
                          </a:ln>
                          <a:solidFill>
                            <a:prstClr val="black"/>
                          </a:solidFill>
                          <a:effectLst/>
                          <a:uLnTx/>
                          <a:uFillTx/>
                          <a:latin typeface="+mn-lt"/>
                          <a:ea typeface="+mn-ea"/>
                          <a:cs typeface="+mn-cs"/>
                        </a:rPr>
                        <a:t>σοῦ</a:t>
                      </a:r>
                      <a:r>
                        <a:rPr kumimoji="0" lang="el-GR" sz="2000" b="1" i="0" u="sng" strike="noStrike" kern="1200" cap="none" spc="0" normalizeH="0" baseline="0" noProof="0" dirty="0">
                          <a:ln>
                            <a:noFill/>
                          </a:ln>
                          <a:solidFill>
                            <a:prstClr val="black"/>
                          </a:solidFill>
                          <a:effectLst/>
                          <a:uLnTx/>
                          <a:uFillTx/>
                          <a:latin typeface="+mn-lt"/>
                          <a:ea typeface="+mn-ea"/>
                          <a:cs typeface="+mn-cs"/>
                        </a:rPr>
                        <a:t> </a:t>
                      </a:r>
                      <a:r>
                        <a:rPr kumimoji="0" lang="el-GR" sz="2000" b="1" i="0" u="sng" strike="noStrike" kern="1200" cap="none" spc="0" normalizeH="0" baseline="0" noProof="0" dirty="0" err="1">
                          <a:ln>
                            <a:noFill/>
                          </a:ln>
                          <a:solidFill>
                            <a:prstClr val="black"/>
                          </a:solidFill>
                          <a:effectLst/>
                          <a:uLnTx/>
                          <a:uFillTx/>
                          <a:latin typeface="+mn-lt"/>
                          <a:ea typeface="+mn-ea"/>
                          <a:cs typeface="+mn-cs"/>
                        </a:rPr>
                        <a:t>ἐκεῖνός</a:t>
                      </a:r>
                      <a:r>
                        <a:rPr kumimoji="0" lang="el-GR" sz="2000" b="1" i="0" u="sng" strike="noStrike" kern="1200" cap="none" spc="0" normalizeH="0" baseline="0" noProof="0" dirty="0">
                          <a:ln>
                            <a:noFill/>
                          </a:ln>
                          <a:solidFill>
                            <a:prstClr val="black"/>
                          </a:solidFill>
                          <a:effectLst/>
                          <a:uLnTx/>
                          <a:uFillTx/>
                          <a:latin typeface="+mn-lt"/>
                          <a:ea typeface="+mn-ea"/>
                          <a:cs typeface="+mn-cs"/>
                        </a:rPr>
                        <a:t> </a:t>
                      </a:r>
                      <a:r>
                        <a:rPr kumimoji="0" lang="el-GR" sz="2000" b="1" i="0" u="sng" strike="noStrike" kern="1200" cap="none" spc="0" normalizeH="0" baseline="0" noProof="0" dirty="0" err="1">
                          <a:ln>
                            <a:noFill/>
                          </a:ln>
                          <a:solidFill>
                            <a:prstClr val="black"/>
                          </a:solidFill>
                          <a:effectLst/>
                          <a:uLnTx/>
                          <a:uFillTx/>
                          <a:latin typeface="+mn-lt"/>
                          <a:ea typeface="+mn-ea"/>
                          <a:cs typeface="+mn-cs"/>
                        </a:rPr>
                        <a:t>ἐστιν</a:t>
                      </a:r>
                      <a:r>
                        <a:rPr kumimoji="0" lang="el-GR" sz="2000" b="1" i="0" u="none" strike="noStrike" kern="1200" cap="none" spc="0" normalizeH="0" baseline="0" noProof="0" dirty="0">
                          <a:ln>
                            <a:noFill/>
                          </a:ln>
                          <a:solidFill>
                            <a:prstClr val="black"/>
                          </a:solidFill>
                          <a:effectLst/>
                          <a:uLnTx/>
                          <a:uFillTx/>
                          <a:latin typeface="+mn-lt"/>
                          <a:ea typeface="+mn-ea"/>
                          <a:cs typeface="+mn-cs"/>
                        </a:rPr>
                        <a:t>. ὁ </a:t>
                      </a:r>
                      <a:r>
                        <a:rPr kumimoji="0" lang="el-GR" sz="2000" b="1" i="0" u="none" strike="noStrike" kern="1200" cap="none" spc="0" normalizeH="0" baseline="0" noProof="0" dirty="0" err="1">
                          <a:ln>
                            <a:noFill/>
                          </a:ln>
                          <a:solidFill>
                            <a:prstClr val="black"/>
                          </a:solidFill>
                          <a:effectLst/>
                          <a:uLnTx/>
                          <a:uFillTx/>
                          <a:latin typeface="+mn-lt"/>
                          <a:ea typeface="+mn-ea"/>
                          <a:cs typeface="+mn-cs"/>
                        </a:rPr>
                        <a:t>δὲ</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ἔφη</a:t>
                      </a:r>
                      <a:r>
                        <a:rPr kumimoji="0" lang="el-GR" sz="2000" b="1" i="0" u="none" strike="noStrike" kern="1200" cap="none" spc="0" normalizeH="0" baseline="0" noProof="0" dirty="0">
                          <a:ln>
                            <a:noFill/>
                          </a:ln>
                          <a:solidFill>
                            <a:prstClr val="black"/>
                          </a:solidFill>
                          <a:effectLst/>
                          <a:uLnTx/>
                          <a:uFillTx/>
                          <a:latin typeface="+mn-lt"/>
                          <a:ea typeface="+mn-ea"/>
                          <a:cs typeface="+mn-cs"/>
                        </a:rPr>
                        <a:t>· πιστεύω, Κύριε· καὶ </a:t>
                      </a:r>
                      <a:r>
                        <a:rPr kumimoji="0" lang="el-GR" sz="2000" b="1" i="0" u="none" strike="noStrike" kern="1200" cap="none" spc="0" normalizeH="0" baseline="0" noProof="0" dirty="0" err="1">
                          <a:ln>
                            <a:noFill/>
                          </a:ln>
                          <a:solidFill>
                            <a:prstClr val="black"/>
                          </a:solidFill>
                          <a:effectLst/>
                          <a:uLnTx/>
                          <a:uFillTx/>
                          <a:latin typeface="+mn-lt"/>
                          <a:ea typeface="+mn-ea"/>
                          <a:cs typeface="+mn-cs"/>
                        </a:rPr>
                        <a:t>προσεκύνησεν</a:t>
                      </a:r>
                      <a:r>
                        <a:rPr kumimoji="0" lang="el-GR" sz="2000" b="1" i="0" u="none" strike="noStrike" kern="1200" cap="none" spc="0" normalizeH="0" baseline="0" noProof="0" dirty="0">
                          <a:ln>
                            <a:noFill/>
                          </a:ln>
                          <a:solidFill>
                            <a:prstClr val="black"/>
                          </a:solidFill>
                          <a:effectLst/>
                          <a:uLnTx/>
                          <a:uFillTx/>
                          <a:latin typeface="+mn-lt"/>
                          <a:ea typeface="+mn-ea"/>
                          <a:cs typeface="+mn-cs"/>
                        </a:rPr>
                        <a:t> </a:t>
                      </a:r>
                      <a:r>
                        <a:rPr kumimoji="0" lang="el-GR" sz="2000" b="1" i="0" u="none" strike="noStrike" kern="1200" cap="none" spc="0" normalizeH="0" baseline="0" noProof="0" dirty="0" err="1">
                          <a:ln>
                            <a:noFill/>
                          </a:ln>
                          <a:solidFill>
                            <a:prstClr val="black"/>
                          </a:solidFill>
                          <a:effectLst/>
                          <a:uLnTx/>
                          <a:uFillTx/>
                          <a:latin typeface="+mn-lt"/>
                          <a:ea typeface="+mn-ea"/>
                          <a:cs typeface="+mn-cs"/>
                        </a:rPr>
                        <a:t>αὐτῷ</a:t>
                      </a:r>
                      <a:r>
                        <a:rPr kumimoji="0" lang="el-GR" sz="2000" b="1" i="0" u="none" strike="noStrike" kern="1200" cap="none" spc="0" normalizeH="0" baseline="0" noProof="0" dirty="0">
                          <a:ln>
                            <a:noFill/>
                          </a:ln>
                          <a:solidFill>
                            <a:prstClr val="black"/>
                          </a:solidFill>
                          <a:effectLst/>
                          <a:uLnTx/>
                          <a:uFillTx/>
                          <a:latin typeface="+mn-lt"/>
                          <a:ea typeface="+mn-ea"/>
                          <a:cs typeface="+mn-cs"/>
                        </a:rPr>
                        <a:t>.» Ιω 9,35-38</a:t>
                      </a:r>
                    </a:p>
                    <a:p>
                      <a:pPr marL="285750" indent="-285750">
                        <a:buFont typeface="Arial" panose="020B0604020202020204" pitchFamily="34" charset="0"/>
                        <a:buChar char="•"/>
                      </a:pPr>
                      <a:endParaRPr lang="el-GR" b="1" dirty="0">
                        <a:solidFill>
                          <a:schemeClr val="tx1"/>
                        </a:solidFill>
                      </a:endParaRPr>
                    </a:p>
                    <a:p>
                      <a:pPr marL="285750" indent="-285750">
                        <a:buFont typeface="Arial" panose="020B0604020202020204" pitchFamily="34" charset="0"/>
                        <a:buChar char="•"/>
                      </a:pPr>
                      <a:endParaRPr lang="el-GR" dirty="0">
                        <a:solidFill>
                          <a:schemeClr val="tx1"/>
                        </a:solidFill>
                      </a:endParaRPr>
                    </a:p>
                  </a:txBody>
                  <a:tcPr>
                    <a:solidFill>
                      <a:schemeClr val="bg1"/>
                    </a:solidFill>
                  </a:tcPr>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l-GR" sz="2000" b="0" i="0" u="none" strike="noStrike" kern="1200" cap="none" spc="0" normalizeH="0" baseline="0" noProof="0" dirty="0">
                          <a:ln>
                            <a:noFill/>
                          </a:ln>
                          <a:solidFill>
                            <a:prstClr val="black"/>
                          </a:solidFill>
                          <a:effectLst/>
                          <a:uLnTx/>
                          <a:uFillTx/>
                          <a:latin typeface="+mn-lt"/>
                          <a:ea typeface="+mn-ea"/>
                          <a:cs typeface="+mn-cs"/>
                        </a:rPr>
                        <a:t>Ύστερα στράφηκε στους μαθητές και είπε: «Όλα μού έχουν παραδοθεί απ’ τον </a:t>
                      </a:r>
                      <a:r>
                        <a:rPr kumimoji="0" lang="el-GR" sz="2000" b="0" i="0" u="sng" strike="noStrike" kern="1200" cap="none" spc="0" normalizeH="0" baseline="0" noProof="0" dirty="0">
                          <a:ln>
                            <a:noFill/>
                          </a:ln>
                          <a:solidFill>
                            <a:prstClr val="black"/>
                          </a:solidFill>
                          <a:effectLst/>
                          <a:uLnTx/>
                          <a:uFillTx/>
                          <a:latin typeface="+mn-lt"/>
                          <a:ea typeface="+mn-ea"/>
                          <a:cs typeface="+mn-cs"/>
                        </a:rPr>
                        <a:t>Πατέρα μου</a:t>
                      </a:r>
                      <a:r>
                        <a:rPr kumimoji="0" lang="el-GR" sz="2000" b="0" i="0" u="none" strike="noStrike" kern="1200" cap="none" spc="0" normalizeH="0" baseline="0" noProof="0" dirty="0">
                          <a:ln>
                            <a:noFill/>
                          </a:ln>
                          <a:solidFill>
                            <a:prstClr val="black"/>
                          </a:solidFill>
                          <a:effectLst/>
                          <a:uLnTx/>
                          <a:uFillTx/>
                          <a:latin typeface="+mn-lt"/>
                          <a:ea typeface="+mn-ea"/>
                          <a:cs typeface="+mn-cs"/>
                        </a:rPr>
                        <a:t>. Κανένας δεν ξέρει ποιος είναι ο Υιός παρά μόνον ο Πατέρας· ούτε ποιος είναι ο Πατέρας παρά μόνον ο Υιός, κι εκείνος στον οποίο θέλει ο Υιός να το φανερώσει».</a:t>
                      </a:r>
                    </a:p>
                    <a:p>
                      <a:pPr marL="285750" indent="-285750">
                        <a:buFont typeface="Arial" panose="020B0604020202020204" pitchFamily="34" charset="0"/>
                        <a:buChar char="•"/>
                      </a:pPr>
                      <a:endParaRPr lang="el-GR" dirty="0">
                        <a:solidFill>
                          <a:schemeClr val="tx1"/>
                        </a:solidFill>
                      </a:endParaRPr>
                    </a:p>
                    <a:p>
                      <a:pPr marL="285750" indent="-285750">
                        <a:buFont typeface="Arial" panose="020B0604020202020204" pitchFamily="34" charset="0"/>
                        <a:buChar char="•"/>
                      </a:pPr>
                      <a:r>
                        <a:rPr kumimoji="0" lang="el-GR" sz="2000" b="0" i="0" u="none" strike="noStrike" kern="1200" cap="none" spc="0" normalizeH="0" baseline="0" noProof="0" dirty="0">
                          <a:ln>
                            <a:noFill/>
                          </a:ln>
                          <a:solidFill>
                            <a:prstClr val="black"/>
                          </a:solidFill>
                          <a:effectLst/>
                          <a:uLnTx/>
                          <a:uFillTx/>
                          <a:latin typeface="+mn-lt"/>
                          <a:ea typeface="+mn-ea"/>
                          <a:cs typeface="+mn-cs"/>
                        </a:rPr>
                        <a:t>Ο Ιησούς έμαθε ότι τον πέταξαν έξω και, όταν τον βρήκε, του είπε: «Εσύ πιστεύεις στον </a:t>
                      </a:r>
                      <a:r>
                        <a:rPr kumimoji="0" lang="el-GR" sz="2000" b="0" i="0" u="sng" strike="noStrike" kern="1200" cap="none" spc="0" normalizeH="0" baseline="0" noProof="0" dirty="0">
                          <a:ln>
                            <a:noFill/>
                          </a:ln>
                          <a:solidFill>
                            <a:prstClr val="black"/>
                          </a:solidFill>
                          <a:effectLst/>
                          <a:uLnTx/>
                          <a:uFillTx/>
                          <a:latin typeface="+mn-lt"/>
                          <a:ea typeface="+mn-ea"/>
                          <a:cs typeface="+mn-cs"/>
                        </a:rPr>
                        <a:t>Υιό του Θεού</a:t>
                      </a:r>
                      <a:r>
                        <a:rPr kumimoji="0" lang="el-GR" sz="2000" b="0" i="0" u="none" strike="noStrike" kern="1200" cap="none" spc="0" normalizeH="0" baseline="0" noProof="0" dirty="0">
                          <a:ln>
                            <a:noFill/>
                          </a:ln>
                          <a:solidFill>
                            <a:prstClr val="black"/>
                          </a:solidFill>
                          <a:effectLst/>
                          <a:uLnTx/>
                          <a:uFillTx/>
                          <a:latin typeface="+mn-lt"/>
                          <a:ea typeface="+mn-ea"/>
                          <a:cs typeface="+mn-cs"/>
                        </a:rPr>
                        <a:t>;» Εκείνος αποκρίθηκε: «Και ποιος είναι αυτός, κύριε, για να πιστέψω σ’ αυτόν;» ,«Μα τον έχεις κιόλας δει», του είπε ο Ιησούς. «</a:t>
                      </a:r>
                      <a:r>
                        <a:rPr kumimoji="0" lang="el-GR" sz="2000" b="0" i="0" u="sng" strike="noStrike" kern="1200" cap="none" spc="0" normalizeH="0" baseline="0" noProof="0" dirty="0">
                          <a:ln>
                            <a:noFill/>
                          </a:ln>
                          <a:solidFill>
                            <a:prstClr val="black"/>
                          </a:solidFill>
                          <a:effectLst/>
                          <a:uLnTx/>
                          <a:uFillTx/>
                          <a:latin typeface="+mn-lt"/>
                          <a:ea typeface="+mn-ea"/>
                          <a:cs typeface="+mn-cs"/>
                        </a:rPr>
                        <a:t>Αυτός που μιλάει τώρα μαζί σου, αυτός είναι</a:t>
                      </a:r>
                      <a:r>
                        <a:rPr kumimoji="0" lang="el-GR" sz="2000" b="0" i="0" u="none" strike="noStrike" kern="1200" cap="none" spc="0" normalizeH="0" baseline="0" noProof="0" dirty="0">
                          <a:ln>
                            <a:noFill/>
                          </a:ln>
                          <a:solidFill>
                            <a:prstClr val="black"/>
                          </a:solidFill>
                          <a:effectLst/>
                          <a:uLnTx/>
                          <a:uFillTx/>
                          <a:latin typeface="+mn-lt"/>
                          <a:ea typeface="+mn-ea"/>
                          <a:cs typeface="+mn-cs"/>
                        </a:rPr>
                        <a:t>». Τότε εκείνος είπε: «Πιστεύω Κύριε», και τον προσκύνησε</a:t>
                      </a:r>
                      <a:endParaRPr lang="el-GR" dirty="0">
                        <a:solidFill>
                          <a:schemeClr val="tx1"/>
                        </a:solidFill>
                      </a:endParaRPr>
                    </a:p>
                  </a:txBody>
                  <a:tcPr>
                    <a:solidFill>
                      <a:schemeClr val="bg1"/>
                    </a:solidFill>
                  </a:tcPr>
                </a:tc>
                <a:extLst>
                  <a:ext uri="{0D108BD9-81ED-4DB2-BD59-A6C34878D82A}">
                    <a16:rowId xmlns:a16="http://schemas.microsoft.com/office/drawing/2014/main" val="417200048"/>
                  </a:ext>
                </a:extLst>
              </a:tr>
            </a:tbl>
          </a:graphicData>
        </a:graphic>
      </p:graphicFrame>
    </p:spTree>
    <p:extLst>
      <p:ext uri="{BB962C8B-B14F-4D97-AF65-F5344CB8AC3E}">
        <p14:creationId xmlns:p14="http://schemas.microsoft.com/office/powerpoint/2010/main" val="27253440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A25DF56-5829-355E-AEAB-78593F7CE9BA}"/>
              </a:ext>
            </a:extLst>
          </p:cNvPr>
          <p:cNvSpPr>
            <a:spLocks noGrp="1"/>
          </p:cNvSpPr>
          <p:nvPr>
            <p:ph type="title"/>
          </p:nvPr>
        </p:nvSpPr>
        <p:spPr>
          <a:xfrm>
            <a:off x="838200" y="0"/>
            <a:ext cx="10515600" cy="1325563"/>
          </a:xfrm>
        </p:spPr>
        <p:txBody>
          <a:bodyPr/>
          <a:lstStyle/>
          <a:p>
            <a:r>
              <a:rPr lang="el-GR" b="1" dirty="0">
                <a:solidFill>
                  <a:srgbClr val="FF0000"/>
                </a:solidFill>
              </a:rPr>
              <a:t>Ποιος είναι ο Ιησούς;;;</a:t>
            </a:r>
          </a:p>
        </p:txBody>
      </p:sp>
      <p:graphicFrame>
        <p:nvGraphicFramePr>
          <p:cNvPr id="4" name="Θέση περιεχομένου 3">
            <a:extLst>
              <a:ext uri="{FF2B5EF4-FFF2-40B4-BE49-F238E27FC236}">
                <a16:creationId xmlns:a16="http://schemas.microsoft.com/office/drawing/2014/main" id="{82F0C65F-0411-F02C-6A62-C44A13CACAA1}"/>
              </a:ext>
            </a:extLst>
          </p:cNvPr>
          <p:cNvGraphicFramePr>
            <a:graphicFrameLocks noGrp="1"/>
          </p:cNvGraphicFramePr>
          <p:nvPr>
            <p:ph idx="1"/>
            <p:extLst>
              <p:ext uri="{D42A27DB-BD31-4B8C-83A1-F6EECF244321}">
                <p14:modId xmlns:p14="http://schemas.microsoft.com/office/powerpoint/2010/main" val="2952727806"/>
              </p:ext>
            </p:extLst>
          </p:nvPr>
        </p:nvGraphicFramePr>
        <p:xfrm>
          <a:off x="-74140" y="1005840"/>
          <a:ext cx="12192000" cy="585216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3718357922"/>
                    </a:ext>
                  </a:extLst>
                </a:gridCol>
                <a:gridCol w="6096000">
                  <a:extLst>
                    <a:ext uri="{9D8B030D-6E8A-4147-A177-3AD203B41FA5}">
                      <a16:colId xmlns:a16="http://schemas.microsoft.com/office/drawing/2014/main" val="2539388275"/>
                    </a:ext>
                  </a:extLst>
                </a:gridCol>
              </a:tblGrid>
              <a:tr h="5032375">
                <a:tc>
                  <a:txBody>
                    <a:bodyPr/>
                    <a:lstStyle/>
                    <a:p>
                      <a:pPr marL="285750" indent="-285750">
                        <a:buFont typeface="Arial" panose="020B0604020202020204" pitchFamily="34" charset="0"/>
                        <a:buChar char="•"/>
                      </a:pPr>
                      <a:r>
                        <a:rPr lang="el-GR" dirty="0">
                          <a:solidFill>
                            <a:schemeClr val="tx1"/>
                          </a:solidFill>
                        </a:rPr>
                        <a:t> </a:t>
                      </a:r>
                      <a:r>
                        <a:rPr lang="el-GR" b="1" dirty="0">
                          <a:solidFill>
                            <a:schemeClr val="tx1"/>
                          </a:solidFill>
                        </a:rPr>
                        <a:t>«Λέγει </a:t>
                      </a:r>
                      <a:r>
                        <a:rPr lang="el-GR" b="1" dirty="0" err="1">
                          <a:solidFill>
                            <a:schemeClr val="tx1"/>
                          </a:solidFill>
                        </a:rPr>
                        <a:t>αὐτῷ</a:t>
                      </a:r>
                      <a:r>
                        <a:rPr lang="el-GR" b="1" dirty="0">
                          <a:solidFill>
                            <a:schemeClr val="tx1"/>
                          </a:solidFill>
                        </a:rPr>
                        <a:t> Φίλιππος· Κύριε, </a:t>
                      </a:r>
                      <a:r>
                        <a:rPr lang="el-GR" b="1" dirty="0" err="1">
                          <a:solidFill>
                            <a:schemeClr val="tx1"/>
                          </a:solidFill>
                        </a:rPr>
                        <a:t>δεῖξον</a:t>
                      </a:r>
                      <a:r>
                        <a:rPr lang="el-GR" b="1" dirty="0">
                          <a:solidFill>
                            <a:schemeClr val="tx1"/>
                          </a:solidFill>
                        </a:rPr>
                        <a:t> </a:t>
                      </a:r>
                      <a:r>
                        <a:rPr lang="el-GR" b="1" dirty="0" err="1">
                          <a:solidFill>
                            <a:schemeClr val="tx1"/>
                          </a:solidFill>
                        </a:rPr>
                        <a:t>ἡμῖν</a:t>
                      </a:r>
                      <a:r>
                        <a:rPr lang="el-GR" b="1" dirty="0">
                          <a:solidFill>
                            <a:schemeClr val="tx1"/>
                          </a:solidFill>
                        </a:rPr>
                        <a:t> </a:t>
                      </a:r>
                      <a:r>
                        <a:rPr lang="el-GR" b="1" dirty="0" err="1">
                          <a:solidFill>
                            <a:schemeClr val="tx1"/>
                          </a:solidFill>
                        </a:rPr>
                        <a:t>τὸν</a:t>
                      </a:r>
                      <a:r>
                        <a:rPr lang="el-GR" b="1" dirty="0">
                          <a:solidFill>
                            <a:schemeClr val="tx1"/>
                          </a:solidFill>
                        </a:rPr>
                        <a:t> πατέρα καὶ </a:t>
                      </a:r>
                      <a:r>
                        <a:rPr lang="el-GR" b="1" dirty="0" err="1">
                          <a:solidFill>
                            <a:schemeClr val="tx1"/>
                          </a:solidFill>
                        </a:rPr>
                        <a:t>ἀρκεῖ</a:t>
                      </a:r>
                      <a:r>
                        <a:rPr lang="el-GR" b="1" dirty="0">
                          <a:solidFill>
                            <a:schemeClr val="tx1"/>
                          </a:solidFill>
                        </a:rPr>
                        <a:t> </a:t>
                      </a:r>
                      <a:r>
                        <a:rPr lang="el-GR" b="1" dirty="0" err="1">
                          <a:solidFill>
                            <a:schemeClr val="tx1"/>
                          </a:solidFill>
                        </a:rPr>
                        <a:t>ἡμῖν</a:t>
                      </a:r>
                      <a:r>
                        <a:rPr lang="el-GR" b="1" dirty="0">
                          <a:solidFill>
                            <a:schemeClr val="tx1"/>
                          </a:solidFill>
                        </a:rPr>
                        <a:t>. Λέγει </a:t>
                      </a:r>
                      <a:r>
                        <a:rPr lang="el-GR" b="1" dirty="0" err="1">
                          <a:solidFill>
                            <a:schemeClr val="tx1"/>
                          </a:solidFill>
                        </a:rPr>
                        <a:t>αὐτῷ</a:t>
                      </a:r>
                      <a:r>
                        <a:rPr lang="el-GR" b="1" dirty="0">
                          <a:solidFill>
                            <a:schemeClr val="tx1"/>
                          </a:solidFill>
                        </a:rPr>
                        <a:t> ὁ </a:t>
                      </a:r>
                      <a:r>
                        <a:rPr lang="el-GR" b="1" dirty="0" err="1">
                          <a:solidFill>
                            <a:schemeClr val="tx1"/>
                          </a:solidFill>
                        </a:rPr>
                        <a:t>Ἰησοῦς</a:t>
                      </a:r>
                      <a:r>
                        <a:rPr lang="el-GR" b="1" dirty="0">
                          <a:solidFill>
                            <a:schemeClr val="tx1"/>
                          </a:solidFill>
                        </a:rPr>
                        <a:t>· </a:t>
                      </a:r>
                      <a:r>
                        <a:rPr lang="el-GR" b="1" dirty="0" err="1">
                          <a:solidFill>
                            <a:schemeClr val="tx1"/>
                          </a:solidFill>
                        </a:rPr>
                        <a:t>τοσοῦτον</a:t>
                      </a:r>
                      <a:r>
                        <a:rPr lang="el-GR" b="1" dirty="0">
                          <a:solidFill>
                            <a:schemeClr val="tx1"/>
                          </a:solidFill>
                        </a:rPr>
                        <a:t> </a:t>
                      </a:r>
                      <a:r>
                        <a:rPr lang="el-GR" b="1" dirty="0" err="1">
                          <a:solidFill>
                            <a:schemeClr val="tx1"/>
                          </a:solidFill>
                        </a:rPr>
                        <a:t>χρόνον</a:t>
                      </a:r>
                      <a:r>
                        <a:rPr lang="el-GR" b="1" dirty="0">
                          <a:solidFill>
                            <a:schemeClr val="tx1"/>
                          </a:solidFill>
                        </a:rPr>
                        <a:t> </a:t>
                      </a:r>
                      <a:r>
                        <a:rPr lang="el-GR" b="1" dirty="0" err="1">
                          <a:solidFill>
                            <a:schemeClr val="tx1"/>
                          </a:solidFill>
                        </a:rPr>
                        <a:t>μεθ</a:t>
                      </a:r>
                      <a:r>
                        <a:rPr lang="el-GR" b="1" dirty="0">
                          <a:solidFill>
                            <a:schemeClr val="tx1"/>
                          </a:solidFill>
                        </a:rPr>
                        <a:t>᾿ </a:t>
                      </a:r>
                      <a:r>
                        <a:rPr lang="el-GR" b="1" dirty="0" err="1">
                          <a:solidFill>
                            <a:schemeClr val="tx1"/>
                          </a:solidFill>
                        </a:rPr>
                        <a:t>ὑμῶν</a:t>
                      </a:r>
                      <a:r>
                        <a:rPr lang="el-GR" b="1" dirty="0">
                          <a:solidFill>
                            <a:schemeClr val="tx1"/>
                          </a:solidFill>
                        </a:rPr>
                        <a:t> </a:t>
                      </a:r>
                      <a:r>
                        <a:rPr lang="el-GR" b="1" dirty="0" err="1">
                          <a:solidFill>
                            <a:schemeClr val="tx1"/>
                          </a:solidFill>
                        </a:rPr>
                        <a:t>εἰμι</a:t>
                      </a:r>
                      <a:r>
                        <a:rPr lang="el-GR" b="1" dirty="0">
                          <a:solidFill>
                            <a:schemeClr val="tx1"/>
                          </a:solidFill>
                        </a:rPr>
                        <a:t>, καὶ </a:t>
                      </a:r>
                      <a:r>
                        <a:rPr lang="el-GR" b="1" dirty="0" err="1">
                          <a:solidFill>
                            <a:schemeClr val="tx1"/>
                          </a:solidFill>
                        </a:rPr>
                        <a:t>οὐκ</a:t>
                      </a:r>
                      <a:r>
                        <a:rPr lang="el-GR" b="1" dirty="0">
                          <a:solidFill>
                            <a:schemeClr val="tx1"/>
                          </a:solidFill>
                        </a:rPr>
                        <a:t> </a:t>
                      </a:r>
                      <a:r>
                        <a:rPr lang="el-GR" b="1" dirty="0" err="1">
                          <a:solidFill>
                            <a:schemeClr val="tx1"/>
                          </a:solidFill>
                        </a:rPr>
                        <a:t>ἔγνωκάς</a:t>
                      </a:r>
                      <a:r>
                        <a:rPr lang="el-GR" b="1" dirty="0">
                          <a:solidFill>
                            <a:schemeClr val="tx1"/>
                          </a:solidFill>
                        </a:rPr>
                        <a:t> με, Φίλιππε; ὁ </a:t>
                      </a:r>
                      <a:r>
                        <a:rPr lang="el-GR" b="1" dirty="0" err="1">
                          <a:solidFill>
                            <a:schemeClr val="tx1"/>
                          </a:solidFill>
                        </a:rPr>
                        <a:t>ἑωρακὼς</a:t>
                      </a:r>
                      <a:r>
                        <a:rPr lang="el-GR" b="1" dirty="0">
                          <a:solidFill>
                            <a:schemeClr val="tx1"/>
                          </a:solidFill>
                        </a:rPr>
                        <a:t> </a:t>
                      </a:r>
                      <a:r>
                        <a:rPr lang="el-GR" b="1" dirty="0" err="1">
                          <a:solidFill>
                            <a:schemeClr val="tx1"/>
                          </a:solidFill>
                        </a:rPr>
                        <a:t>ἐμὲ</a:t>
                      </a:r>
                      <a:r>
                        <a:rPr lang="el-GR" b="1" dirty="0">
                          <a:solidFill>
                            <a:schemeClr val="tx1"/>
                          </a:solidFill>
                        </a:rPr>
                        <a:t> </a:t>
                      </a:r>
                      <a:r>
                        <a:rPr lang="el-GR" b="1" dirty="0" err="1">
                          <a:solidFill>
                            <a:schemeClr val="tx1"/>
                          </a:solidFill>
                        </a:rPr>
                        <a:t>ἑώρακε</a:t>
                      </a:r>
                      <a:r>
                        <a:rPr lang="el-GR" b="1" dirty="0">
                          <a:solidFill>
                            <a:schemeClr val="tx1"/>
                          </a:solidFill>
                        </a:rPr>
                        <a:t> </a:t>
                      </a:r>
                      <a:r>
                        <a:rPr lang="el-GR" b="1" dirty="0" err="1">
                          <a:solidFill>
                            <a:schemeClr val="tx1"/>
                          </a:solidFill>
                        </a:rPr>
                        <a:t>τὸν</a:t>
                      </a:r>
                      <a:r>
                        <a:rPr lang="el-GR" b="1" dirty="0">
                          <a:solidFill>
                            <a:schemeClr val="tx1"/>
                          </a:solidFill>
                        </a:rPr>
                        <a:t> πατέρα· καὶ </a:t>
                      </a:r>
                      <a:r>
                        <a:rPr lang="el-GR" b="1" dirty="0" err="1">
                          <a:solidFill>
                            <a:schemeClr val="tx1"/>
                          </a:solidFill>
                        </a:rPr>
                        <a:t>πῶς</a:t>
                      </a:r>
                      <a:r>
                        <a:rPr lang="el-GR" b="1" dirty="0">
                          <a:solidFill>
                            <a:schemeClr val="tx1"/>
                          </a:solidFill>
                        </a:rPr>
                        <a:t> </a:t>
                      </a:r>
                      <a:r>
                        <a:rPr lang="el-GR" b="1" dirty="0" err="1">
                          <a:solidFill>
                            <a:schemeClr val="tx1"/>
                          </a:solidFill>
                        </a:rPr>
                        <a:t>σὺ</a:t>
                      </a:r>
                      <a:r>
                        <a:rPr lang="el-GR" b="1" dirty="0">
                          <a:solidFill>
                            <a:schemeClr val="tx1"/>
                          </a:solidFill>
                        </a:rPr>
                        <a:t> λέγεις, </a:t>
                      </a:r>
                      <a:r>
                        <a:rPr lang="el-GR" b="1" dirty="0" err="1">
                          <a:solidFill>
                            <a:schemeClr val="tx1"/>
                          </a:solidFill>
                        </a:rPr>
                        <a:t>δεῖξον</a:t>
                      </a:r>
                      <a:r>
                        <a:rPr lang="el-GR" b="1" dirty="0">
                          <a:solidFill>
                            <a:schemeClr val="tx1"/>
                          </a:solidFill>
                        </a:rPr>
                        <a:t> </a:t>
                      </a:r>
                      <a:r>
                        <a:rPr lang="el-GR" b="1" dirty="0" err="1">
                          <a:solidFill>
                            <a:schemeClr val="tx1"/>
                          </a:solidFill>
                        </a:rPr>
                        <a:t>ἡμῖν</a:t>
                      </a:r>
                      <a:r>
                        <a:rPr lang="el-GR" b="1" dirty="0">
                          <a:solidFill>
                            <a:schemeClr val="tx1"/>
                          </a:solidFill>
                        </a:rPr>
                        <a:t> </a:t>
                      </a:r>
                      <a:r>
                        <a:rPr lang="el-GR" b="1" dirty="0" err="1">
                          <a:solidFill>
                            <a:schemeClr val="tx1"/>
                          </a:solidFill>
                        </a:rPr>
                        <a:t>τὸν</a:t>
                      </a:r>
                      <a:r>
                        <a:rPr lang="el-GR" b="1" dirty="0">
                          <a:solidFill>
                            <a:schemeClr val="tx1"/>
                          </a:solidFill>
                        </a:rPr>
                        <a:t> πατέρα;»  Ιω 14,8-9.</a:t>
                      </a:r>
                    </a:p>
                    <a:p>
                      <a:pPr marL="285750" indent="-285750">
                        <a:buFont typeface="Arial" panose="020B0604020202020204" pitchFamily="34" charset="0"/>
                        <a:buChar char="•"/>
                      </a:pPr>
                      <a:endParaRPr lang="el-GR" b="1" dirty="0">
                        <a:solidFill>
                          <a:schemeClr val="tx1"/>
                        </a:solidFill>
                      </a:endParaRPr>
                    </a:p>
                    <a:p>
                      <a:pPr marL="285750" indent="-285750">
                        <a:buFont typeface="Arial" panose="020B0604020202020204" pitchFamily="34" charset="0"/>
                        <a:buChar char="•"/>
                      </a:pPr>
                      <a:r>
                        <a:rPr lang="el-GR" b="1" dirty="0">
                          <a:solidFill>
                            <a:schemeClr val="tx1"/>
                          </a:solidFill>
                        </a:rPr>
                        <a:t>«διὰ </a:t>
                      </a:r>
                      <a:r>
                        <a:rPr lang="el-GR" b="1" dirty="0" err="1">
                          <a:solidFill>
                            <a:schemeClr val="tx1"/>
                          </a:solidFill>
                        </a:rPr>
                        <a:t>τοῦτο</a:t>
                      </a:r>
                      <a:r>
                        <a:rPr lang="el-GR" b="1" dirty="0">
                          <a:solidFill>
                            <a:schemeClr val="tx1"/>
                          </a:solidFill>
                        </a:rPr>
                        <a:t> </a:t>
                      </a:r>
                      <a:r>
                        <a:rPr lang="el-GR" b="1" dirty="0" err="1">
                          <a:solidFill>
                            <a:schemeClr val="tx1"/>
                          </a:solidFill>
                        </a:rPr>
                        <a:t>οὖν</a:t>
                      </a:r>
                      <a:r>
                        <a:rPr lang="el-GR" b="1" dirty="0">
                          <a:solidFill>
                            <a:schemeClr val="tx1"/>
                          </a:solidFill>
                        </a:rPr>
                        <a:t> </a:t>
                      </a:r>
                      <a:r>
                        <a:rPr lang="el-GR" b="1" dirty="0" err="1">
                          <a:solidFill>
                            <a:schemeClr val="tx1"/>
                          </a:solidFill>
                        </a:rPr>
                        <a:t>μᾶλλον</a:t>
                      </a:r>
                      <a:r>
                        <a:rPr lang="el-GR" b="1" dirty="0">
                          <a:solidFill>
                            <a:schemeClr val="tx1"/>
                          </a:solidFill>
                        </a:rPr>
                        <a:t> </a:t>
                      </a:r>
                      <a:r>
                        <a:rPr lang="el-GR" b="1" dirty="0" err="1">
                          <a:solidFill>
                            <a:schemeClr val="tx1"/>
                          </a:solidFill>
                        </a:rPr>
                        <a:t>ἐζήτουν</a:t>
                      </a:r>
                      <a:r>
                        <a:rPr lang="el-GR" b="1" dirty="0">
                          <a:solidFill>
                            <a:schemeClr val="tx1"/>
                          </a:solidFill>
                        </a:rPr>
                        <a:t> </a:t>
                      </a:r>
                      <a:r>
                        <a:rPr lang="el-GR" b="1" dirty="0" err="1">
                          <a:solidFill>
                            <a:schemeClr val="tx1"/>
                          </a:solidFill>
                        </a:rPr>
                        <a:t>αὐτὸν</a:t>
                      </a:r>
                      <a:r>
                        <a:rPr lang="el-GR" b="1" dirty="0">
                          <a:solidFill>
                            <a:schemeClr val="tx1"/>
                          </a:solidFill>
                        </a:rPr>
                        <a:t> </a:t>
                      </a:r>
                      <a:r>
                        <a:rPr lang="el-GR" b="1" dirty="0" err="1">
                          <a:solidFill>
                            <a:schemeClr val="tx1"/>
                          </a:solidFill>
                        </a:rPr>
                        <a:t>οἱ</a:t>
                      </a:r>
                      <a:r>
                        <a:rPr lang="el-GR" b="1" dirty="0">
                          <a:solidFill>
                            <a:schemeClr val="tx1"/>
                          </a:solidFill>
                        </a:rPr>
                        <a:t> </a:t>
                      </a:r>
                      <a:r>
                        <a:rPr lang="el-GR" b="1" dirty="0" err="1">
                          <a:solidFill>
                            <a:schemeClr val="tx1"/>
                          </a:solidFill>
                        </a:rPr>
                        <a:t>Ἰουδαῖοι</a:t>
                      </a:r>
                      <a:r>
                        <a:rPr lang="el-GR" b="1" dirty="0">
                          <a:solidFill>
                            <a:schemeClr val="tx1"/>
                          </a:solidFill>
                        </a:rPr>
                        <a:t> </a:t>
                      </a:r>
                      <a:r>
                        <a:rPr lang="el-GR" b="1" dirty="0" err="1">
                          <a:solidFill>
                            <a:schemeClr val="tx1"/>
                          </a:solidFill>
                        </a:rPr>
                        <a:t>ἀποκτεῖναι</a:t>
                      </a:r>
                      <a:r>
                        <a:rPr lang="el-GR" b="1" dirty="0">
                          <a:solidFill>
                            <a:schemeClr val="tx1"/>
                          </a:solidFill>
                        </a:rPr>
                        <a:t>, </a:t>
                      </a:r>
                      <a:r>
                        <a:rPr lang="el-GR" b="1" dirty="0" err="1">
                          <a:solidFill>
                            <a:schemeClr val="tx1"/>
                          </a:solidFill>
                        </a:rPr>
                        <a:t>ὅτι</a:t>
                      </a:r>
                      <a:r>
                        <a:rPr lang="el-GR" b="1" dirty="0">
                          <a:solidFill>
                            <a:schemeClr val="tx1"/>
                          </a:solidFill>
                        </a:rPr>
                        <a:t> </a:t>
                      </a:r>
                      <a:r>
                        <a:rPr lang="el-GR" b="1" dirty="0" err="1">
                          <a:solidFill>
                            <a:schemeClr val="tx1"/>
                          </a:solidFill>
                        </a:rPr>
                        <a:t>οὐ</a:t>
                      </a:r>
                      <a:r>
                        <a:rPr lang="el-GR" b="1" dirty="0">
                          <a:solidFill>
                            <a:schemeClr val="tx1"/>
                          </a:solidFill>
                        </a:rPr>
                        <a:t> μόνον </a:t>
                      </a:r>
                      <a:r>
                        <a:rPr lang="el-GR" b="1" dirty="0" err="1">
                          <a:solidFill>
                            <a:schemeClr val="tx1"/>
                          </a:solidFill>
                        </a:rPr>
                        <a:t>ἔλυε</a:t>
                      </a:r>
                      <a:r>
                        <a:rPr lang="el-GR" b="1" dirty="0">
                          <a:solidFill>
                            <a:schemeClr val="tx1"/>
                          </a:solidFill>
                        </a:rPr>
                        <a:t> </a:t>
                      </a:r>
                      <a:r>
                        <a:rPr lang="el-GR" b="1" dirty="0" err="1">
                          <a:solidFill>
                            <a:schemeClr val="tx1"/>
                          </a:solidFill>
                        </a:rPr>
                        <a:t>τὸ</a:t>
                      </a:r>
                      <a:r>
                        <a:rPr lang="el-GR" b="1" dirty="0">
                          <a:solidFill>
                            <a:schemeClr val="tx1"/>
                          </a:solidFill>
                        </a:rPr>
                        <a:t> </a:t>
                      </a:r>
                      <a:r>
                        <a:rPr lang="el-GR" b="1" dirty="0" err="1">
                          <a:solidFill>
                            <a:schemeClr val="tx1"/>
                          </a:solidFill>
                        </a:rPr>
                        <a:t>σάββατον</a:t>
                      </a:r>
                      <a:r>
                        <a:rPr lang="el-GR" b="1" dirty="0">
                          <a:solidFill>
                            <a:schemeClr val="tx1"/>
                          </a:solidFill>
                        </a:rPr>
                        <a:t>, </a:t>
                      </a:r>
                      <a:r>
                        <a:rPr lang="el-GR" b="1" dirty="0" err="1">
                          <a:solidFill>
                            <a:schemeClr val="tx1"/>
                          </a:solidFill>
                        </a:rPr>
                        <a:t>ἀλλὰ</a:t>
                      </a:r>
                      <a:r>
                        <a:rPr lang="el-GR" b="1" dirty="0">
                          <a:solidFill>
                            <a:schemeClr val="tx1"/>
                          </a:solidFill>
                        </a:rPr>
                        <a:t> καὶ πατέρα </a:t>
                      </a:r>
                      <a:r>
                        <a:rPr lang="el-GR" b="1" dirty="0" err="1">
                          <a:solidFill>
                            <a:schemeClr val="tx1"/>
                          </a:solidFill>
                        </a:rPr>
                        <a:t>ἴδιον</a:t>
                      </a:r>
                      <a:r>
                        <a:rPr lang="el-GR" b="1" dirty="0">
                          <a:solidFill>
                            <a:schemeClr val="tx1"/>
                          </a:solidFill>
                        </a:rPr>
                        <a:t> </a:t>
                      </a:r>
                      <a:r>
                        <a:rPr lang="el-GR" b="1" dirty="0" err="1">
                          <a:solidFill>
                            <a:schemeClr val="tx1"/>
                          </a:solidFill>
                        </a:rPr>
                        <a:t>ἔλεγε</a:t>
                      </a:r>
                      <a:r>
                        <a:rPr lang="el-GR" b="1" dirty="0">
                          <a:solidFill>
                            <a:schemeClr val="tx1"/>
                          </a:solidFill>
                        </a:rPr>
                        <a:t> </a:t>
                      </a:r>
                      <a:r>
                        <a:rPr lang="el-GR" b="1" dirty="0" err="1">
                          <a:solidFill>
                            <a:schemeClr val="tx1"/>
                          </a:solidFill>
                        </a:rPr>
                        <a:t>τὸν</a:t>
                      </a:r>
                      <a:r>
                        <a:rPr lang="el-GR" b="1" dirty="0">
                          <a:solidFill>
                            <a:schemeClr val="tx1"/>
                          </a:solidFill>
                        </a:rPr>
                        <a:t> Θεόν, </a:t>
                      </a:r>
                      <a:r>
                        <a:rPr lang="el-GR" b="1" dirty="0" err="1">
                          <a:solidFill>
                            <a:schemeClr val="tx1"/>
                          </a:solidFill>
                        </a:rPr>
                        <a:t>ἴσον</a:t>
                      </a:r>
                      <a:r>
                        <a:rPr lang="el-GR" b="1" dirty="0">
                          <a:solidFill>
                            <a:schemeClr val="tx1"/>
                          </a:solidFill>
                        </a:rPr>
                        <a:t> </a:t>
                      </a:r>
                      <a:r>
                        <a:rPr lang="el-GR" b="1" dirty="0" err="1">
                          <a:solidFill>
                            <a:schemeClr val="tx1"/>
                          </a:solidFill>
                        </a:rPr>
                        <a:t>ἑαυτὸν</a:t>
                      </a:r>
                      <a:r>
                        <a:rPr lang="el-GR" b="1" dirty="0">
                          <a:solidFill>
                            <a:schemeClr val="tx1"/>
                          </a:solidFill>
                        </a:rPr>
                        <a:t> </a:t>
                      </a:r>
                      <a:r>
                        <a:rPr lang="el-GR" b="1" dirty="0" err="1">
                          <a:solidFill>
                            <a:schemeClr val="tx1"/>
                          </a:solidFill>
                        </a:rPr>
                        <a:t>ποιῶν</a:t>
                      </a:r>
                      <a:r>
                        <a:rPr lang="el-GR" b="1" dirty="0">
                          <a:solidFill>
                            <a:schemeClr val="tx1"/>
                          </a:solidFill>
                        </a:rPr>
                        <a:t> </a:t>
                      </a:r>
                      <a:r>
                        <a:rPr lang="el-GR" b="1" dirty="0" err="1">
                          <a:solidFill>
                            <a:schemeClr val="tx1"/>
                          </a:solidFill>
                        </a:rPr>
                        <a:t>τῷ</a:t>
                      </a:r>
                      <a:r>
                        <a:rPr lang="el-GR" b="1" dirty="0">
                          <a:solidFill>
                            <a:schemeClr val="tx1"/>
                          </a:solidFill>
                        </a:rPr>
                        <a:t> </a:t>
                      </a:r>
                      <a:r>
                        <a:rPr lang="el-GR" b="1" dirty="0" err="1">
                          <a:solidFill>
                            <a:schemeClr val="tx1"/>
                          </a:solidFill>
                        </a:rPr>
                        <a:t>Θεῷ</a:t>
                      </a:r>
                      <a:r>
                        <a:rPr lang="el-GR" b="1" dirty="0">
                          <a:solidFill>
                            <a:schemeClr val="tx1"/>
                          </a:solidFill>
                        </a:rPr>
                        <a:t>.» Ιω 5,18</a:t>
                      </a:r>
                    </a:p>
                    <a:p>
                      <a:pPr marL="285750" indent="-285750">
                        <a:buFont typeface="Arial" panose="020B0604020202020204" pitchFamily="34" charset="0"/>
                        <a:buChar char="•"/>
                      </a:pPr>
                      <a:endParaRPr lang="el-GR" b="1" dirty="0">
                        <a:solidFill>
                          <a:schemeClr val="tx1"/>
                        </a:solidFill>
                      </a:endParaRPr>
                    </a:p>
                    <a:p>
                      <a:pPr marL="285750" indent="-285750">
                        <a:buFont typeface="Arial" panose="020B0604020202020204" pitchFamily="34" charset="0"/>
                        <a:buChar char="•"/>
                      </a:pPr>
                      <a:r>
                        <a:rPr lang="el-GR" b="1" dirty="0">
                          <a:solidFill>
                            <a:schemeClr val="tx1"/>
                          </a:solidFill>
                        </a:rPr>
                        <a:t>«</a:t>
                      </a:r>
                      <a:r>
                        <a:rPr lang="el-GR" b="1" dirty="0" err="1">
                          <a:solidFill>
                            <a:schemeClr val="tx1"/>
                          </a:solidFill>
                        </a:rPr>
                        <a:t>ἐγὼ</a:t>
                      </a:r>
                      <a:r>
                        <a:rPr lang="el-GR" b="1" dirty="0">
                          <a:solidFill>
                            <a:schemeClr val="tx1"/>
                          </a:solidFill>
                        </a:rPr>
                        <a:t> καὶ ὁ </a:t>
                      </a:r>
                      <a:r>
                        <a:rPr lang="el-GR" b="1" dirty="0" err="1">
                          <a:solidFill>
                            <a:schemeClr val="tx1"/>
                          </a:solidFill>
                        </a:rPr>
                        <a:t>πατὴρ</a:t>
                      </a:r>
                      <a:r>
                        <a:rPr lang="el-GR" b="1" dirty="0">
                          <a:solidFill>
                            <a:schemeClr val="tx1"/>
                          </a:solidFill>
                        </a:rPr>
                        <a:t> </a:t>
                      </a:r>
                      <a:r>
                        <a:rPr lang="el-GR" b="1" dirty="0" err="1">
                          <a:solidFill>
                            <a:schemeClr val="tx1"/>
                          </a:solidFill>
                        </a:rPr>
                        <a:t>ἕν</a:t>
                      </a:r>
                      <a:r>
                        <a:rPr lang="el-GR" b="1" dirty="0">
                          <a:solidFill>
                            <a:schemeClr val="tx1"/>
                          </a:solidFill>
                        </a:rPr>
                        <a:t> </a:t>
                      </a:r>
                      <a:r>
                        <a:rPr lang="el-GR" b="1" dirty="0" err="1">
                          <a:solidFill>
                            <a:schemeClr val="tx1"/>
                          </a:solidFill>
                        </a:rPr>
                        <a:t>ἐσμεν</a:t>
                      </a:r>
                      <a:r>
                        <a:rPr lang="el-GR" b="1" dirty="0">
                          <a:solidFill>
                            <a:schemeClr val="tx1"/>
                          </a:solidFill>
                        </a:rPr>
                        <a:t>.» Ιω 10,30</a:t>
                      </a:r>
                    </a:p>
                    <a:p>
                      <a:pPr marL="285750" indent="-285750">
                        <a:buFont typeface="Arial" panose="020B0604020202020204" pitchFamily="34" charset="0"/>
                        <a:buChar char="•"/>
                      </a:pPr>
                      <a:endParaRPr lang="el-GR" b="1" dirty="0">
                        <a:solidFill>
                          <a:schemeClr val="tx1"/>
                        </a:solidFill>
                      </a:endParaRPr>
                    </a:p>
                    <a:p>
                      <a:pPr marL="285750" indent="-285750">
                        <a:buFont typeface="Arial" panose="020B0604020202020204" pitchFamily="34" charset="0"/>
                        <a:buChar char="•"/>
                      </a:pPr>
                      <a:r>
                        <a:rPr lang="el-GR" b="1" dirty="0">
                          <a:solidFill>
                            <a:schemeClr val="tx1"/>
                          </a:solidFill>
                        </a:rPr>
                        <a:t>«…. καὶ </a:t>
                      </a:r>
                      <a:r>
                        <a:rPr lang="el-GR" b="1" dirty="0" err="1">
                          <a:solidFill>
                            <a:schemeClr val="tx1"/>
                          </a:solidFill>
                        </a:rPr>
                        <a:t>ἐξ</a:t>
                      </a:r>
                      <a:r>
                        <a:rPr lang="el-GR" b="1" dirty="0">
                          <a:solidFill>
                            <a:schemeClr val="tx1"/>
                          </a:solidFill>
                        </a:rPr>
                        <a:t> </a:t>
                      </a:r>
                      <a:r>
                        <a:rPr lang="el-GR" b="1" dirty="0" err="1">
                          <a:solidFill>
                            <a:schemeClr val="tx1"/>
                          </a:solidFill>
                        </a:rPr>
                        <a:t>ὧν</a:t>
                      </a:r>
                      <a:r>
                        <a:rPr lang="el-GR" b="1" dirty="0">
                          <a:solidFill>
                            <a:schemeClr val="tx1"/>
                          </a:solidFill>
                        </a:rPr>
                        <a:t> ὁ </a:t>
                      </a:r>
                      <a:r>
                        <a:rPr lang="el-GR" b="1" dirty="0" err="1">
                          <a:solidFill>
                            <a:schemeClr val="tx1"/>
                          </a:solidFill>
                        </a:rPr>
                        <a:t>Χριστὸς</a:t>
                      </a:r>
                      <a:r>
                        <a:rPr lang="el-GR" b="1" dirty="0">
                          <a:solidFill>
                            <a:schemeClr val="tx1"/>
                          </a:solidFill>
                        </a:rPr>
                        <a:t> </a:t>
                      </a:r>
                      <a:r>
                        <a:rPr lang="el-GR" b="1" dirty="0" err="1">
                          <a:solidFill>
                            <a:schemeClr val="tx1"/>
                          </a:solidFill>
                        </a:rPr>
                        <a:t>τὸ</a:t>
                      </a:r>
                      <a:r>
                        <a:rPr lang="el-GR" b="1" dirty="0">
                          <a:solidFill>
                            <a:schemeClr val="tx1"/>
                          </a:solidFill>
                        </a:rPr>
                        <a:t> </a:t>
                      </a:r>
                      <a:r>
                        <a:rPr lang="el-GR" b="1" dirty="0" err="1">
                          <a:solidFill>
                            <a:schemeClr val="tx1"/>
                          </a:solidFill>
                        </a:rPr>
                        <a:t>κατὰ</a:t>
                      </a:r>
                      <a:r>
                        <a:rPr lang="el-GR" b="1" dirty="0">
                          <a:solidFill>
                            <a:schemeClr val="tx1"/>
                          </a:solidFill>
                        </a:rPr>
                        <a:t> σάρκα, ὁ </a:t>
                      </a:r>
                      <a:r>
                        <a:rPr lang="el-GR" b="1" dirty="0" err="1">
                          <a:solidFill>
                            <a:schemeClr val="tx1"/>
                          </a:solidFill>
                        </a:rPr>
                        <a:t>ὢν</a:t>
                      </a:r>
                      <a:r>
                        <a:rPr lang="el-GR" b="1" dirty="0">
                          <a:solidFill>
                            <a:schemeClr val="tx1"/>
                          </a:solidFill>
                        </a:rPr>
                        <a:t> </a:t>
                      </a:r>
                      <a:r>
                        <a:rPr lang="el-GR" b="1" dirty="0" err="1">
                          <a:solidFill>
                            <a:schemeClr val="tx1"/>
                          </a:solidFill>
                        </a:rPr>
                        <a:t>ἐπὶ</a:t>
                      </a:r>
                      <a:r>
                        <a:rPr lang="el-GR" b="1" dirty="0">
                          <a:solidFill>
                            <a:schemeClr val="tx1"/>
                          </a:solidFill>
                        </a:rPr>
                        <a:t> πάντων </a:t>
                      </a:r>
                      <a:r>
                        <a:rPr lang="el-GR" b="1" dirty="0" err="1">
                          <a:solidFill>
                            <a:schemeClr val="tx1"/>
                          </a:solidFill>
                        </a:rPr>
                        <a:t>Θεὸς</a:t>
                      </a:r>
                      <a:r>
                        <a:rPr lang="el-GR" b="1" dirty="0">
                          <a:solidFill>
                            <a:schemeClr val="tx1"/>
                          </a:solidFill>
                        </a:rPr>
                        <a:t> </a:t>
                      </a:r>
                      <a:r>
                        <a:rPr lang="el-GR" b="1" dirty="0" err="1">
                          <a:solidFill>
                            <a:schemeClr val="tx1"/>
                          </a:solidFill>
                        </a:rPr>
                        <a:t>εὐλογητὸς</a:t>
                      </a:r>
                      <a:r>
                        <a:rPr lang="el-GR" b="1" dirty="0">
                          <a:solidFill>
                            <a:schemeClr val="tx1"/>
                          </a:solidFill>
                        </a:rPr>
                        <a:t> </a:t>
                      </a:r>
                      <a:r>
                        <a:rPr lang="el-GR" b="1" dirty="0" err="1">
                          <a:solidFill>
                            <a:schemeClr val="tx1"/>
                          </a:solidFill>
                        </a:rPr>
                        <a:t>εἰς</a:t>
                      </a:r>
                      <a:r>
                        <a:rPr lang="el-GR" b="1" dirty="0">
                          <a:solidFill>
                            <a:schemeClr val="tx1"/>
                          </a:solidFill>
                        </a:rPr>
                        <a:t> </a:t>
                      </a:r>
                      <a:r>
                        <a:rPr lang="el-GR" b="1" dirty="0" err="1">
                          <a:solidFill>
                            <a:schemeClr val="tx1"/>
                          </a:solidFill>
                        </a:rPr>
                        <a:t>τοὺς</a:t>
                      </a:r>
                      <a:r>
                        <a:rPr lang="el-GR" b="1" dirty="0">
                          <a:solidFill>
                            <a:schemeClr val="tx1"/>
                          </a:solidFill>
                        </a:rPr>
                        <a:t> </a:t>
                      </a:r>
                      <a:r>
                        <a:rPr lang="el-GR" b="1" dirty="0" err="1">
                          <a:solidFill>
                            <a:schemeClr val="tx1"/>
                          </a:solidFill>
                        </a:rPr>
                        <a:t>αἰῶνας</a:t>
                      </a:r>
                      <a:r>
                        <a:rPr lang="el-GR" b="1" dirty="0">
                          <a:solidFill>
                            <a:schemeClr val="tx1"/>
                          </a:solidFill>
                        </a:rPr>
                        <a:t>· </a:t>
                      </a:r>
                      <a:r>
                        <a:rPr lang="el-GR" b="1" dirty="0" err="1">
                          <a:solidFill>
                            <a:schemeClr val="tx1"/>
                          </a:solidFill>
                        </a:rPr>
                        <a:t>ἀμήν</a:t>
                      </a:r>
                      <a:r>
                        <a:rPr lang="el-GR" b="1" dirty="0">
                          <a:solidFill>
                            <a:schemeClr val="tx1"/>
                          </a:solidFill>
                        </a:rPr>
                        <a:t>.» Ρωμ 9,5</a:t>
                      </a:r>
                    </a:p>
                    <a:p>
                      <a:pPr marL="285750" indent="-285750">
                        <a:buFont typeface="Arial" panose="020B0604020202020204" pitchFamily="34" charset="0"/>
                        <a:buChar char="•"/>
                      </a:pPr>
                      <a:endParaRPr lang="el-GR" b="1" dirty="0">
                        <a:solidFill>
                          <a:schemeClr val="tx1"/>
                        </a:solidFill>
                      </a:endParaRPr>
                    </a:p>
                    <a:p>
                      <a:pPr marL="285750" indent="-285750">
                        <a:buFont typeface="Arial" panose="020B0604020202020204" pitchFamily="34" charset="0"/>
                        <a:buChar char="•"/>
                      </a:pPr>
                      <a:r>
                        <a:rPr lang="el-GR" b="1" dirty="0">
                          <a:solidFill>
                            <a:schemeClr val="tx1"/>
                          </a:solidFill>
                        </a:rPr>
                        <a:t>«…</a:t>
                      </a:r>
                      <a:r>
                        <a:rPr lang="el-GR" b="1" dirty="0" err="1">
                          <a:solidFill>
                            <a:schemeClr val="tx1"/>
                          </a:solidFill>
                        </a:rPr>
                        <a:t>Θεὸς</a:t>
                      </a:r>
                      <a:r>
                        <a:rPr lang="el-GR" b="1" dirty="0">
                          <a:solidFill>
                            <a:schemeClr val="tx1"/>
                          </a:solidFill>
                        </a:rPr>
                        <a:t> </a:t>
                      </a:r>
                      <a:r>
                        <a:rPr lang="el-GR" b="1" dirty="0" err="1">
                          <a:solidFill>
                            <a:schemeClr val="tx1"/>
                          </a:solidFill>
                        </a:rPr>
                        <a:t>ἐφανερώθη</a:t>
                      </a:r>
                      <a:r>
                        <a:rPr lang="el-GR" b="1" dirty="0">
                          <a:solidFill>
                            <a:schemeClr val="tx1"/>
                          </a:solidFill>
                        </a:rPr>
                        <a:t> </a:t>
                      </a:r>
                      <a:r>
                        <a:rPr lang="el-GR" b="1" dirty="0" err="1">
                          <a:solidFill>
                            <a:schemeClr val="tx1"/>
                          </a:solidFill>
                        </a:rPr>
                        <a:t>ἐν</a:t>
                      </a:r>
                      <a:r>
                        <a:rPr lang="el-GR" b="1" dirty="0">
                          <a:solidFill>
                            <a:schemeClr val="tx1"/>
                          </a:solidFill>
                        </a:rPr>
                        <a:t> σαρκί, </a:t>
                      </a:r>
                      <a:r>
                        <a:rPr lang="el-GR" b="1" dirty="0" err="1">
                          <a:solidFill>
                            <a:schemeClr val="tx1"/>
                          </a:solidFill>
                        </a:rPr>
                        <a:t>ἐδικαιώθη</a:t>
                      </a:r>
                      <a:r>
                        <a:rPr lang="el-GR" b="1" dirty="0">
                          <a:solidFill>
                            <a:schemeClr val="tx1"/>
                          </a:solidFill>
                        </a:rPr>
                        <a:t> </a:t>
                      </a:r>
                      <a:r>
                        <a:rPr lang="el-GR" b="1" dirty="0" err="1">
                          <a:solidFill>
                            <a:schemeClr val="tx1"/>
                          </a:solidFill>
                        </a:rPr>
                        <a:t>ἐν</a:t>
                      </a:r>
                      <a:r>
                        <a:rPr lang="el-GR" b="1" dirty="0">
                          <a:solidFill>
                            <a:schemeClr val="tx1"/>
                          </a:solidFill>
                        </a:rPr>
                        <a:t> Πνεύματι, </a:t>
                      </a:r>
                      <a:r>
                        <a:rPr lang="el-GR" b="1" dirty="0" err="1">
                          <a:solidFill>
                            <a:schemeClr val="tx1"/>
                          </a:solidFill>
                        </a:rPr>
                        <a:t>ὤφθη</a:t>
                      </a:r>
                      <a:r>
                        <a:rPr lang="el-GR" b="1" dirty="0">
                          <a:solidFill>
                            <a:schemeClr val="tx1"/>
                          </a:solidFill>
                        </a:rPr>
                        <a:t> </a:t>
                      </a:r>
                      <a:r>
                        <a:rPr lang="el-GR" b="1" dirty="0" err="1">
                          <a:solidFill>
                            <a:schemeClr val="tx1"/>
                          </a:solidFill>
                        </a:rPr>
                        <a:t>ἀγγέλοις</a:t>
                      </a:r>
                      <a:r>
                        <a:rPr lang="el-GR" b="1" dirty="0">
                          <a:solidFill>
                            <a:schemeClr val="tx1"/>
                          </a:solidFill>
                        </a:rPr>
                        <a:t>, </a:t>
                      </a:r>
                      <a:r>
                        <a:rPr lang="el-GR" b="1" dirty="0" err="1">
                          <a:solidFill>
                            <a:schemeClr val="tx1"/>
                          </a:solidFill>
                        </a:rPr>
                        <a:t>ἐκηρύχθη</a:t>
                      </a:r>
                      <a:r>
                        <a:rPr lang="el-GR" b="1" dirty="0">
                          <a:solidFill>
                            <a:schemeClr val="tx1"/>
                          </a:solidFill>
                        </a:rPr>
                        <a:t> </a:t>
                      </a:r>
                      <a:r>
                        <a:rPr lang="el-GR" b="1" dirty="0" err="1">
                          <a:solidFill>
                            <a:schemeClr val="tx1"/>
                          </a:solidFill>
                        </a:rPr>
                        <a:t>ἐν</a:t>
                      </a:r>
                      <a:r>
                        <a:rPr lang="el-GR" b="1" dirty="0">
                          <a:solidFill>
                            <a:schemeClr val="tx1"/>
                          </a:solidFill>
                        </a:rPr>
                        <a:t> </a:t>
                      </a:r>
                      <a:r>
                        <a:rPr lang="el-GR" b="1" dirty="0" err="1">
                          <a:solidFill>
                            <a:schemeClr val="tx1"/>
                          </a:solidFill>
                        </a:rPr>
                        <a:t>ἔθνεσιν</a:t>
                      </a:r>
                      <a:r>
                        <a:rPr lang="el-GR" b="1" dirty="0">
                          <a:solidFill>
                            <a:schemeClr val="tx1"/>
                          </a:solidFill>
                        </a:rPr>
                        <a:t>, </a:t>
                      </a:r>
                      <a:r>
                        <a:rPr lang="el-GR" b="1" dirty="0" err="1">
                          <a:solidFill>
                            <a:schemeClr val="tx1"/>
                          </a:solidFill>
                        </a:rPr>
                        <a:t>ἐπιστεύθη</a:t>
                      </a:r>
                      <a:r>
                        <a:rPr lang="el-GR" b="1" dirty="0">
                          <a:solidFill>
                            <a:schemeClr val="tx1"/>
                          </a:solidFill>
                        </a:rPr>
                        <a:t> </a:t>
                      </a:r>
                      <a:r>
                        <a:rPr lang="el-GR" b="1" dirty="0" err="1">
                          <a:solidFill>
                            <a:schemeClr val="tx1"/>
                          </a:solidFill>
                        </a:rPr>
                        <a:t>ἐν</a:t>
                      </a:r>
                      <a:r>
                        <a:rPr lang="el-GR" b="1" dirty="0">
                          <a:solidFill>
                            <a:schemeClr val="tx1"/>
                          </a:solidFill>
                        </a:rPr>
                        <a:t> </a:t>
                      </a:r>
                      <a:r>
                        <a:rPr lang="el-GR" b="1" dirty="0" err="1">
                          <a:solidFill>
                            <a:schemeClr val="tx1"/>
                          </a:solidFill>
                        </a:rPr>
                        <a:t>κόσμῳ</a:t>
                      </a:r>
                      <a:r>
                        <a:rPr lang="el-GR" b="1" dirty="0">
                          <a:solidFill>
                            <a:schemeClr val="tx1"/>
                          </a:solidFill>
                        </a:rPr>
                        <a:t>, </a:t>
                      </a:r>
                      <a:r>
                        <a:rPr lang="el-GR" b="1" dirty="0" err="1">
                          <a:solidFill>
                            <a:schemeClr val="tx1"/>
                          </a:solidFill>
                        </a:rPr>
                        <a:t>ἀνελήφθη</a:t>
                      </a:r>
                      <a:r>
                        <a:rPr lang="el-GR" b="1" dirty="0">
                          <a:solidFill>
                            <a:schemeClr val="tx1"/>
                          </a:solidFill>
                        </a:rPr>
                        <a:t> </a:t>
                      </a:r>
                      <a:r>
                        <a:rPr lang="el-GR" b="1" dirty="0" err="1">
                          <a:solidFill>
                            <a:schemeClr val="tx1"/>
                          </a:solidFill>
                        </a:rPr>
                        <a:t>ἐν</a:t>
                      </a:r>
                      <a:r>
                        <a:rPr lang="el-GR" b="1" dirty="0">
                          <a:solidFill>
                            <a:schemeClr val="tx1"/>
                          </a:solidFill>
                        </a:rPr>
                        <a:t> </a:t>
                      </a:r>
                      <a:r>
                        <a:rPr lang="el-GR" b="1" dirty="0" err="1">
                          <a:solidFill>
                            <a:schemeClr val="tx1"/>
                          </a:solidFill>
                        </a:rPr>
                        <a:t>δόξῃ</a:t>
                      </a:r>
                      <a:r>
                        <a:rPr lang="el-GR" b="1" dirty="0">
                          <a:solidFill>
                            <a:schemeClr val="tx1"/>
                          </a:solidFill>
                        </a:rPr>
                        <a:t>.» Α Τιμ. 3,16</a:t>
                      </a:r>
                    </a:p>
                    <a:p>
                      <a:endParaRPr lang="el-GR" dirty="0">
                        <a:solidFill>
                          <a:schemeClr val="tx1"/>
                        </a:solidFill>
                      </a:endParaRPr>
                    </a:p>
                  </a:txBody>
                  <a:tcPr>
                    <a:noFill/>
                  </a:tcPr>
                </a:tc>
                <a:tc>
                  <a:txBody>
                    <a:bodyPr/>
                    <a:lstStyle/>
                    <a:p>
                      <a:pPr marL="285750" indent="-285750">
                        <a:buFont typeface="Arial" panose="020B0604020202020204" pitchFamily="34" charset="0"/>
                        <a:buChar char="•"/>
                      </a:pPr>
                      <a:r>
                        <a:rPr lang="el-GR" b="0" dirty="0">
                          <a:solidFill>
                            <a:schemeClr val="tx1"/>
                          </a:solidFill>
                        </a:rPr>
                        <a:t>Κύριε, του λέει ο Φίλιππος, δείξε μας τον Πατέρα, κι αυτό μας αρκεί. Του λέει ο Ιησούς: Τόσον καιρό είμαι μαζί σας, Φίλιππε, και δε μ’ έχεις γνωρίσει; Αυτός που έχει δει εμένα, έχει δει τον Πατέρα. Πώς μπορείς εσύ να λες “δείξε μας τον Πατέρα”; </a:t>
                      </a:r>
                    </a:p>
                    <a:p>
                      <a:pPr marL="285750" indent="-285750">
                        <a:buFont typeface="Arial" panose="020B0604020202020204" pitchFamily="34" charset="0"/>
                        <a:buChar char="•"/>
                      </a:pPr>
                      <a:endParaRPr lang="el-GR" b="0" dirty="0">
                        <a:solidFill>
                          <a:schemeClr val="tx1"/>
                        </a:solidFill>
                      </a:endParaRPr>
                    </a:p>
                    <a:p>
                      <a:pPr marL="285750" indent="-285750">
                        <a:buFont typeface="Arial" panose="020B0604020202020204" pitchFamily="34" charset="0"/>
                        <a:buChar char="•"/>
                      </a:pPr>
                      <a:r>
                        <a:rPr lang="el-GR" b="0" dirty="0">
                          <a:solidFill>
                            <a:schemeClr val="tx1"/>
                          </a:solidFill>
                        </a:rPr>
                        <a:t>Γι’ αυτά τα λόγια οι Ιουδαίοι ζητούσαν περισσότερο να τον σκοτώσουν, γιατί όχι μόνο παραβίαζε τους κανόνες για το Σάββατο, αλλά και το Θεό τον ονόμαζε πατέρα του, εξισώνοντας τον εαυτό του με το Θεό.</a:t>
                      </a:r>
                    </a:p>
                    <a:p>
                      <a:pPr marL="285750" indent="-285750">
                        <a:buFont typeface="Arial" panose="020B0604020202020204" pitchFamily="34" charset="0"/>
                        <a:buChar char="•"/>
                      </a:pPr>
                      <a:endParaRPr lang="el-GR" b="0" dirty="0">
                        <a:solidFill>
                          <a:schemeClr val="tx1"/>
                        </a:solidFill>
                      </a:endParaRPr>
                    </a:p>
                    <a:p>
                      <a:pPr marL="285750" indent="-285750">
                        <a:buFont typeface="Arial" panose="020B0604020202020204" pitchFamily="34" charset="0"/>
                        <a:buChar char="•"/>
                      </a:pPr>
                      <a:r>
                        <a:rPr lang="el-GR" b="0" dirty="0">
                          <a:solidFill>
                            <a:schemeClr val="tx1"/>
                          </a:solidFill>
                        </a:rPr>
                        <a:t>Εγώ και Πατέρας είμαστε ένα</a:t>
                      </a:r>
                    </a:p>
                    <a:p>
                      <a:pPr marL="285750" indent="-285750">
                        <a:buFont typeface="Arial" panose="020B0604020202020204" pitchFamily="34" charset="0"/>
                        <a:buChar char="•"/>
                      </a:pPr>
                      <a:endParaRPr lang="el-GR" b="0" dirty="0">
                        <a:solidFill>
                          <a:schemeClr val="tx1"/>
                        </a:solidFill>
                      </a:endParaRPr>
                    </a:p>
                    <a:p>
                      <a:pPr marL="285750" indent="-285750">
                        <a:buFont typeface="Arial" panose="020B0604020202020204" pitchFamily="34" charset="0"/>
                        <a:buChar char="•"/>
                      </a:pPr>
                      <a:r>
                        <a:rPr lang="el-GR" b="0" dirty="0">
                          <a:solidFill>
                            <a:schemeClr val="tx1"/>
                          </a:solidFill>
                        </a:rPr>
                        <a:t>..κι απ’ αυτούς κατάγεται ως άνθρωπος ο Χριστός, ο Θεός, που εξουσιάζει τα πάντα· ας είναι ευλογημένος στους αιώνες· αμήν.</a:t>
                      </a:r>
                    </a:p>
                    <a:p>
                      <a:pPr marL="285750" indent="-285750">
                        <a:buFont typeface="Arial" panose="020B0604020202020204" pitchFamily="34" charset="0"/>
                        <a:buChar char="•"/>
                      </a:pPr>
                      <a:r>
                        <a:rPr lang="el-GR" b="0" dirty="0">
                          <a:solidFill>
                            <a:schemeClr val="tx1"/>
                          </a:solidFill>
                        </a:rPr>
                        <a:t>…είναι μεγάλο το μυστήριο της πίστεως που μας αποκαλύφθηκε: Ο Θεός φανερώθηκε ως άνθρωπος, το Πνεύμα απέδειξε ποιος ήταν· φανερώθηκε στους αγγέλους, κηρύχθηκε στα έθνη, τον πίστεψε ο κόσμος, αναλήφθηκε με δόξα.</a:t>
                      </a:r>
                    </a:p>
                  </a:txBody>
                  <a:tcPr>
                    <a:noFill/>
                  </a:tcPr>
                </a:tc>
                <a:extLst>
                  <a:ext uri="{0D108BD9-81ED-4DB2-BD59-A6C34878D82A}">
                    <a16:rowId xmlns:a16="http://schemas.microsoft.com/office/drawing/2014/main" val="1940789950"/>
                  </a:ext>
                </a:extLst>
              </a:tr>
            </a:tbl>
          </a:graphicData>
        </a:graphic>
      </p:graphicFrame>
    </p:spTree>
    <p:extLst>
      <p:ext uri="{BB962C8B-B14F-4D97-AF65-F5344CB8AC3E}">
        <p14:creationId xmlns:p14="http://schemas.microsoft.com/office/powerpoint/2010/main" val="33012666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F5F24B2-129A-3771-6327-33B5352635CA}"/>
              </a:ext>
            </a:extLst>
          </p:cNvPr>
          <p:cNvSpPr>
            <a:spLocks noGrp="1"/>
          </p:cNvSpPr>
          <p:nvPr>
            <p:ph type="title"/>
          </p:nvPr>
        </p:nvSpPr>
        <p:spPr/>
        <p:txBody>
          <a:bodyPr/>
          <a:lstStyle/>
          <a:p>
            <a:r>
              <a:rPr lang="el-GR" b="1" dirty="0">
                <a:solidFill>
                  <a:srgbClr val="FF0000"/>
                </a:solidFill>
              </a:rPr>
              <a:t>Γεωγραφική Περιοχή</a:t>
            </a:r>
          </a:p>
        </p:txBody>
      </p:sp>
      <p:sp>
        <p:nvSpPr>
          <p:cNvPr id="6" name="Θέση περιεχομένου 5">
            <a:extLst>
              <a:ext uri="{FF2B5EF4-FFF2-40B4-BE49-F238E27FC236}">
                <a16:creationId xmlns:a16="http://schemas.microsoft.com/office/drawing/2014/main" id="{04D20A1F-44D0-D41B-2445-B37D0E1EB9A6}"/>
              </a:ext>
            </a:extLst>
          </p:cNvPr>
          <p:cNvSpPr>
            <a:spLocks noGrp="1"/>
          </p:cNvSpPr>
          <p:nvPr>
            <p:ph idx="1"/>
          </p:nvPr>
        </p:nvSpPr>
        <p:spPr>
          <a:xfrm>
            <a:off x="838200" y="1825624"/>
            <a:ext cx="10515600" cy="4938969"/>
          </a:xfrm>
        </p:spPr>
        <p:txBody>
          <a:bodyPr>
            <a:normAutofit/>
          </a:bodyPr>
          <a:lstStyle/>
          <a:p>
            <a:r>
              <a:rPr lang="el-GR" dirty="0"/>
              <a:t>Παλαιστίνη</a:t>
            </a:r>
          </a:p>
          <a:p>
            <a:r>
              <a:rPr lang="el-GR" dirty="0"/>
              <a:t>Γη Χαναάν			περιγράφουν περιοχή</a:t>
            </a:r>
          </a:p>
          <a:p>
            <a:r>
              <a:rPr lang="el-GR" dirty="0"/>
              <a:t>Γη της επαγγελίας	ονόματα της περιοχής</a:t>
            </a:r>
          </a:p>
          <a:p>
            <a:r>
              <a:rPr lang="el-GR" dirty="0"/>
              <a:t>Γη του Ισραήλ		(1</a:t>
            </a:r>
            <a:r>
              <a:rPr lang="el-GR" baseline="30000" dirty="0"/>
              <a:t>ος</a:t>
            </a:r>
            <a:r>
              <a:rPr lang="el-GR" dirty="0"/>
              <a:t> αιώνας)</a:t>
            </a:r>
          </a:p>
          <a:p>
            <a:endParaRPr lang="el-GR" dirty="0"/>
          </a:p>
          <a:p>
            <a:endParaRPr lang="el-GR" dirty="0"/>
          </a:p>
          <a:p>
            <a:pPr marL="0" indent="0">
              <a:buNone/>
            </a:pPr>
            <a:r>
              <a:rPr lang="el-GR" dirty="0"/>
              <a:t>Περίπου 30.000 </a:t>
            </a:r>
            <a:r>
              <a:rPr lang="en-US" dirty="0"/>
              <a:t>Km</a:t>
            </a:r>
            <a:r>
              <a:rPr lang="en-US" baseline="30000" dirty="0"/>
              <a:t>2</a:t>
            </a:r>
            <a:r>
              <a:rPr lang="en-US" dirty="0"/>
              <a:t> </a:t>
            </a:r>
          </a:p>
          <a:p>
            <a:pPr marL="0" indent="0">
              <a:buNone/>
            </a:pPr>
            <a:r>
              <a:rPr lang="el-GR" dirty="0"/>
              <a:t>Πρόκειται για μια λωρίδα γης</a:t>
            </a:r>
          </a:p>
          <a:p>
            <a:pPr marL="0" indent="0">
              <a:buNone/>
            </a:pPr>
            <a:r>
              <a:rPr lang="el-GR" dirty="0"/>
              <a:t>(εμπορικό ενδιαφέρον και στρατιωτική σημασία)</a:t>
            </a:r>
          </a:p>
          <a:p>
            <a:endParaRPr lang="el-GR" dirty="0"/>
          </a:p>
        </p:txBody>
      </p:sp>
      <p:sp>
        <p:nvSpPr>
          <p:cNvPr id="8" name="Δεξί άγκιστρο 7">
            <a:extLst>
              <a:ext uri="{FF2B5EF4-FFF2-40B4-BE49-F238E27FC236}">
                <a16:creationId xmlns:a16="http://schemas.microsoft.com/office/drawing/2014/main" id="{572474EA-F2CC-A320-B539-12DD81C60076}"/>
              </a:ext>
            </a:extLst>
          </p:cNvPr>
          <p:cNvSpPr/>
          <p:nvPr/>
        </p:nvSpPr>
        <p:spPr>
          <a:xfrm>
            <a:off x="3800168" y="1825625"/>
            <a:ext cx="698090" cy="209744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pic>
        <p:nvPicPr>
          <p:cNvPr id="9" name="Εικόνα 8">
            <a:extLst>
              <a:ext uri="{FF2B5EF4-FFF2-40B4-BE49-F238E27FC236}">
                <a16:creationId xmlns:a16="http://schemas.microsoft.com/office/drawing/2014/main" id="{5668C70A-9471-8380-B6DA-64A3D682B4BA}"/>
              </a:ext>
            </a:extLst>
          </p:cNvPr>
          <p:cNvPicPr>
            <a:picLocks noChangeAspect="1"/>
          </p:cNvPicPr>
          <p:nvPr/>
        </p:nvPicPr>
        <p:blipFill>
          <a:blip r:embed="rId2"/>
          <a:stretch>
            <a:fillRect/>
          </a:stretch>
        </p:blipFill>
        <p:spPr>
          <a:xfrm>
            <a:off x="7988120" y="738290"/>
            <a:ext cx="4203880" cy="5072576"/>
          </a:xfrm>
          <a:prstGeom prst="rect">
            <a:avLst/>
          </a:prstGeom>
        </p:spPr>
      </p:pic>
    </p:spTree>
    <p:extLst>
      <p:ext uri="{BB962C8B-B14F-4D97-AF65-F5344CB8AC3E}">
        <p14:creationId xmlns:p14="http://schemas.microsoft.com/office/powerpoint/2010/main" val="8298882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FE01106-42C4-196D-6F9F-F9C954A6B1E1}"/>
              </a:ext>
            </a:extLst>
          </p:cNvPr>
          <p:cNvSpPr>
            <a:spLocks noGrp="1"/>
          </p:cNvSpPr>
          <p:nvPr>
            <p:ph type="title"/>
          </p:nvPr>
        </p:nvSpPr>
        <p:spPr/>
        <p:txBody>
          <a:bodyPr/>
          <a:lstStyle/>
          <a:p>
            <a:r>
              <a:rPr kumimoji="0" lang="el-GR" sz="4400" b="1" i="0" u="none" strike="noStrike" kern="1200" cap="none" spc="0" normalizeH="0" baseline="0" noProof="0" dirty="0">
                <a:ln>
                  <a:noFill/>
                </a:ln>
                <a:solidFill>
                  <a:srgbClr val="FF0000"/>
                </a:solidFill>
                <a:effectLst/>
                <a:uLnTx/>
                <a:uFillTx/>
                <a:latin typeface="Calibri Light" panose="020F0302020204030204"/>
                <a:ea typeface="+mj-ea"/>
                <a:cs typeface="+mj-cs"/>
              </a:rPr>
              <a:t>Ποιος είναι ο Ιησούς;;;</a:t>
            </a:r>
            <a:endParaRPr lang="el-GR" b="1" dirty="0">
              <a:solidFill>
                <a:srgbClr val="FF0000"/>
              </a:solidFill>
            </a:endParaRPr>
          </a:p>
        </p:txBody>
      </p:sp>
      <p:graphicFrame>
        <p:nvGraphicFramePr>
          <p:cNvPr id="4" name="Θέση περιεχομένου 3">
            <a:extLst>
              <a:ext uri="{FF2B5EF4-FFF2-40B4-BE49-F238E27FC236}">
                <a16:creationId xmlns:a16="http://schemas.microsoft.com/office/drawing/2014/main" id="{28C2AF26-F1B6-BAF2-F432-BDB7D4CF5CD9}"/>
              </a:ext>
            </a:extLst>
          </p:cNvPr>
          <p:cNvGraphicFramePr>
            <a:graphicFrameLocks noGrp="1"/>
          </p:cNvGraphicFramePr>
          <p:nvPr>
            <p:ph idx="1"/>
            <p:extLst>
              <p:ext uri="{D42A27DB-BD31-4B8C-83A1-F6EECF244321}">
                <p14:modId xmlns:p14="http://schemas.microsoft.com/office/powerpoint/2010/main" val="26151547"/>
              </p:ext>
            </p:extLst>
          </p:nvPr>
        </p:nvGraphicFramePr>
        <p:xfrm>
          <a:off x="0" y="1690688"/>
          <a:ext cx="12192000" cy="5638800"/>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4164894774"/>
                    </a:ext>
                  </a:extLst>
                </a:gridCol>
                <a:gridCol w="6096000">
                  <a:extLst>
                    <a:ext uri="{9D8B030D-6E8A-4147-A177-3AD203B41FA5}">
                      <a16:colId xmlns:a16="http://schemas.microsoft.com/office/drawing/2014/main" val="1616604387"/>
                    </a:ext>
                  </a:extLst>
                </a:gridCol>
              </a:tblGrid>
              <a:tr h="5167312">
                <a:tc>
                  <a:txBody>
                    <a:bodyPr/>
                    <a:lstStyle/>
                    <a:p>
                      <a:pPr marL="0" indent="0" algn="ctr">
                        <a:lnSpc>
                          <a:spcPct val="150000"/>
                        </a:lnSpc>
                        <a:buFont typeface="Arial" panose="020B0604020202020204" pitchFamily="34" charset="0"/>
                        <a:buNone/>
                      </a:pPr>
                      <a:r>
                        <a:rPr lang="el-GR" sz="2000" dirty="0">
                          <a:solidFill>
                            <a:schemeClr val="tx1"/>
                          </a:solidFill>
                        </a:rPr>
                        <a:t>« </a:t>
                      </a:r>
                      <a:r>
                        <a:rPr lang="el-GR" sz="2000" dirty="0" err="1">
                          <a:solidFill>
                            <a:schemeClr val="tx1"/>
                          </a:solidFill>
                        </a:rPr>
                        <a:t>Ἐν</a:t>
                      </a:r>
                      <a:r>
                        <a:rPr lang="el-GR" sz="2000" dirty="0">
                          <a:solidFill>
                            <a:schemeClr val="tx1"/>
                          </a:solidFill>
                        </a:rPr>
                        <a:t> </a:t>
                      </a:r>
                      <a:r>
                        <a:rPr lang="el-GR" sz="2000" dirty="0" err="1">
                          <a:solidFill>
                            <a:schemeClr val="tx1"/>
                          </a:solidFill>
                        </a:rPr>
                        <a:t>ἀρχῇ</a:t>
                      </a:r>
                      <a:r>
                        <a:rPr lang="el-GR" sz="2000" dirty="0">
                          <a:solidFill>
                            <a:schemeClr val="tx1"/>
                          </a:solidFill>
                        </a:rPr>
                        <a:t> </a:t>
                      </a:r>
                      <a:r>
                        <a:rPr lang="el-GR" sz="2000" dirty="0" err="1">
                          <a:solidFill>
                            <a:schemeClr val="tx1"/>
                          </a:solidFill>
                        </a:rPr>
                        <a:t>ἦν</a:t>
                      </a:r>
                      <a:r>
                        <a:rPr lang="el-GR" sz="2000" dirty="0">
                          <a:solidFill>
                            <a:schemeClr val="tx1"/>
                          </a:solidFill>
                        </a:rPr>
                        <a:t> ὁ Λόγος, </a:t>
                      </a:r>
                    </a:p>
                    <a:p>
                      <a:pPr marL="0" indent="0" algn="ctr">
                        <a:lnSpc>
                          <a:spcPct val="150000"/>
                        </a:lnSpc>
                        <a:buFont typeface="Arial" panose="020B0604020202020204" pitchFamily="34" charset="0"/>
                        <a:buNone/>
                      </a:pPr>
                      <a:r>
                        <a:rPr lang="el-GR" sz="2000" dirty="0" err="1">
                          <a:solidFill>
                            <a:schemeClr val="tx1"/>
                          </a:solidFill>
                        </a:rPr>
                        <a:t>καὶ</a:t>
                      </a:r>
                      <a:r>
                        <a:rPr lang="el-GR" sz="2000" dirty="0">
                          <a:solidFill>
                            <a:schemeClr val="tx1"/>
                          </a:solidFill>
                        </a:rPr>
                        <a:t> ὁ Λόγος </a:t>
                      </a:r>
                      <a:r>
                        <a:rPr lang="el-GR" sz="2000" dirty="0" err="1">
                          <a:solidFill>
                            <a:schemeClr val="tx1"/>
                          </a:solidFill>
                        </a:rPr>
                        <a:t>ἦν</a:t>
                      </a:r>
                      <a:r>
                        <a:rPr lang="el-GR" sz="2000" dirty="0">
                          <a:solidFill>
                            <a:schemeClr val="tx1"/>
                          </a:solidFill>
                        </a:rPr>
                        <a:t> </a:t>
                      </a:r>
                      <a:r>
                        <a:rPr lang="el-GR" sz="2000" dirty="0" err="1">
                          <a:solidFill>
                            <a:schemeClr val="tx1"/>
                          </a:solidFill>
                        </a:rPr>
                        <a:t>πρὸς</a:t>
                      </a:r>
                      <a:r>
                        <a:rPr lang="el-GR" sz="2000" dirty="0">
                          <a:solidFill>
                            <a:schemeClr val="tx1"/>
                          </a:solidFill>
                        </a:rPr>
                        <a:t> </a:t>
                      </a:r>
                      <a:r>
                        <a:rPr lang="el-GR" sz="2000" dirty="0" err="1">
                          <a:solidFill>
                            <a:schemeClr val="tx1"/>
                          </a:solidFill>
                        </a:rPr>
                        <a:t>τὸν</a:t>
                      </a:r>
                      <a:r>
                        <a:rPr lang="el-GR" sz="2000" dirty="0">
                          <a:solidFill>
                            <a:schemeClr val="tx1"/>
                          </a:solidFill>
                        </a:rPr>
                        <a:t> Θεόν, </a:t>
                      </a:r>
                    </a:p>
                    <a:p>
                      <a:pPr marL="0" indent="0" algn="ctr">
                        <a:lnSpc>
                          <a:spcPct val="150000"/>
                        </a:lnSpc>
                        <a:buFont typeface="Arial" panose="020B0604020202020204" pitchFamily="34" charset="0"/>
                        <a:buNone/>
                      </a:pPr>
                      <a:r>
                        <a:rPr lang="el-GR" sz="2000" dirty="0" err="1">
                          <a:solidFill>
                            <a:schemeClr val="tx1"/>
                          </a:solidFill>
                        </a:rPr>
                        <a:t>καὶ</a:t>
                      </a:r>
                      <a:r>
                        <a:rPr lang="el-GR" sz="2000" dirty="0">
                          <a:solidFill>
                            <a:schemeClr val="tx1"/>
                          </a:solidFill>
                        </a:rPr>
                        <a:t> </a:t>
                      </a:r>
                      <a:r>
                        <a:rPr lang="el-GR" sz="2000" dirty="0" err="1">
                          <a:solidFill>
                            <a:schemeClr val="tx1"/>
                          </a:solidFill>
                        </a:rPr>
                        <a:t>Θεὸς</a:t>
                      </a:r>
                      <a:r>
                        <a:rPr lang="el-GR" sz="2000" dirty="0">
                          <a:solidFill>
                            <a:schemeClr val="tx1"/>
                          </a:solidFill>
                        </a:rPr>
                        <a:t> </a:t>
                      </a:r>
                      <a:r>
                        <a:rPr lang="el-GR" sz="2000" dirty="0" err="1">
                          <a:solidFill>
                            <a:schemeClr val="tx1"/>
                          </a:solidFill>
                        </a:rPr>
                        <a:t>ἦν</a:t>
                      </a:r>
                      <a:r>
                        <a:rPr lang="el-GR" sz="2000" dirty="0">
                          <a:solidFill>
                            <a:schemeClr val="tx1"/>
                          </a:solidFill>
                        </a:rPr>
                        <a:t> ὁ Λόγος.</a:t>
                      </a:r>
                    </a:p>
                    <a:p>
                      <a:pPr marL="0" indent="0" algn="ctr">
                        <a:lnSpc>
                          <a:spcPct val="150000"/>
                        </a:lnSpc>
                        <a:buFont typeface="Arial" panose="020B0604020202020204" pitchFamily="34" charset="0"/>
                        <a:buNone/>
                      </a:pPr>
                      <a:r>
                        <a:rPr lang="el-GR" sz="2000" dirty="0">
                          <a:solidFill>
                            <a:schemeClr val="tx1"/>
                          </a:solidFill>
                        </a:rPr>
                        <a:t>πάντα </a:t>
                      </a:r>
                      <a:r>
                        <a:rPr lang="el-GR" sz="2000" dirty="0" err="1">
                          <a:solidFill>
                            <a:schemeClr val="tx1"/>
                          </a:solidFill>
                        </a:rPr>
                        <a:t>δι</a:t>
                      </a:r>
                      <a:r>
                        <a:rPr lang="el-GR" sz="2000" dirty="0">
                          <a:solidFill>
                            <a:schemeClr val="tx1"/>
                          </a:solidFill>
                        </a:rPr>
                        <a:t>᾿ </a:t>
                      </a:r>
                      <a:r>
                        <a:rPr lang="el-GR" sz="2000" dirty="0" err="1">
                          <a:solidFill>
                            <a:schemeClr val="tx1"/>
                          </a:solidFill>
                        </a:rPr>
                        <a:t>αὐτοῦ</a:t>
                      </a:r>
                      <a:r>
                        <a:rPr lang="el-GR" sz="2000" dirty="0">
                          <a:solidFill>
                            <a:schemeClr val="tx1"/>
                          </a:solidFill>
                        </a:rPr>
                        <a:t> </a:t>
                      </a:r>
                      <a:r>
                        <a:rPr lang="el-GR" sz="2000" dirty="0" err="1">
                          <a:solidFill>
                            <a:schemeClr val="tx1"/>
                          </a:solidFill>
                        </a:rPr>
                        <a:t>ἐγένετο</a:t>
                      </a:r>
                      <a:r>
                        <a:rPr lang="el-GR" sz="2000" dirty="0">
                          <a:solidFill>
                            <a:schemeClr val="tx1"/>
                          </a:solidFill>
                        </a:rPr>
                        <a:t>, </a:t>
                      </a:r>
                    </a:p>
                    <a:p>
                      <a:pPr marL="0" indent="0" algn="ctr">
                        <a:lnSpc>
                          <a:spcPct val="150000"/>
                        </a:lnSpc>
                        <a:buFont typeface="Arial" panose="020B0604020202020204" pitchFamily="34" charset="0"/>
                        <a:buNone/>
                      </a:pPr>
                      <a:r>
                        <a:rPr lang="el-GR" sz="2000" dirty="0" err="1">
                          <a:solidFill>
                            <a:schemeClr val="tx1"/>
                          </a:solidFill>
                        </a:rPr>
                        <a:t>καὶ</a:t>
                      </a:r>
                      <a:r>
                        <a:rPr lang="el-GR" sz="2000" dirty="0">
                          <a:solidFill>
                            <a:schemeClr val="tx1"/>
                          </a:solidFill>
                        </a:rPr>
                        <a:t> </a:t>
                      </a:r>
                      <a:r>
                        <a:rPr lang="el-GR" sz="2000" dirty="0" err="1">
                          <a:solidFill>
                            <a:schemeClr val="tx1"/>
                          </a:solidFill>
                        </a:rPr>
                        <a:t>χωρὶς</a:t>
                      </a:r>
                      <a:r>
                        <a:rPr lang="el-GR" sz="2000" dirty="0">
                          <a:solidFill>
                            <a:schemeClr val="tx1"/>
                          </a:solidFill>
                        </a:rPr>
                        <a:t> </a:t>
                      </a:r>
                      <a:r>
                        <a:rPr lang="el-GR" sz="2000" dirty="0" err="1">
                          <a:solidFill>
                            <a:schemeClr val="tx1"/>
                          </a:solidFill>
                        </a:rPr>
                        <a:t>αὐτοῦ</a:t>
                      </a:r>
                      <a:r>
                        <a:rPr lang="el-GR" sz="2000" dirty="0">
                          <a:solidFill>
                            <a:schemeClr val="tx1"/>
                          </a:solidFill>
                        </a:rPr>
                        <a:t> </a:t>
                      </a:r>
                      <a:r>
                        <a:rPr lang="el-GR" sz="2000" dirty="0" err="1">
                          <a:solidFill>
                            <a:schemeClr val="tx1"/>
                          </a:solidFill>
                        </a:rPr>
                        <a:t>ἐγένετο</a:t>
                      </a:r>
                      <a:r>
                        <a:rPr lang="el-GR" sz="2000" dirty="0">
                          <a:solidFill>
                            <a:schemeClr val="tx1"/>
                          </a:solidFill>
                        </a:rPr>
                        <a:t> </a:t>
                      </a:r>
                      <a:r>
                        <a:rPr lang="el-GR" sz="2000" dirty="0" err="1">
                          <a:solidFill>
                            <a:schemeClr val="tx1"/>
                          </a:solidFill>
                        </a:rPr>
                        <a:t>οὐδὲ</a:t>
                      </a:r>
                      <a:r>
                        <a:rPr lang="el-GR" sz="2000" dirty="0">
                          <a:solidFill>
                            <a:schemeClr val="tx1"/>
                          </a:solidFill>
                        </a:rPr>
                        <a:t> </a:t>
                      </a:r>
                      <a:r>
                        <a:rPr lang="el-GR" sz="2000" dirty="0" err="1">
                          <a:solidFill>
                            <a:schemeClr val="tx1"/>
                          </a:solidFill>
                        </a:rPr>
                        <a:t>ἓν</a:t>
                      </a:r>
                      <a:r>
                        <a:rPr lang="el-GR" sz="2000" dirty="0">
                          <a:solidFill>
                            <a:schemeClr val="tx1"/>
                          </a:solidFill>
                        </a:rPr>
                        <a:t> ὃ </a:t>
                      </a:r>
                      <a:r>
                        <a:rPr lang="el-GR" sz="2000" dirty="0" err="1">
                          <a:solidFill>
                            <a:schemeClr val="tx1"/>
                          </a:solidFill>
                        </a:rPr>
                        <a:t>γέγονεν</a:t>
                      </a:r>
                      <a:r>
                        <a:rPr lang="el-GR" sz="2000" dirty="0">
                          <a:solidFill>
                            <a:schemeClr val="tx1"/>
                          </a:solidFill>
                        </a:rPr>
                        <a:t>.</a:t>
                      </a:r>
                    </a:p>
                    <a:p>
                      <a:pPr marL="0" indent="0" algn="ctr">
                        <a:lnSpc>
                          <a:spcPct val="150000"/>
                        </a:lnSpc>
                        <a:buFont typeface="Arial" panose="020B0604020202020204" pitchFamily="34" charset="0"/>
                        <a:buNone/>
                      </a:pPr>
                      <a:r>
                        <a:rPr lang="el-GR" sz="2000" dirty="0">
                          <a:solidFill>
                            <a:schemeClr val="tx1"/>
                          </a:solidFill>
                        </a:rPr>
                        <a:t>…</a:t>
                      </a:r>
                      <a:r>
                        <a:rPr lang="el-GR" sz="2000" dirty="0" err="1">
                          <a:solidFill>
                            <a:schemeClr val="tx1"/>
                          </a:solidFill>
                        </a:rPr>
                        <a:t>Καὶ</a:t>
                      </a:r>
                      <a:r>
                        <a:rPr lang="el-GR" sz="2000" dirty="0">
                          <a:solidFill>
                            <a:schemeClr val="tx1"/>
                          </a:solidFill>
                        </a:rPr>
                        <a:t> ὁ Λόγος </a:t>
                      </a:r>
                      <a:r>
                        <a:rPr lang="el-GR" sz="2000" dirty="0" err="1">
                          <a:solidFill>
                            <a:schemeClr val="tx1"/>
                          </a:solidFill>
                        </a:rPr>
                        <a:t>σὰρξ</a:t>
                      </a:r>
                      <a:r>
                        <a:rPr lang="el-GR" sz="2000" dirty="0">
                          <a:solidFill>
                            <a:schemeClr val="tx1"/>
                          </a:solidFill>
                        </a:rPr>
                        <a:t> </a:t>
                      </a:r>
                      <a:r>
                        <a:rPr lang="el-GR" sz="2000" dirty="0" err="1">
                          <a:solidFill>
                            <a:schemeClr val="tx1"/>
                          </a:solidFill>
                        </a:rPr>
                        <a:t>ἐγένετο</a:t>
                      </a:r>
                      <a:r>
                        <a:rPr lang="el-GR" sz="2000" dirty="0">
                          <a:solidFill>
                            <a:schemeClr val="tx1"/>
                          </a:solidFill>
                        </a:rPr>
                        <a:t> </a:t>
                      </a:r>
                      <a:r>
                        <a:rPr lang="el-GR" sz="2000" dirty="0" err="1">
                          <a:solidFill>
                            <a:schemeClr val="tx1"/>
                          </a:solidFill>
                        </a:rPr>
                        <a:t>καὶ</a:t>
                      </a:r>
                      <a:r>
                        <a:rPr lang="el-GR" sz="2000" dirty="0">
                          <a:solidFill>
                            <a:schemeClr val="tx1"/>
                          </a:solidFill>
                        </a:rPr>
                        <a:t> </a:t>
                      </a:r>
                      <a:r>
                        <a:rPr lang="el-GR" sz="2000" dirty="0" err="1">
                          <a:solidFill>
                            <a:schemeClr val="tx1"/>
                          </a:solidFill>
                        </a:rPr>
                        <a:t>ἐσκήνωσεν</a:t>
                      </a:r>
                      <a:r>
                        <a:rPr lang="el-GR" sz="2000" dirty="0">
                          <a:solidFill>
                            <a:schemeClr val="tx1"/>
                          </a:solidFill>
                        </a:rPr>
                        <a:t> </a:t>
                      </a:r>
                      <a:r>
                        <a:rPr lang="el-GR" sz="2000" dirty="0" err="1">
                          <a:solidFill>
                            <a:schemeClr val="tx1"/>
                          </a:solidFill>
                        </a:rPr>
                        <a:t>ἐν</a:t>
                      </a:r>
                      <a:r>
                        <a:rPr lang="el-GR" sz="2000" dirty="0">
                          <a:solidFill>
                            <a:schemeClr val="tx1"/>
                          </a:solidFill>
                        </a:rPr>
                        <a:t> </a:t>
                      </a:r>
                      <a:r>
                        <a:rPr lang="el-GR" sz="2000" dirty="0" err="1">
                          <a:solidFill>
                            <a:schemeClr val="tx1"/>
                          </a:solidFill>
                        </a:rPr>
                        <a:t>ἡμῖν</a:t>
                      </a:r>
                      <a:r>
                        <a:rPr lang="el-GR" sz="2000" dirty="0">
                          <a:solidFill>
                            <a:schemeClr val="tx1"/>
                          </a:solidFill>
                        </a:rPr>
                        <a:t>, </a:t>
                      </a:r>
                    </a:p>
                    <a:p>
                      <a:pPr marL="0" indent="0" algn="ctr">
                        <a:lnSpc>
                          <a:spcPct val="150000"/>
                        </a:lnSpc>
                        <a:buFont typeface="Arial" panose="020B0604020202020204" pitchFamily="34" charset="0"/>
                        <a:buNone/>
                      </a:pPr>
                      <a:r>
                        <a:rPr lang="el-GR" sz="2000" dirty="0" err="1">
                          <a:solidFill>
                            <a:schemeClr val="tx1"/>
                          </a:solidFill>
                        </a:rPr>
                        <a:t>καὶ</a:t>
                      </a:r>
                      <a:r>
                        <a:rPr lang="el-GR" sz="2000" dirty="0">
                          <a:solidFill>
                            <a:schemeClr val="tx1"/>
                          </a:solidFill>
                        </a:rPr>
                        <a:t> </a:t>
                      </a:r>
                      <a:r>
                        <a:rPr lang="el-GR" sz="2000" dirty="0" err="1">
                          <a:solidFill>
                            <a:schemeClr val="tx1"/>
                          </a:solidFill>
                        </a:rPr>
                        <a:t>ἐθεασάμεθα</a:t>
                      </a:r>
                      <a:r>
                        <a:rPr lang="el-GR" sz="2000" dirty="0">
                          <a:solidFill>
                            <a:schemeClr val="tx1"/>
                          </a:solidFill>
                        </a:rPr>
                        <a:t> </a:t>
                      </a:r>
                      <a:r>
                        <a:rPr lang="el-GR" sz="2000" dirty="0" err="1">
                          <a:solidFill>
                            <a:schemeClr val="tx1"/>
                          </a:solidFill>
                        </a:rPr>
                        <a:t>τὴν</a:t>
                      </a:r>
                      <a:r>
                        <a:rPr lang="el-GR" sz="2000" dirty="0">
                          <a:solidFill>
                            <a:schemeClr val="tx1"/>
                          </a:solidFill>
                        </a:rPr>
                        <a:t> </a:t>
                      </a:r>
                      <a:r>
                        <a:rPr lang="el-GR" sz="2000" dirty="0" err="1">
                          <a:solidFill>
                            <a:schemeClr val="tx1"/>
                          </a:solidFill>
                        </a:rPr>
                        <a:t>δόξαν</a:t>
                      </a:r>
                      <a:r>
                        <a:rPr lang="el-GR" sz="2000" dirty="0">
                          <a:solidFill>
                            <a:schemeClr val="tx1"/>
                          </a:solidFill>
                        </a:rPr>
                        <a:t> </a:t>
                      </a:r>
                      <a:r>
                        <a:rPr lang="el-GR" sz="2000" dirty="0" err="1">
                          <a:solidFill>
                            <a:schemeClr val="tx1"/>
                          </a:solidFill>
                        </a:rPr>
                        <a:t>αὐτοῦ</a:t>
                      </a:r>
                      <a:r>
                        <a:rPr lang="el-GR" sz="2000" dirty="0">
                          <a:solidFill>
                            <a:schemeClr val="tx1"/>
                          </a:solidFill>
                        </a:rPr>
                        <a:t>, </a:t>
                      </a:r>
                    </a:p>
                    <a:p>
                      <a:pPr marL="0" indent="0" algn="ctr">
                        <a:lnSpc>
                          <a:spcPct val="150000"/>
                        </a:lnSpc>
                        <a:buFont typeface="Arial" panose="020B0604020202020204" pitchFamily="34" charset="0"/>
                        <a:buNone/>
                      </a:pPr>
                      <a:r>
                        <a:rPr lang="el-GR" sz="2000" dirty="0" err="1">
                          <a:solidFill>
                            <a:schemeClr val="tx1"/>
                          </a:solidFill>
                        </a:rPr>
                        <a:t>δόξαν</a:t>
                      </a:r>
                      <a:r>
                        <a:rPr lang="el-GR" sz="2000" dirty="0">
                          <a:solidFill>
                            <a:schemeClr val="tx1"/>
                          </a:solidFill>
                        </a:rPr>
                        <a:t> </a:t>
                      </a:r>
                      <a:r>
                        <a:rPr lang="el-GR" sz="2000" dirty="0" err="1">
                          <a:solidFill>
                            <a:schemeClr val="tx1"/>
                          </a:solidFill>
                        </a:rPr>
                        <a:t>ὡς</a:t>
                      </a:r>
                      <a:r>
                        <a:rPr lang="el-GR" sz="2000" dirty="0">
                          <a:solidFill>
                            <a:schemeClr val="tx1"/>
                          </a:solidFill>
                        </a:rPr>
                        <a:t> </a:t>
                      </a:r>
                      <a:r>
                        <a:rPr lang="el-GR" sz="2000" dirty="0" err="1">
                          <a:solidFill>
                            <a:schemeClr val="tx1"/>
                          </a:solidFill>
                        </a:rPr>
                        <a:t>μονογενοῦς</a:t>
                      </a:r>
                      <a:r>
                        <a:rPr lang="el-GR" sz="2000" dirty="0">
                          <a:solidFill>
                            <a:schemeClr val="tx1"/>
                          </a:solidFill>
                        </a:rPr>
                        <a:t> </a:t>
                      </a:r>
                      <a:r>
                        <a:rPr lang="el-GR" sz="2000" dirty="0" err="1">
                          <a:solidFill>
                            <a:schemeClr val="tx1"/>
                          </a:solidFill>
                        </a:rPr>
                        <a:t>παρὰ</a:t>
                      </a:r>
                      <a:r>
                        <a:rPr lang="el-GR" sz="2000" dirty="0">
                          <a:solidFill>
                            <a:schemeClr val="tx1"/>
                          </a:solidFill>
                        </a:rPr>
                        <a:t> πατρός, </a:t>
                      </a:r>
                    </a:p>
                    <a:p>
                      <a:pPr marL="0" indent="0" algn="ctr">
                        <a:lnSpc>
                          <a:spcPct val="150000"/>
                        </a:lnSpc>
                        <a:buFont typeface="Arial" panose="020B0604020202020204" pitchFamily="34" charset="0"/>
                        <a:buNone/>
                      </a:pPr>
                      <a:r>
                        <a:rPr lang="el-GR" sz="2000" dirty="0">
                          <a:solidFill>
                            <a:schemeClr val="tx1"/>
                          </a:solidFill>
                        </a:rPr>
                        <a:t>πλήρης χάριτος </a:t>
                      </a:r>
                      <a:r>
                        <a:rPr lang="el-GR" sz="2000" dirty="0" err="1">
                          <a:solidFill>
                            <a:schemeClr val="tx1"/>
                          </a:solidFill>
                        </a:rPr>
                        <a:t>καὶ</a:t>
                      </a:r>
                      <a:r>
                        <a:rPr lang="el-GR" sz="2000" dirty="0">
                          <a:solidFill>
                            <a:schemeClr val="tx1"/>
                          </a:solidFill>
                        </a:rPr>
                        <a:t> </a:t>
                      </a:r>
                      <a:r>
                        <a:rPr lang="el-GR" sz="2000" dirty="0" err="1">
                          <a:solidFill>
                            <a:schemeClr val="tx1"/>
                          </a:solidFill>
                        </a:rPr>
                        <a:t>ἀληθείας</a:t>
                      </a:r>
                      <a:r>
                        <a:rPr lang="el-GR" sz="2000" dirty="0">
                          <a:solidFill>
                            <a:schemeClr val="tx1"/>
                          </a:solidFill>
                        </a:rPr>
                        <a:t>.» </a:t>
                      </a:r>
                    </a:p>
                    <a:p>
                      <a:pPr marL="0" indent="0" algn="ctr">
                        <a:buFont typeface="Arial" panose="020B0604020202020204" pitchFamily="34" charset="0"/>
                        <a:buNone/>
                      </a:pPr>
                      <a:endParaRPr lang="el-GR" sz="2000" dirty="0">
                        <a:solidFill>
                          <a:schemeClr val="tx1"/>
                        </a:solidFill>
                      </a:endParaRPr>
                    </a:p>
                    <a:p>
                      <a:pPr marL="0" indent="0" algn="ctr">
                        <a:buFont typeface="Arial" panose="020B0604020202020204" pitchFamily="34" charset="0"/>
                        <a:buNone/>
                      </a:pPr>
                      <a:r>
                        <a:rPr lang="el-GR" sz="2000" dirty="0">
                          <a:solidFill>
                            <a:schemeClr val="tx1"/>
                          </a:solidFill>
                        </a:rPr>
                        <a:t>(Ιω 1,1-3&amp;14)</a:t>
                      </a:r>
                    </a:p>
                    <a:p>
                      <a:pPr marL="0" indent="0">
                        <a:buFont typeface="Arial" panose="020B0604020202020204" pitchFamily="34" charset="0"/>
                        <a:buNone/>
                      </a:pPr>
                      <a:endParaRPr lang="el-GR" dirty="0">
                        <a:solidFill>
                          <a:schemeClr val="tx1"/>
                        </a:solidFill>
                      </a:endParaRPr>
                    </a:p>
                    <a:p>
                      <a:pPr marL="0" indent="0">
                        <a:buFont typeface="Arial" panose="020B0604020202020204" pitchFamily="34" charset="0"/>
                        <a:buNone/>
                      </a:pPr>
                      <a:endParaRPr lang="el-GR" dirty="0">
                        <a:solidFill>
                          <a:schemeClr val="tx1"/>
                        </a:solidFill>
                      </a:endParaRPr>
                    </a:p>
                    <a:p>
                      <a:pPr marL="285750" indent="-285750">
                        <a:buFont typeface="Arial" panose="020B0604020202020204" pitchFamily="34" charset="0"/>
                        <a:buChar char="•"/>
                      </a:pPr>
                      <a:endParaRPr lang="el-GR" dirty="0">
                        <a:solidFill>
                          <a:schemeClr val="tx1"/>
                        </a:solidFill>
                      </a:endParaRPr>
                    </a:p>
                  </a:txBody>
                  <a:tcPr>
                    <a:solidFill>
                      <a:schemeClr val="bg1"/>
                    </a:solidFill>
                  </a:tcPr>
                </a:tc>
                <a:tc>
                  <a:txBody>
                    <a:bodyPr/>
                    <a:lstStyle/>
                    <a:p>
                      <a:pPr marL="0" indent="0" algn="ctr">
                        <a:lnSpc>
                          <a:spcPct val="150000"/>
                        </a:lnSpc>
                        <a:buFont typeface="Arial" panose="020B0604020202020204" pitchFamily="34" charset="0"/>
                        <a:buNone/>
                      </a:pPr>
                      <a:r>
                        <a:rPr lang="el-GR" b="0" dirty="0">
                          <a:solidFill>
                            <a:schemeClr val="tx1"/>
                          </a:solidFill>
                        </a:rPr>
                        <a:t>Πριν απ’ όλα υπήρχε ο Λόγος </a:t>
                      </a:r>
                    </a:p>
                    <a:p>
                      <a:pPr marL="0" indent="0" algn="ctr">
                        <a:lnSpc>
                          <a:spcPct val="150000"/>
                        </a:lnSpc>
                        <a:buFont typeface="Arial" panose="020B0604020202020204" pitchFamily="34" charset="0"/>
                        <a:buNone/>
                      </a:pPr>
                      <a:r>
                        <a:rPr lang="el-GR" b="0" i="0" dirty="0">
                          <a:solidFill>
                            <a:srgbClr val="121212"/>
                          </a:solidFill>
                          <a:effectLst/>
                          <a:latin typeface="Inter"/>
                        </a:rPr>
                        <a:t>κι ο Λόγος ήτανε με τον Θεό,</a:t>
                      </a:r>
                    </a:p>
                    <a:p>
                      <a:pPr marL="0" indent="0" algn="ctr">
                        <a:lnSpc>
                          <a:spcPct val="150000"/>
                        </a:lnSpc>
                        <a:buFont typeface="Arial" panose="020B0604020202020204" pitchFamily="34" charset="0"/>
                        <a:buNone/>
                      </a:pPr>
                      <a:r>
                        <a:rPr lang="el-GR" b="0" i="0" dirty="0">
                          <a:solidFill>
                            <a:srgbClr val="121212"/>
                          </a:solidFill>
                          <a:effectLst/>
                          <a:latin typeface="Inter"/>
                        </a:rPr>
                        <a:t>κι ήταν Θεός ο Λόγος.</a:t>
                      </a:r>
                    </a:p>
                    <a:p>
                      <a:pPr marL="0" marR="0" lvl="0" indent="0" algn="ctr" defTabSz="914400" rtl="0" eaLnBrk="1" fontAlgn="auto" latinLnBrk="0" hangingPunct="1">
                        <a:lnSpc>
                          <a:spcPct val="150000"/>
                        </a:lnSpc>
                        <a:spcBef>
                          <a:spcPts val="0"/>
                        </a:spcBef>
                        <a:spcAft>
                          <a:spcPts val="0"/>
                        </a:spcAft>
                        <a:buClrTx/>
                        <a:buSzTx/>
                        <a:buFont typeface="Arial" panose="020B0604020202020204" pitchFamily="34" charset="0"/>
                        <a:buNone/>
                        <a:tabLst/>
                        <a:defRPr/>
                      </a:pPr>
                      <a:r>
                        <a:rPr lang="el-GR" b="0" i="0" dirty="0">
                          <a:solidFill>
                            <a:srgbClr val="121212"/>
                          </a:solidFill>
                          <a:effectLst/>
                          <a:latin typeface="Inter"/>
                        </a:rPr>
                        <a:t>Τα πάντα δι’ αυτού δημιουργήθηκαν</a:t>
                      </a:r>
                    </a:p>
                    <a:p>
                      <a:pPr marL="0" indent="0" algn="ctr">
                        <a:lnSpc>
                          <a:spcPct val="150000"/>
                        </a:lnSpc>
                        <a:buFont typeface="Arial" panose="020B0604020202020204" pitchFamily="34" charset="0"/>
                        <a:buNone/>
                      </a:pPr>
                      <a:r>
                        <a:rPr lang="el-GR" b="0" i="0" dirty="0">
                          <a:solidFill>
                            <a:srgbClr val="121212"/>
                          </a:solidFill>
                          <a:effectLst/>
                          <a:latin typeface="Inter"/>
                        </a:rPr>
                        <a:t>κι απ’ όσα έγιναν τίποτα χωρίς αυτόν δεν έγινε.</a:t>
                      </a:r>
                      <a:endParaRPr lang="el-GR" b="0" dirty="0">
                        <a:solidFill>
                          <a:schemeClr val="tx1"/>
                        </a:solidFill>
                      </a:endParaRPr>
                    </a:p>
                    <a:p>
                      <a:pPr marL="0" indent="0" algn="ctr">
                        <a:lnSpc>
                          <a:spcPct val="150000"/>
                        </a:lnSpc>
                        <a:buFont typeface="Arial" panose="020B0604020202020204" pitchFamily="34" charset="0"/>
                        <a:buNone/>
                      </a:pPr>
                      <a:r>
                        <a:rPr lang="el-GR" b="0" dirty="0">
                          <a:solidFill>
                            <a:schemeClr val="tx1"/>
                          </a:solidFill>
                        </a:rPr>
                        <a:t>…Ο Λόγος έγινε άνθρωπος κι έστησε τη σκηνή του ανάμεσά μας</a:t>
                      </a:r>
                    </a:p>
                    <a:p>
                      <a:pPr marL="0" indent="0" algn="ctr">
                        <a:lnSpc>
                          <a:spcPct val="150000"/>
                        </a:lnSpc>
                        <a:buFont typeface="Arial" panose="020B0604020202020204" pitchFamily="34" charset="0"/>
                        <a:buNone/>
                      </a:pPr>
                      <a:r>
                        <a:rPr lang="el-GR" b="0" dirty="0">
                          <a:solidFill>
                            <a:schemeClr val="tx1"/>
                          </a:solidFill>
                        </a:rPr>
                        <a:t>και είδαμε τη θεϊκή δόξα του,</a:t>
                      </a:r>
                    </a:p>
                    <a:p>
                      <a:pPr marL="0" indent="0" algn="ctr">
                        <a:lnSpc>
                          <a:spcPct val="150000"/>
                        </a:lnSpc>
                        <a:buFont typeface="Arial" panose="020B0604020202020204" pitchFamily="34" charset="0"/>
                        <a:buNone/>
                      </a:pPr>
                      <a:r>
                        <a:rPr lang="el-GR" b="0" dirty="0">
                          <a:solidFill>
                            <a:schemeClr val="tx1"/>
                          </a:solidFill>
                        </a:rPr>
                        <a:t>τη δόξα που ο μοναχογιός την έχει απ’ τον Πατέρα,</a:t>
                      </a:r>
                    </a:p>
                    <a:p>
                      <a:pPr marL="0" indent="0" algn="ctr">
                        <a:lnSpc>
                          <a:spcPct val="150000"/>
                        </a:lnSpc>
                        <a:buFont typeface="Arial" panose="020B0604020202020204" pitchFamily="34" charset="0"/>
                        <a:buNone/>
                      </a:pPr>
                      <a:r>
                        <a:rPr lang="el-GR" b="0" dirty="0">
                          <a:solidFill>
                            <a:schemeClr val="tx1"/>
                          </a:solidFill>
                        </a:rPr>
                        <a:t>ήρθε γεμάτος χάρη θεϊκή κι αλήθεια για μας.</a:t>
                      </a:r>
                    </a:p>
                  </a:txBody>
                  <a:tcPr>
                    <a:solidFill>
                      <a:schemeClr val="bg1"/>
                    </a:solidFill>
                  </a:tcPr>
                </a:tc>
                <a:extLst>
                  <a:ext uri="{0D108BD9-81ED-4DB2-BD59-A6C34878D82A}">
                    <a16:rowId xmlns:a16="http://schemas.microsoft.com/office/drawing/2014/main" val="258506820"/>
                  </a:ext>
                </a:extLst>
              </a:tr>
            </a:tbl>
          </a:graphicData>
        </a:graphic>
      </p:graphicFrame>
    </p:spTree>
    <p:extLst>
      <p:ext uri="{BB962C8B-B14F-4D97-AF65-F5344CB8AC3E}">
        <p14:creationId xmlns:p14="http://schemas.microsoft.com/office/powerpoint/2010/main" val="384946625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B90B120-B39D-8EA4-54B0-03CD8040E1D7}"/>
              </a:ext>
            </a:extLst>
          </p:cNvPr>
          <p:cNvSpPr>
            <a:spLocks noGrp="1"/>
          </p:cNvSpPr>
          <p:nvPr>
            <p:ph type="title"/>
          </p:nvPr>
        </p:nvSpPr>
        <p:spPr/>
        <p:txBody>
          <a:bodyPr/>
          <a:lstStyle/>
          <a:p>
            <a:r>
              <a:rPr lang="el-GR" b="1" dirty="0">
                <a:solidFill>
                  <a:srgbClr val="FF0000"/>
                </a:solidFill>
              </a:rPr>
              <a:t>Ποιος είναι ο Παράκλητος, το Άγιο Πνεύμα;;;</a:t>
            </a:r>
          </a:p>
        </p:txBody>
      </p:sp>
      <p:graphicFrame>
        <p:nvGraphicFramePr>
          <p:cNvPr id="4" name="Θέση περιεχομένου 3">
            <a:extLst>
              <a:ext uri="{FF2B5EF4-FFF2-40B4-BE49-F238E27FC236}">
                <a16:creationId xmlns:a16="http://schemas.microsoft.com/office/drawing/2014/main" id="{6D7095B9-94CF-3E31-B52F-8C9569C73215}"/>
              </a:ext>
            </a:extLst>
          </p:cNvPr>
          <p:cNvGraphicFramePr>
            <a:graphicFrameLocks noGrp="1"/>
          </p:cNvGraphicFramePr>
          <p:nvPr>
            <p:ph idx="1"/>
            <p:extLst>
              <p:ext uri="{D42A27DB-BD31-4B8C-83A1-F6EECF244321}">
                <p14:modId xmlns:p14="http://schemas.microsoft.com/office/powerpoint/2010/main" val="1920284174"/>
              </p:ext>
            </p:extLst>
          </p:nvPr>
        </p:nvGraphicFramePr>
        <p:xfrm>
          <a:off x="0" y="1690688"/>
          <a:ext cx="12191999" cy="5032375"/>
        </p:xfrm>
        <a:graphic>
          <a:graphicData uri="http://schemas.openxmlformats.org/drawingml/2006/table">
            <a:tbl>
              <a:tblPr firstRow="1" bandRow="1">
                <a:tableStyleId>{5C22544A-7EE6-4342-B048-85BDC9FD1C3A}</a:tableStyleId>
              </a:tblPr>
              <a:tblGrid>
                <a:gridCol w="6025207">
                  <a:extLst>
                    <a:ext uri="{9D8B030D-6E8A-4147-A177-3AD203B41FA5}">
                      <a16:colId xmlns:a16="http://schemas.microsoft.com/office/drawing/2014/main" val="767886805"/>
                    </a:ext>
                  </a:extLst>
                </a:gridCol>
                <a:gridCol w="6166792">
                  <a:extLst>
                    <a:ext uri="{9D8B030D-6E8A-4147-A177-3AD203B41FA5}">
                      <a16:colId xmlns:a16="http://schemas.microsoft.com/office/drawing/2014/main" val="4227132935"/>
                    </a:ext>
                  </a:extLst>
                </a:gridCol>
              </a:tblGrid>
              <a:tr h="5032375">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l-GR" sz="1800" b="1" i="0" u="none" strike="noStrike" kern="1200" cap="none" spc="0" normalizeH="0" baseline="0" noProof="0" dirty="0">
                          <a:ln>
                            <a:noFill/>
                          </a:ln>
                          <a:solidFill>
                            <a:prstClr val="black"/>
                          </a:solidFill>
                          <a:effectLst/>
                          <a:uLnTx/>
                          <a:uFillTx/>
                          <a:latin typeface="+mn-lt"/>
                          <a:ea typeface="+mn-ea"/>
                          <a:cs typeface="+mn-cs"/>
                        </a:rPr>
                        <a:t>«</a:t>
                      </a:r>
                      <a:r>
                        <a:rPr kumimoji="0" lang="el-GR" sz="1800" b="1" i="0" u="none" strike="noStrike" kern="1200" cap="none" spc="0" normalizeH="0" baseline="0" noProof="0" dirty="0" err="1">
                          <a:ln>
                            <a:noFill/>
                          </a:ln>
                          <a:solidFill>
                            <a:prstClr val="black"/>
                          </a:solidFill>
                          <a:effectLst/>
                          <a:uLnTx/>
                          <a:uFillTx/>
                          <a:latin typeface="+mn-lt"/>
                          <a:ea typeface="+mn-ea"/>
                          <a:cs typeface="+mn-cs"/>
                        </a:rPr>
                        <a:t>πορευθέντες</a:t>
                      </a:r>
                      <a:r>
                        <a:rPr kumimoji="0" lang="el-GR" sz="1800" b="1" i="0" u="none" strike="noStrike" kern="1200" cap="none" spc="0" normalizeH="0" baseline="0" noProof="0" dirty="0">
                          <a:ln>
                            <a:noFill/>
                          </a:ln>
                          <a:solidFill>
                            <a:prstClr val="black"/>
                          </a:solidFill>
                          <a:effectLst/>
                          <a:uLnTx/>
                          <a:uFillTx/>
                          <a:latin typeface="+mn-lt"/>
                          <a:ea typeface="+mn-ea"/>
                          <a:cs typeface="+mn-cs"/>
                        </a:rPr>
                        <a:t> </a:t>
                      </a:r>
                      <a:r>
                        <a:rPr kumimoji="0" lang="el-GR" sz="1800" b="1" i="0" u="none" strike="noStrike" kern="1200" cap="none" spc="0" normalizeH="0" baseline="0" noProof="0" dirty="0" err="1">
                          <a:ln>
                            <a:noFill/>
                          </a:ln>
                          <a:solidFill>
                            <a:prstClr val="black"/>
                          </a:solidFill>
                          <a:effectLst/>
                          <a:uLnTx/>
                          <a:uFillTx/>
                          <a:latin typeface="+mn-lt"/>
                          <a:ea typeface="+mn-ea"/>
                          <a:cs typeface="+mn-cs"/>
                        </a:rPr>
                        <a:t>οὖν</a:t>
                      </a:r>
                      <a:r>
                        <a:rPr kumimoji="0" lang="el-GR" sz="1800" b="1" i="0" u="none" strike="noStrike" kern="1200" cap="none" spc="0" normalizeH="0" baseline="0" noProof="0" dirty="0">
                          <a:ln>
                            <a:noFill/>
                          </a:ln>
                          <a:solidFill>
                            <a:prstClr val="black"/>
                          </a:solidFill>
                          <a:effectLst/>
                          <a:uLnTx/>
                          <a:uFillTx/>
                          <a:latin typeface="+mn-lt"/>
                          <a:ea typeface="+mn-ea"/>
                          <a:cs typeface="+mn-cs"/>
                        </a:rPr>
                        <a:t> μαθητεύσατε πάντα </a:t>
                      </a:r>
                      <a:r>
                        <a:rPr kumimoji="0" lang="el-GR" sz="1800" b="1" i="0" u="none" strike="noStrike" kern="1200" cap="none" spc="0" normalizeH="0" baseline="0" noProof="0" dirty="0" err="1">
                          <a:ln>
                            <a:noFill/>
                          </a:ln>
                          <a:solidFill>
                            <a:prstClr val="black"/>
                          </a:solidFill>
                          <a:effectLst/>
                          <a:uLnTx/>
                          <a:uFillTx/>
                          <a:latin typeface="+mn-lt"/>
                          <a:ea typeface="+mn-ea"/>
                          <a:cs typeface="+mn-cs"/>
                        </a:rPr>
                        <a:t>τὰ</a:t>
                      </a:r>
                      <a:r>
                        <a:rPr kumimoji="0" lang="el-GR" sz="1800" b="1" i="0" u="none" strike="noStrike" kern="1200" cap="none" spc="0" normalizeH="0" baseline="0" noProof="0" dirty="0">
                          <a:ln>
                            <a:noFill/>
                          </a:ln>
                          <a:solidFill>
                            <a:prstClr val="black"/>
                          </a:solidFill>
                          <a:effectLst/>
                          <a:uLnTx/>
                          <a:uFillTx/>
                          <a:latin typeface="+mn-lt"/>
                          <a:ea typeface="+mn-ea"/>
                          <a:cs typeface="+mn-cs"/>
                        </a:rPr>
                        <a:t> </a:t>
                      </a:r>
                      <a:r>
                        <a:rPr kumimoji="0" lang="el-GR" sz="1800" b="1" i="0" u="none" strike="noStrike" kern="1200" cap="none" spc="0" normalizeH="0" baseline="0" noProof="0" dirty="0" err="1">
                          <a:ln>
                            <a:noFill/>
                          </a:ln>
                          <a:solidFill>
                            <a:prstClr val="black"/>
                          </a:solidFill>
                          <a:effectLst/>
                          <a:uLnTx/>
                          <a:uFillTx/>
                          <a:latin typeface="+mn-lt"/>
                          <a:ea typeface="+mn-ea"/>
                          <a:cs typeface="+mn-cs"/>
                        </a:rPr>
                        <a:t>ἔθνη</a:t>
                      </a:r>
                      <a:r>
                        <a:rPr kumimoji="0" lang="el-GR" sz="1800" b="1" i="0" u="none" strike="noStrike" kern="1200" cap="none" spc="0" normalizeH="0" baseline="0" noProof="0" dirty="0">
                          <a:ln>
                            <a:noFill/>
                          </a:ln>
                          <a:solidFill>
                            <a:prstClr val="black"/>
                          </a:solidFill>
                          <a:effectLst/>
                          <a:uLnTx/>
                          <a:uFillTx/>
                          <a:latin typeface="+mn-lt"/>
                          <a:ea typeface="+mn-ea"/>
                          <a:cs typeface="+mn-cs"/>
                        </a:rPr>
                        <a:t>, βαπτίζοντες </a:t>
                      </a:r>
                      <a:r>
                        <a:rPr kumimoji="0" lang="el-GR" sz="1800" b="1" i="0" u="none" strike="noStrike" kern="1200" cap="none" spc="0" normalizeH="0" baseline="0" noProof="0" dirty="0" err="1">
                          <a:ln>
                            <a:noFill/>
                          </a:ln>
                          <a:solidFill>
                            <a:prstClr val="black"/>
                          </a:solidFill>
                          <a:effectLst/>
                          <a:uLnTx/>
                          <a:uFillTx/>
                          <a:latin typeface="+mn-lt"/>
                          <a:ea typeface="+mn-ea"/>
                          <a:cs typeface="+mn-cs"/>
                        </a:rPr>
                        <a:t>αὐτοὺς</a:t>
                      </a:r>
                      <a:r>
                        <a:rPr kumimoji="0" lang="el-GR" sz="1800" b="1" i="0" u="none" strike="noStrike" kern="1200" cap="none" spc="0" normalizeH="0" baseline="0" noProof="0" dirty="0">
                          <a:ln>
                            <a:noFill/>
                          </a:ln>
                          <a:solidFill>
                            <a:prstClr val="black"/>
                          </a:solidFill>
                          <a:effectLst/>
                          <a:uLnTx/>
                          <a:uFillTx/>
                          <a:latin typeface="+mn-lt"/>
                          <a:ea typeface="+mn-ea"/>
                          <a:cs typeface="+mn-cs"/>
                        </a:rPr>
                        <a:t> </a:t>
                      </a:r>
                      <a:r>
                        <a:rPr kumimoji="0" lang="el-GR" sz="1800" b="1" i="0" u="none" strike="noStrike" kern="1200" cap="none" spc="0" normalizeH="0" baseline="0" noProof="0" dirty="0" err="1">
                          <a:ln>
                            <a:noFill/>
                          </a:ln>
                          <a:solidFill>
                            <a:prstClr val="black"/>
                          </a:solidFill>
                          <a:effectLst/>
                          <a:uLnTx/>
                          <a:uFillTx/>
                          <a:latin typeface="+mn-lt"/>
                          <a:ea typeface="+mn-ea"/>
                          <a:cs typeface="+mn-cs"/>
                        </a:rPr>
                        <a:t>εἰς</a:t>
                      </a:r>
                      <a:r>
                        <a:rPr kumimoji="0" lang="el-GR" sz="1800" b="1" i="0" u="none" strike="noStrike" kern="1200" cap="none" spc="0" normalizeH="0" baseline="0" noProof="0" dirty="0">
                          <a:ln>
                            <a:noFill/>
                          </a:ln>
                          <a:solidFill>
                            <a:prstClr val="black"/>
                          </a:solidFill>
                          <a:effectLst/>
                          <a:uLnTx/>
                          <a:uFillTx/>
                          <a:latin typeface="+mn-lt"/>
                          <a:ea typeface="+mn-ea"/>
                          <a:cs typeface="+mn-cs"/>
                        </a:rPr>
                        <a:t> </a:t>
                      </a:r>
                      <a:r>
                        <a:rPr kumimoji="0" lang="el-GR" sz="1800" b="1" i="0" u="none" strike="noStrike" kern="1200" cap="none" spc="0" normalizeH="0" baseline="0" noProof="0" dirty="0" err="1">
                          <a:ln>
                            <a:noFill/>
                          </a:ln>
                          <a:solidFill>
                            <a:prstClr val="black"/>
                          </a:solidFill>
                          <a:effectLst/>
                          <a:uLnTx/>
                          <a:uFillTx/>
                          <a:latin typeface="+mn-lt"/>
                          <a:ea typeface="+mn-ea"/>
                          <a:cs typeface="+mn-cs"/>
                        </a:rPr>
                        <a:t>τὸ</a:t>
                      </a:r>
                      <a:r>
                        <a:rPr kumimoji="0" lang="el-GR" sz="1800" b="1" i="0" u="none" strike="noStrike" kern="1200" cap="none" spc="0" normalizeH="0" baseline="0" noProof="0" dirty="0">
                          <a:ln>
                            <a:noFill/>
                          </a:ln>
                          <a:solidFill>
                            <a:prstClr val="black"/>
                          </a:solidFill>
                          <a:effectLst/>
                          <a:uLnTx/>
                          <a:uFillTx/>
                          <a:latin typeface="+mn-lt"/>
                          <a:ea typeface="+mn-ea"/>
                          <a:cs typeface="+mn-cs"/>
                        </a:rPr>
                        <a:t> </a:t>
                      </a:r>
                      <a:r>
                        <a:rPr kumimoji="0" lang="el-GR" sz="1800" b="1" i="0" u="none" strike="noStrike" kern="1200" cap="none" spc="0" normalizeH="0" baseline="0" noProof="0" dirty="0" err="1">
                          <a:ln>
                            <a:noFill/>
                          </a:ln>
                          <a:solidFill>
                            <a:prstClr val="black"/>
                          </a:solidFill>
                          <a:effectLst/>
                          <a:uLnTx/>
                          <a:uFillTx/>
                          <a:latin typeface="+mn-lt"/>
                          <a:ea typeface="+mn-ea"/>
                          <a:cs typeface="+mn-cs"/>
                        </a:rPr>
                        <a:t>ὄνομα</a:t>
                      </a:r>
                      <a:r>
                        <a:rPr kumimoji="0" lang="el-GR" sz="1800" b="1" i="0" u="none" strike="noStrike" kern="1200" cap="none" spc="0" normalizeH="0" baseline="0" noProof="0" dirty="0">
                          <a:ln>
                            <a:noFill/>
                          </a:ln>
                          <a:solidFill>
                            <a:prstClr val="black"/>
                          </a:solidFill>
                          <a:effectLst/>
                          <a:uLnTx/>
                          <a:uFillTx/>
                          <a:latin typeface="+mn-lt"/>
                          <a:ea typeface="+mn-ea"/>
                          <a:cs typeface="+mn-cs"/>
                        </a:rPr>
                        <a:t> </a:t>
                      </a:r>
                      <a:r>
                        <a:rPr kumimoji="0" lang="el-GR" sz="1800" b="1" i="0" u="none" strike="noStrike" kern="1200" cap="none" spc="0" normalizeH="0" baseline="0" noProof="0" dirty="0" err="1">
                          <a:ln>
                            <a:noFill/>
                          </a:ln>
                          <a:solidFill>
                            <a:prstClr val="black"/>
                          </a:solidFill>
                          <a:effectLst/>
                          <a:uLnTx/>
                          <a:uFillTx/>
                          <a:latin typeface="+mn-lt"/>
                          <a:ea typeface="+mn-ea"/>
                          <a:cs typeface="+mn-cs"/>
                        </a:rPr>
                        <a:t>τοῦ</a:t>
                      </a:r>
                      <a:r>
                        <a:rPr kumimoji="0" lang="el-GR" sz="1800" b="1" i="0" u="none" strike="noStrike" kern="1200" cap="none" spc="0" normalizeH="0" baseline="0" noProof="0" dirty="0">
                          <a:ln>
                            <a:noFill/>
                          </a:ln>
                          <a:solidFill>
                            <a:prstClr val="black"/>
                          </a:solidFill>
                          <a:effectLst/>
                          <a:uLnTx/>
                          <a:uFillTx/>
                          <a:latin typeface="+mn-lt"/>
                          <a:ea typeface="+mn-ea"/>
                          <a:cs typeface="+mn-cs"/>
                        </a:rPr>
                        <a:t> </a:t>
                      </a:r>
                      <a:r>
                        <a:rPr kumimoji="0" lang="el-GR" sz="1800" b="1" i="0" u="none" strike="noStrike" kern="1200" cap="none" spc="0" normalizeH="0" baseline="0" noProof="0" dirty="0" err="1">
                          <a:ln>
                            <a:noFill/>
                          </a:ln>
                          <a:solidFill>
                            <a:prstClr val="black"/>
                          </a:solidFill>
                          <a:effectLst/>
                          <a:uLnTx/>
                          <a:uFillTx/>
                          <a:latin typeface="+mn-lt"/>
                          <a:ea typeface="+mn-ea"/>
                          <a:cs typeface="+mn-cs"/>
                        </a:rPr>
                        <a:t>Πατρὸς</a:t>
                      </a:r>
                      <a:r>
                        <a:rPr kumimoji="0" lang="el-GR" sz="1800" b="1" i="0" u="none" strike="noStrike" kern="1200" cap="none" spc="0" normalizeH="0" baseline="0" noProof="0" dirty="0">
                          <a:ln>
                            <a:noFill/>
                          </a:ln>
                          <a:solidFill>
                            <a:prstClr val="black"/>
                          </a:solidFill>
                          <a:effectLst/>
                          <a:uLnTx/>
                          <a:uFillTx/>
                          <a:latin typeface="+mn-lt"/>
                          <a:ea typeface="+mn-ea"/>
                          <a:cs typeface="+mn-cs"/>
                        </a:rPr>
                        <a:t> </a:t>
                      </a:r>
                      <a:r>
                        <a:rPr kumimoji="0" lang="el-GR" sz="1800" b="1" i="0" u="none" strike="noStrike" kern="1200" cap="none" spc="0" normalizeH="0" baseline="0" noProof="0" dirty="0" err="1">
                          <a:ln>
                            <a:noFill/>
                          </a:ln>
                          <a:solidFill>
                            <a:prstClr val="black"/>
                          </a:solidFill>
                          <a:effectLst/>
                          <a:uLnTx/>
                          <a:uFillTx/>
                          <a:latin typeface="+mn-lt"/>
                          <a:ea typeface="+mn-ea"/>
                          <a:cs typeface="+mn-cs"/>
                        </a:rPr>
                        <a:t>καὶ</a:t>
                      </a:r>
                      <a:r>
                        <a:rPr kumimoji="0" lang="el-GR" sz="1800" b="1" i="0" u="none" strike="noStrike" kern="1200" cap="none" spc="0" normalizeH="0" baseline="0" noProof="0" dirty="0">
                          <a:ln>
                            <a:noFill/>
                          </a:ln>
                          <a:solidFill>
                            <a:prstClr val="black"/>
                          </a:solidFill>
                          <a:effectLst/>
                          <a:uLnTx/>
                          <a:uFillTx/>
                          <a:latin typeface="+mn-lt"/>
                          <a:ea typeface="+mn-ea"/>
                          <a:cs typeface="+mn-cs"/>
                        </a:rPr>
                        <a:t> </a:t>
                      </a:r>
                      <a:r>
                        <a:rPr kumimoji="0" lang="el-GR" sz="1800" b="1" i="0" u="none" strike="noStrike" kern="1200" cap="none" spc="0" normalizeH="0" baseline="0" noProof="0" dirty="0" err="1">
                          <a:ln>
                            <a:noFill/>
                          </a:ln>
                          <a:solidFill>
                            <a:prstClr val="black"/>
                          </a:solidFill>
                          <a:effectLst/>
                          <a:uLnTx/>
                          <a:uFillTx/>
                          <a:latin typeface="+mn-lt"/>
                          <a:ea typeface="+mn-ea"/>
                          <a:cs typeface="+mn-cs"/>
                        </a:rPr>
                        <a:t>τοῦ</a:t>
                      </a:r>
                      <a:r>
                        <a:rPr kumimoji="0" lang="el-GR" sz="1800" b="1" i="0" u="none" strike="noStrike" kern="1200" cap="none" spc="0" normalizeH="0" baseline="0" noProof="0" dirty="0">
                          <a:ln>
                            <a:noFill/>
                          </a:ln>
                          <a:solidFill>
                            <a:prstClr val="black"/>
                          </a:solidFill>
                          <a:effectLst/>
                          <a:uLnTx/>
                          <a:uFillTx/>
                          <a:latin typeface="+mn-lt"/>
                          <a:ea typeface="+mn-ea"/>
                          <a:cs typeface="+mn-cs"/>
                        </a:rPr>
                        <a:t> </a:t>
                      </a:r>
                      <a:r>
                        <a:rPr kumimoji="0" lang="el-GR" sz="1800" b="1" i="0" u="none" strike="noStrike" kern="1200" cap="none" spc="0" normalizeH="0" baseline="0" noProof="0" dirty="0" err="1">
                          <a:ln>
                            <a:noFill/>
                          </a:ln>
                          <a:solidFill>
                            <a:prstClr val="black"/>
                          </a:solidFill>
                          <a:effectLst/>
                          <a:uLnTx/>
                          <a:uFillTx/>
                          <a:latin typeface="+mn-lt"/>
                          <a:ea typeface="+mn-ea"/>
                          <a:cs typeface="+mn-cs"/>
                        </a:rPr>
                        <a:t>Υἱοῦ</a:t>
                      </a:r>
                      <a:r>
                        <a:rPr kumimoji="0" lang="el-GR" sz="1800" b="1" i="0" u="none" strike="noStrike" kern="1200" cap="none" spc="0" normalizeH="0" baseline="0" noProof="0" dirty="0">
                          <a:ln>
                            <a:noFill/>
                          </a:ln>
                          <a:solidFill>
                            <a:prstClr val="black"/>
                          </a:solidFill>
                          <a:effectLst/>
                          <a:uLnTx/>
                          <a:uFillTx/>
                          <a:latin typeface="+mn-lt"/>
                          <a:ea typeface="+mn-ea"/>
                          <a:cs typeface="+mn-cs"/>
                        </a:rPr>
                        <a:t> </a:t>
                      </a:r>
                      <a:r>
                        <a:rPr kumimoji="0" lang="el-GR" sz="1800" b="1" i="0" u="none" strike="noStrike" kern="1200" cap="none" spc="0" normalizeH="0" baseline="0" noProof="0" dirty="0" err="1">
                          <a:ln>
                            <a:noFill/>
                          </a:ln>
                          <a:solidFill>
                            <a:prstClr val="black"/>
                          </a:solidFill>
                          <a:effectLst/>
                          <a:uLnTx/>
                          <a:uFillTx/>
                          <a:latin typeface="+mn-lt"/>
                          <a:ea typeface="+mn-ea"/>
                          <a:cs typeface="+mn-cs"/>
                        </a:rPr>
                        <a:t>καὶ</a:t>
                      </a:r>
                      <a:r>
                        <a:rPr kumimoji="0" lang="el-GR" sz="1800" b="1" i="0" u="none" strike="noStrike" kern="1200" cap="none" spc="0" normalizeH="0" baseline="0" noProof="0" dirty="0">
                          <a:ln>
                            <a:noFill/>
                          </a:ln>
                          <a:solidFill>
                            <a:prstClr val="black"/>
                          </a:solidFill>
                          <a:effectLst/>
                          <a:uLnTx/>
                          <a:uFillTx/>
                          <a:latin typeface="+mn-lt"/>
                          <a:ea typeface="+mn-ea"/>
                          <a:cs typeface="+mn-cs"/>
                        </a:rPr>
                        <a:t> </a:t>
                      </a:r>
                      <a:r>
                        <a:rPr kumimoji="0" lang="el-GR" sz="1800" b="1" i="0" u="none" strike="noStrike" kern="1200" cap="none" spc="0" normalizeH="0" baseline="0" noProof="0" dirty="0" err="1">
                          <a:ln>
                            <a:noFill/>
                          </a:ln>
                          <a:solidFill>
                            <a:prstClr val="black"/>
                          </a:solidFill>
                          <a:effectLst/>
                          <a:uLnTx/>
                          <a:uFillTx/>
                          <a:latin typeface="+mn-lt"/>
                          <a:ea typeface="+mn-ea"/>
                          <a:cs typeface="+mn-cs"/>
                        </a:rPr>
                        <a:t>τοῦ</a:t>
                      </a:r>
                      <a:r>
                        <a:rPr kumimoji="0" lang="el-GR" sz="1800" b="1" i="0" u="none" strike="noStrike" kern="1200" cap="none" spc="0" normalizeH="0" baseline="0" noProof="0" dirty="0">
                          <a:ln>
                            <a:noFill/>
                          </a:ln>
                          <a:solidFill>
                            <a:prstClr val="black"/>
                          </a:solidFill>
                          <a:effectLst/>
                          <a:uLnTx/>
                          <a:uFillTx/>
                          <a:latin typeface="+mn-lt"/>
                          <a:ea typeface="+mn-ea"/>
                          <a:cs typeface="+mn-cs"/>
                        </a:rPr>
                        <a:t> </a:t>
                      </a:r>
                      <a:r>
                        <a:rPr kumimoji="0" lang="el-GR" sz="1800" b="1" i="0" u="none" strike="noStrike" kern="1200" cap="all" spc="0" normalizeH="0" baseline="0" noProof="0" dirty="0">
                          <a:ln>
                            <a:noFill/>
                          </a:ln>
                          <a:solidFill>
                            <a:prstClr val="black"/>
                          </a:solidFill>
                          <a:effectLst/>
                          <a:uLnTx/>
                          <a:uFillTx/>
                          <a:latin typeface="+mn-lt"/>
                          <a:ea typeface="+mn-ea"/>
                          <a:cs typeface="+mn-cs"/>
                        </a:rPr>
                        <a:t>ἁ</a:t>
                      </a:r>
                      <a:r>
                        <a:rPr kumimoji="0" lang="el-GR" sz="1800" b="1" i="0" u="none" strike="noStrike" kern="1200" cap="none" spc="0" normalizeH="0" baseline="0" noProof="0" dirty="0">
                          <a:ln>
                            <a:noFill/>
                          </a:ln>
                          <a:solidFill>
                            <a:prstClr val="black"/>
                          </a:solidFill>
                          <a:effectLst/>
                          <a:uLnTx/>
                          <a:uFillTx/>
                          <a:latin typeface="+mn-lt"/>
                          <a:ea typeface="+mn-ea"/>
                          <a:cs typeface="+mn-cs"/>
                        </a:rPr>
                        <a:t>γίου Πνεύματος» Μτ 28.19</a:t>
                      </a:r>
                    </a:p>
                    <a:p>
                      <a:endParaRPr lang="el-GR" sz="1800" b="0" i="0" dirty="0">
                        <a:solidFill>
                          <a:schemeClr val="tx1"/>
                        </a:solidFill>
                        <a:effectLst/>
                        <a:latin typeface="+mn-lt"/>
                      </a:endParaRPr>
                    </a:p>
                    <a:p>
                      <a:pPr marL="285750" indent="-285750">
                        <a:buFont typeface="Arial" panose="020B0604020202020204" pitchFamily="34" charset="0"/>
                        <a:buChar char="•"/>
                      </a:pPr>
                      <a:r>
                        <a:rPr lang="el-GR" sz="1800" b="1" i="0" dirty="0">
                          <a:solidFill>
                            <a:schemeClr val="tx1"/>
                          </a:solidFill>
                          <a:effectLst/>
                          <a:latin typeface="+mn-lt"/>
                        </a:rPr>
                        <a:t>«Ἡ χάρις </a:t>
                      </a:r>
                      <a:r>
                        <a:rPr lang="el-GR" sz="1800" b="1" i="0" dirty="0" err="1">
                          <a:solidFill>
                            <a:schemeClr val="tx1"/>
                          </a:solidFill>
                          <a:effectLst/>
                          <a:latin typeface="+mn-lt"/>
                        </a:rPr>
                        <a:t>τοῦ</a:t>
                      </a:r>
                      <a:r>
                        <a:rPr lang="el-GR" sz="1800" b="1" i="0" dirty="0">
                          <a:solidFill>
                            <a:schemeClr val="tx1"/>
                          </a:solidFill>
                          <a:effectLst/>
                          <a:latin typeface="+mn-lt"/>
                        </a:rPr>
                        <a:t> Κυρίου </a:t>
                      </a:r>
                      <a:r>
                        <a:rPr lang="el-GR" sz="1800" b="1" i="0" dirty="0" err="1">
                          <a:solidFill>
                            <a:schemeClr val="tx1"/>
                          </a:solidFill>
                          <a:effectLst/>
                          <a:latin typeface="+mn-lt"/>
                        </a:rPr>
                        <a:t>Ἰησοῦ</a:t>
                      </a:r>
                      <a:r>
                        <a:rPr lang="el-GR" sz="1800" b="1" i="0" dirty="0">
                          <a:solidFill>
                            <a:schemeClr val="tx1"/>
                          </a:solidFill>
                          <a:effectLst/>
                          <a:latin typeface="+mn-lt"/>
                        </a:rPr>
                        <a:t> </a:t>
                      </a:r>
                      <a:r>
                        <a:rPr lang="el-GR" sz="1800" b="1" i="0" dirty="0" err="1">
                          <a:solidFill>
                            <a:schemeClr val="tx1"/>
                          </a:solidFill>
                          <a:effectLst/>
                          <a:latin typeface="+mn-lt"/>
                        </a:rPr>
                        <a:t>Χριστοῦ</a:t>
                      </a:r>
                      <a:r>
                        <a:rPr lang="el-GR" sz="1800" b="1" i="0" dirty="0">
                          <a:solidFill>
                            <a:schemeClr val="tx1"/>
                          </a:solidFill>
                          <a:effectLst/>
                          <a:latin typeface="+mn-lt"/>
                        </a:rPr>
                        <a:t> </a:t>
                      </a:r>
                      <a:r>
                        <a:rPr lang="el-GR" sz="1800" b="1" i="0" dirty="0" err="1">
                          <a:solidFill>
                            <a:schemeClr val="tx1"/>
                          </a:solidFill>
                          <a:effectLst/>
                          <a:latin typeface="+mn-lt"/>
                        </a:rPr>
                        <a:t>καὶ</a:t>
                      </a:r>
                      <a:r>
                        <a:rPr lang="el-GR" sz="1800" b="1" i="0" dirty="0">
                          <a:solidFill>
                            <a:schemeClr val="tx1"/>
                          </a:solidFill>
                          <a:effectLst/>
                          <a:latin typeface="+mn-lt"/>
                        </a:rPr>
                        <a:t> ἡ </a:t>
                      </a:r>
                      <a:r>
                        <a:rPr lang="el-GR" sz="1800" b="1" i="0" dirty="0" err="1">
                          <a:solidFill>
                            <a:schemeClr val="tx1"/>
                          </a:solidFill>
                          <a:effectLst/>
                          <a:latin typeface="+mn-lt"/>
                        </a:rPr>
                        <a:t>ἀγάπη</a:t>
                      </a:r>
                      <a:r>
                        <a:rPr lang="el-GR" sz="1800" b="1" i="0" dirty="0">
                          <a:solidFill>
                            <a:schemeClr val="tx1"/>
                          </a:solidFill>
                          <a:effectLst/>
                          <a:latin typeface="+mn-lt"/>
                        </a:rPr>
                        <a:t> </a:t>
                      </a:r>
                      <a:r>
                        <a:rPr lang="el-GR" sz="1800" b="1" i="0" dirty="0" err="1">
                          <a:solidFill>
                            <a:schemeClr val="tx1"/>
                          </a:solidFill>
                          <a:effectLst/>
                          <a:latin typeface="+mn-lt"/>
                        </a:rPr>
                        <a:t>τοῦ</a:t>
                      </a:r>
                      <a:r>
                        <a:rPr lang="el-GR" sz="1800" b="1" i="0" dirty="0">
                          <a:solidFill>
                            <a:schemeClr val="tx1"/>
                          </a:solidFill>
                          <a:effectLst/>
                          <a:latin typeface="+mn-lt"/>
                        </a:rPr>
                        <a:t> </a:t>
                      </a:r>
                      <a:r>
                        <a:rPr lang="el-GR" sz="1800" b="1" i="0" dirty="0" err="1">
                          <a:solidFill>
                            <a:schemeClr val="tx1"/>
                          </a:solidFill>
                          <a:effectLst/>
                          <a:latin typeface="+mn-lt"/>
                        </a:rPr>
                        <a:t>Θεοῦ</a:t>
                      </a:r>
                      <a:r>
                        <a:rPr lang="el-GR" sz="1800" b="1" i="0" dirty="0">
                          <a:solidFill>
                            <a:schemeClr val="tx1"/>
                          </a:solidFill>
                          <a:effectLst/>
                          <a:latin typeface="+mn-lt"/>
                        </a:rPr>
                        <a:t> </a:t>
                      </a:r>
                      <a:r>
                        <a:rPr lang="el-GR" sz="1800" b="1" i="0" dirty="0" err="1">
                          <a:solidFill>
                            <a:schemeClr val="tx1"/>
                          </a:solidFill>
                          <a:effectLst/>
                          <a:latin typeface="+mn-lt"/>
                        </a:rPr>
                        <a:t>καὶ</a:t>
                      </a:r>
                      <a:r>
                        <a:rPr lang="el-GR" sz="1800" b="1" i="0" dirty="0">
                          <a:solidFill>
                            <a:schemeClr val="tx1"/>
                          </a:solidFill>
                          <a:effectLst/>
                          <a:latin typeface="+mn-lt"/>
                        </a:rPr>
                        <a:t> ἡ κοινωνία </a:t>
                      </a:r>
                      <a:r>
                        <a:rPr lang="el-GR" sz="1800" b="1" i="0" dirty="0" err="1">
                          <a:solidFill>
                            <a:schemeClr val="tx1"/>
                          </a:solidFill>
                          <a:effectLst/>
                          <a:latin typeface="+mn-lt"/>
                        </a:rPr>
                        <a:t>τοῦ</a:t>
                      </a:r>
                      <a:r>
                        <a:rPr lang="el-GR" sz="1800" b="1" i="0" dirty="0">
                          <a:solidFill>
                            <a:schemeClr val="tx1"/>
                          </a:solidFill>
                          <a:effectLst/>
                          <a:latin typeface="+mn-lt"/>
                        </a:rPr>
                        <a:t> Ἁγίου Πνεύματος </a:t>
                      </a:r>
                      <a:r>
                        <a:rPr lang="el-GR" sz="1800" b="1" i="0" dirty="0" err="1">
                          <a:solidFill>
                            <a:schemeClr val="tx1"/>
                          </a:solidFill>
                          <a:effectLst/>
                          <a:latin typeface="+mn-lt"/>
                        </a:rPr>
                        <a:t>μετὰ</a:t>
                      </a:r>
                      <a:r>
                        <a:rPr lang="el-GR" sz="1800" b="1" i="0" dirty="0">
                          <a:solidFill>
                            <a:schemeClr val="tx1"/>
                          </a:solidFill>
                          <a:effectLst/>
                          <a:latin typeface="+mn-lt"/>
                        </a:rPr>
                        <a:t> πάντων </a:t>
                      </a:r>
                      <a:r>
                        <a:rPr lang="el-GR" sz="1800" b="1" i="0" dirty="0" err="1">
                          <a:solidFill>
                            <a:schemeClr val="tx1"/>
                          </a:solidFill>
                          <a:effectLst/>
                          <a:latin typeface="+mn-lt"/>
                        </a:rPr>
                        <a:t>ὑμῶν</a:t>
                      </a:r>
                      <a:r>
                        <a:rPr lang="el-GR" sz="1800" b="1" i="0" dirty="0">
                          <a:solidFill>
                            <a:schemeClr val="tx1"/>
                          </a:solidFill>
                          <a:effectLst/>
                          <a:latin typeface="+mn-lt"/>
                        </a:rPr>
                        <a:t>· </a:t>
                      </a:r>
                      <a:r>
                        <a:rPr lang="el-GR" sz="1800" b="1" i="0" dirty="0" err="1">
                          <a:solidFill>
                            <a:schemeClr val="tx1"/>
                          </a:solidFill>
                          <a:effectLst/>
                          <a:latin typeface="+mn-lt"/>
                        </a:rPr>
                        <a:t>ἀμήν</a:t>
                      </a:r>
                      <a:r>
                        <a:rPr lang="el-GR" sz="1800" b="1" i="0" dirty="0">
                          <a:solidFill>
                            <a:schemeClr val="tx1"/>
                          </a:solidFill>
                          <a:effectLst/>
                          <a:latin typeface="+mn-lt"/>
                        </a:rPr>
                        <a:t>.» Β </a:t>
                      </a:r>
                      <a:r>
                        <a:rPr lang="el-GR" sz="1800" b="1" i="0" dirty="0" err="1">
                          <a:solidFill>
                            <a:schemeClr val="tx1"/>
                          </a:solidFill>
                          <a:effectLst/>
                          <a:latin typeface="+mn-lt"/>
                        </a:rPr>
                        <a:t>Κορ</a:t>
                      </a:r>
                      <a:r>
                        <a:rPr lang="el-GR" sz="1800" b="1" i="0" dirty="0">
                          <a:solidFill>
                            <a:schemeClr val="tx1"/>
                          </a:solidFill>
                          <a:effectLst/>
                          <a:latin typeface="+mn-lt"/>
                        </a:rPr>
                        <a:t>. 13,13   </a:t>
                      </a:r>
                    </a:p>
                    <a:p>
                      <a:pPr marL="285750" indent="-285750">
                        <a:buFont typeface="Arial" panose="020B0604020202020204" pitchFamily="34" charset="0"/>
                        <a:buChar char="•"/>
                      </a:pPr>
                      <a:endParaRPr lang="el-GR" sz="1800" b="1" i="0" dirty="0">
                        <a:solidFill>
                          <a:schemeClr val="tx1"/>
                        </a:solidFill>
                        <a:effectLst/>
                        <a:latin typeface="+mn-lt"/>
                      </a:endParaRPr>
                    </a:p>
                    <a:p>
                      <a:pPr marL="285750" indent="-285750">
                        <a:buFont typeface="Arial" panose="020B0604020202020204" pitchFamily="34" charset="0"/>
                        <a:buChar char="•"/>
                      </a:pPr>
                      <a:r>
                        <a:rPr lang="el-GR" sz="1800" b="1" i="0" dirty="0">
                          <a:solidFill>
                            <a:schemeClr val="tx1"/>
                          </a:solidFill>
                          <a:effectLst/>
                          <a:latin typeface="+mn-lt"/>
                        </a:rPr>
                        <a:t>«…</a:t>
                      </a:r>
                      <a:r>
                        <a:rPr lang="el-GR" sz="1800" b="1" i="0" dirty="0" err="1">
                          <a:solidFill>
                            <a:schemeClr val="tx1"/>
                          </a:solidFill>
                          <a:effectLst/>
                          <a:latin typeface="+mn-lt"/>
                        </a:rPr>
                        <a:t>οὕτω</a:t>
                      </a:r>
                      <a:r>
                        <a:rPr lang="el-GR" sz="1800" b="1" i="0" dirty="0">
                          <a:solidFill>
                            <a:schemeClr val="tx1"/>
                          </a:solidFill>
                          <a:effectLst/>
                          <a:latin typeface="+mn-lt"/>
                        </a:rPr>
                        <a:t> </a:t>
                      </a:r>
                      <a:r>
                        <a:rPr lang="el-GR" sz="1800" b="1" i="0" dirty="0" err="1">
                          <a:solidFill>
                            <a:schemeClr val="tx1"/>
                          </a:solidFill>
                          <a:effectLst/>
                          <a:latin typeface="+mn-lt"/>
                        </a:rPr>
                        <a:t>καὶ</a:t>
                      </a:r>
                      <a:r>
                        <a:rPr lang="el-GR" sz="1800" b="1" i="0" dirty="0">
                          <a:solidFill>
                            <a:schemeClr val="tx1"/>
                          </a:solidFill>
                          <a:effectLst/>
                          <a:latin typeface="+mn-lt"/>
                        </a:rPr>
                        <a:t> </a:t>
                      </a:r>
                      <a:r>
                        <a:rPr lang="el-GR" sz="1800" b="1" i="0" dirty="0" err="1">
                          <a:solidFill>
                            <a:schemeClr val="tx1"/>
                          </a:solidFill>
                          <a:effectLst/>
                          <a:latin typeface="+mn-lt"/>
                        </a:rPr>
                        <a:t>τὰ</a:t>
                      </a:r>
                      <a:r>
                        <a:rPr lang="el-GR" sz="1800" b="1" i="0" dirty="0">
                          <a:solidFill>
                            <a:schemeClr val="tx1"/>
                          </a:solidFill>
                          <a:effectLst/>
                          <a:latin typeface="+mn-lt"/>
                        </a:rPr>
                        <a:t> </a:t>
                      </a:r>
                      <a:r>
                        <a:rPr lang="el-GR" sz="1800" b="1" i="0" dirty="0" err="1">
                          <a:solidFill>
                            <a:schemeClr val="tx1"/>
                          </a:solidFill>
                          <a:effectLst/>
                          <a:latin typeface="+mn-lt"/>
                        </a:rPr>
                        <a:t>τοῦ</a:t>
                      </a:r>
                      <a:r>
                        <a:rPr lang="el-GR" sz="1800" b="1" i="0" dirty="0">
                          <a:solidFill>
                            <a:schemeClr val="tx1"/>
                          </a:solidFill>
                          <a:effectLst/>
                          <a:latin typeface="+mn-lt"/>
                        </a:rPr>
                        <a:t> </a:t>
                      </a:r>
                      <a:r>
                        <a:rPr lang="el-GR" sz="1800" b="1" i="0" dirty="0" err="1">
                          <a:solidFill>
                            <a:schemeClr val="tx1"/>
                          </a:solidFill>
                          <a:effectLst/>
                          <a:latin typeface="+mn-lt"/>
                        </a:rPr>
                        <a:t>Θεοῦ</a:t>
                      </a:r>
                      <a:r>
                        <a:rPr lang="el-GR" sz="1800" b="1" i="0" dirty="0">
                          <a:solidFill>
                            <a:schemeClr val="tx1"/>
                          </a:solidFill>
                          <a:effectLst/>
                          <a:latin typeface="+mn-lt"/>
                        </a:rPr>
                        <a:t> </a:t>
                      </a:r>
                      <a:r>
                        <a:rPr lang="el-GR" sz="1800" b="1" i="0" dirty="0" err="1">
                          <a:solidFill>
                            <a:schemeClr val="tx1"/>
                          </a:solidFill>
                          <a:effectLst/>
                          <a:latin typeface="+mn-lt"/>
                        </a:rPr>
                        <a:t>οὐδεὶς</a:t>
                      </a:r>
                      <a:r>
                        <a:rPr lang="el-GR" sz="1800" b="1" i="0" dirty="0">
                          <a:solidFill>
                            <a:schemeClr val="tx1"/>
                          </a:solidFill>
                          <a:effectLst/>
                          <a:latin typeface="+mn-lt"/>
                        </a:rPr>
                        <a:t> </a:t>
                      </a:r>
                      <a:r>
                        <a:rPr lang="el-GR" sz="1800" b="1" i="0" dirty="0" err="1">
                          <a:solidFill>
                            <a:schemeClr val="tx1"/>
                          </a:solidFill>
                          <a:effectLst/>
                          <a:latin typeface="+mn-lt"/>
                        </a:rPr>
                        <a:t>οἶδεν</a:t>
                      </a:r>
                      <a:r>
                        <a:rPr lang="el-GR" sz="1800" b="1" i="0" dirty="0">
                          <a:solidFill>
                            <a:schemeClr val="tx1"/>
                          </a:solidFill>
                          <a:effectLst/>
                          <a:latin typeface="+mn-lt"/>
                        </a:rPr>
                        <a:t> </a:t>
                      </a:r>
                      <a:r>
                        <a:rPr lang="el-GR" sz="1800" b="1" i="0" dirty="0" err="1">
                          <a:solidFill>
                            <a:schemeClr val="tx1"/>
                          </a:solidFill>
                          <a:effectLst/>
                          <a:latin typeface="+mn-lt"/>
                        </a:rPr>
                        <a:t>εἰ</a:t>
                      </a:r>
                      <a:r>
                        <a:rPr lang="el-GR" sz="1800" b="1" i="0" dirty="0">
                          <a:solidFill>
                            <a:schemeClr val="tx1"/>
                          </a:solidFill>
                          <a:effectLst/>
                          <a:latin typeface="+mn-lt"/>
                        </a:rPr>
                        <a:t> </a:t>
                      </a:r>
                      <a:r>
                        <a:rPr lang="el-GR" sz="1800" b="1" i="0" dirty="0" err="1">
                          <a:solidFill>
                            <a:schemeClr val="tx1"/>
                          </a:solidFill>
                          <a:effectLst/>
                          <a:latin typeface="+mn-lt"/>
                        </a:rPr>
                        <a:t>μὴ</a:t>
                      </a:r>
                      <a:r>
                        <a:rPr lang="el-GR" sz="1800" b="1" i="0" dirty="0">
                          <a:solidFill>
                            <a:schemeClr val="tx1"/>
                          </a:solidFill>
                          <a:effectLst/>
                          <a:latin typeface="+mn-lt"/>
                        </a:rPr>
                        <a:t> </a:t>
                      </a:r>
                      <a:r>
                        <a:rPr lang="el-GR" sz="1800" b="1" i="0" dirty="0" err="1">
                          <a:solidFill>
                            <a:schemeClr val="tx1"/>
                          </a:solidFill>
                          <a:effectLst/>
                          <a:latin typeface="+mn-lt"/>
                        </a:rPr>
                        <a:t>τὸ</a:t>
                      </a:r>
                      <a:r>
                        <a:rPr lang="el-GR" sz="1800" b="1" i="0" dirty="0">
                          <a:solidFill>
                            <a:schemeClr val="tx1"/>
                          </a:solidFill>
                          <a:effectLst/>
                          <a:latin typeface="+mn-lt"/>
                        </a:rPr>
                        <a:t> </a:t>
                      </a:r>
                      <a:r>
                        <a:rPr lang="el-GR" sz="1800" b="1" i="0" dirty="0" err="1">
                          <a:solidFill>
                            <a:schemeClr val="tx1"/>
                          </a:solidFill>
                          <a:effectLst/>
                          <a:latin typeface="+mn-lt"/>
                        </a:rPr>
                        <a:t>Πνεῦμα</a:t>
                      </a:r>
                      <a:r>
                        <a:rPr lang="el-GR" sz="1800" b="1" i="0" dirty="0">
                          <a:solidFill>
                            <a:schemeClr val="tx1"/>
                          </a:solidFill>
                          <a:effectLst/>
                          <a:latin typeface="+mn-lt"/>
                        </a:rPr>
                        <a:t> </a:t>
                      </a:r>
                      <a:r>
                        <a:rPr lang="el-GR" sz="1800" b="1" i="0" dirty="0" err="1">
                          <a:solidFill>
                            <a:schemeClr val="tx1"/>
                          </a:solidFill>
                          <a:effectLst/>
                          <a:latin typeface="+mn-lt"/>
                        </a:rPr>
                        <a:t>τοῦ</a:t>
                      </a:r>
                      <a:r>
                        <a:rPr lang="el-GR" sz="1800" b="1" i="0" dirty="0">
                          <a:solidFill>
                            <a:schemeClr val="tx1"/>
                          </a:solidFill>
                          <a:effectLst/>
                          <a:latin typeface="+mn-lt"/>
                        </a:rPr>
                        <a:t> </a:t>
                      </a:r>
                      <a:r>
                        <a:rPr lang="el-GR" sz="1800" b="1" i="0" dirty="0" err="1">
                          <a:solidFill>
                            <a:schemeClr val="tx1"/>
                          </a:solidFill>
                          <a:effectLst/>
                          <a:latin typeface="+mn-lt"/>
                        </a:rPr>
                        <a:t>Θεοῦ</a:t>
                      </a:r>
                      <a:r>
                        <a:rPr lang="el-GR" sz="1800" b="1" i="0" dirty="0">
                          <a:solidFill>
                            <a:schemeClr val="tx1"/>
                          </a:solidFill>
                          <a:effectLst/>
                          <a:latin typeface="+mn-lt"/>
                        </a:rPr>
                        <a:t>.» Α’ </a:t>
                      </a:r>
                      <a:r>
                        <a:rPr lang="el-GR" sz="1800" b="1" i="0" dirty="0" err="1">
                          <a:solidFill>
                            <a:schemeClr val="tx1"/>
                          </a:solidFill>
                          <a:effectLst/>
                          <a:latin typeface="+mn-lt"/>
                        </a:rPr>
                        <a:t>κορ</a:t>
                      </a:r>
                      <a:r>
                        <a:rPr lang="el-GR" sz="1800" b="1" i="0" dirty="0">
                          <a:solidFill>
                            <a:schemeClr val="tx1"/>
                          </a:solidFill>
                          <a:effectLst/>
                          <a:latin typeface="+mn-lt"/>
                        </a:rPr>
                        <a:t> 2,11 </a:t>
                      </a:r>
                    </a:p>
                    <a:p>
                      <a:pPr marL="285750" indent="-285750">
                        <a:buFont typeface="Arial" panose="020B0604020202020204" pitchFamily="34" charset="0"/>
                        <a:buChar char="•"/>
                      </a:pPr>
                      <a:endParaRPr lang="el-GR" sz="1800" b="0" i="0" dirty="0">
                        <a:solidFill>
                          <a:schemeClr val="tx1"/>
                        </a:solidFill>
                        <a:effectLst/>
                        <a:latin typeface="+mn-lt"/>
                      </a:endParaRPr>
                    </a:p>
                    <a:p>
                      <a:pPr marL="285750" indent="-285750">
                        <a:buFont typeface="Arial" panose="020B0604020202020204" pitchFamily="34" charset="0"/>
                        <a:buChar char="•"/>
                      </a:pPr>
                      <a:r>
                        <a:rPr lang="el-GR" sz="1800" dirty="0">
                          <a:solidFill>
                            <a:schemeClr val="tx1"/>
                          </a:solidFill>
                          <a:latin typeface="+mn-lt"/>
                        </a:rPr>
                        <a:t>«…</a:t>
                      </a:r>
                      <a:r>
                        <a:rPr lang="el-GR" sz="1800" dirty="0" err="1">
                          <a:solidFill>
                            <a:schemeClr val="tx1"/>
                          </a:solidFill>
                          <a:latin typeface="+mn-lt"/>
                        </a:rPr>
                        <a:t>ψεύσασθαί</a:t>
                      </a:r>
                      <a:r>
                        <a:rPr lang="el-GR" sz="1800" dirty="0">
                          <a:solidFill>
                            <a:schemeClr val="tx1"/>
                          </a:solidFill>
                          <a:latin typeface="+mn-lt"/>
                        </a:rPr>
                        <a:t> σε </a:t>
                      </a:r>
                      <a:r>
                        <a:rPr lang="el-GR" sz="1800" dirty="0" err="1">
                          <a:solidFill>
                            <a:schemeClr val="tx1"/>
                          </a:solidFill>
                          <a:latin typeface="+mn-lt"/>
                        </a:rPr>
                        <a:t>τὸ</a:t>
                      </a:r>
                      <a:r>
                        <a:rPr lang="el-GR" sz="1800" dirty="0">
                          <a:solidFill>
                            <a:schemeClr val="tx1"/>
                          </a:solidFill>
                          <a:latin typeface="+mn-lt"/>
                        </a:rPr>
                        <a:t> </a:t>
                      </a:r>
                      <a:r>
                        <a:rPr lang="el-GR" sz="1800" dirty="0" err="1">
                          <a:solidFill>
                            <a:schemeClr val="tx1"/>
                          </a:solidFill>
                          <a:latin typeface="+mn-lt"/>
                        </a:rPr>
                        <a:t>Πνεῦμα</a:t>
                      </a:r>
                      <a:r>
                        <a:rPr lang="el-GR" sz="1800" dirty="0">
                          <a:solidFill>
                            <a:schemeClr val="tx1"/>
                          </a:solidFill>
                          <a:latin typeface="+mn-lt"/>
                        </a:rPr>
                        <a:t> </a:t>
                      </a:r>
                      <a:r>
                        <a:rPr lang="el-GR" sz="1800" dirty="0" err="1">
                          <a:solidFill>
                            <a:schemeClr val="tx1"/>
                          </a:solidFill>
                          <a:latin typeface="+mn-lt"/>
                        </a:rPr>
                        <a:t>τὸ</a:t>
                      </a:r>
                      <a:r>
                        <a:rPr lang="el-GR" sz="1800" dirty="0">
                          <a:solidFill>
                            <a:schemeClr val="tx1"/>
                          </a:solidFill>
                          <a:latin typeface="+mn-lt"/>
                        </a:rPr>
                        <a:t> </a:t>
                      </a:r>
                      <a:r>
                        <a:rPr lang="el-GR" sz="1800" dirty="0" err="1">
                          <a:solidFill>
                            <a:schemeClr val="tx1"/>
                          </a:solidFill>
                          <a:latin typeface="+mn-lt"/>
                        </a:rPr>
                        <a:t>Ἅγιον</a:t>
                      </a:r>
                      <a:r>
                        <a:rPr lang="el-GR" sz="1800" dirty="0">
                          <a:solidFill>
                            <a:schemeClr val="tx1"/>
                          </a:solidFill>
                          <a:latin typeface="+mn-lt"/>
                        </a:rPr>
                        <a:t>…</a:t>
                      </a:r>
                      <a:r>
                        <a:rPr lang="el-GR" sz="1800" dirty="0" err="1">
                          <a:solidFill>
                            <a:schemeClr val="tx1"/>
                          </a:solidFill>
                          <a:latin typeface="+mn-lt"/>
                        </a:rPr>
                        <a:t>οὐκ</a:t>
                      </a:r>
                      <a:r>
                        <a:rPr lang="el-GR" sz="1800" dirty="0">
                          <a:solidFill>
                            <a:schemeClr val="tx1"/>
                          </a:solidFill>
                          <a:latin typeface="+mn-lt"/>
                        </a:rPr>
                        <a:t> </a:t>
                      </a:r>
                      <a:r>
                        <a:rPr lang="el-GR" sz="1800" dirty="0" err="1">
                          <a:solidFill>
                            <a:schemeClr val="tx1"/>
                          </a:solidFill>
                          <a:latin typeface="+mn-lt"/>
                        </a:rPr>
                        <a:t>ἐψεύσω</a:t>
                      </a:r>
                      <a:r>
                        <a:rPr lang="el-GR" sz="1800" dirty="0">
                          <a:solidFill>
                            <a:schemeClr val="tx1"/>
                          </a:solidFill>
                          <a:latin typeface="+mn-lt"/>
                        </a:rPr>
                        <a:t> </a:t>
                      </a:r>
                      <a:r>
                        <a:rPr lang="el-GR" sz="1800" dirty="0" err="1">
                          <a:solidFill>
                            <a:schemeClr val="tx1"/>
                          </a:solidFill>
                          <a:latin typeface="+mn-lt"/>
                        </a:rPr>
                        <a:t>ἀνθρώποις</a:t>
                      </a:r>
                      <a:r>
                        <a:rPr lang="el-GR" sz="1800" dirty="0">
                          <a:solidFill>
                            <a:schemeClr val="tx1"/>
                          </a:solidFill>
                          <a:latin typeface="+mn-lt"/>
                        </a:rPr>
                        <a:t>, </a:t>
                      </a:r>
                      <a:r>
                        <a:rPr lang="el-GR" sz="1800" dirty="0" err="1">
                          <a:solidFill>
                            <a:schemeClr val="tx1"/>
                          </a:solidFill>
                          <a:latin typeface="+mn-lt"/>
                        </a:rPr>
                        <a:t>ἀλλὰ</a:t>
                      </a:r>
                      <a:r>
                        <a:rPr lang="el-GR" sz="1800" dirty="0">
                          <a:solidFill>
                            <a:schemeClr val="tx1"/>
                          </a:solidFill>
                          <a:latin typeface="+mn-lt"/>
                        </a:rPr>
                        <a:t> </a:t>
                      </a:r>
                      <a:r>
                        <a:rPr lang="el-GR" sz="1800" dirty="0" err="1">
                          <a:solidFill>
                            <a:schemeClr val="tx1"/>
                          </a:solidFill>
                          <a:latin typeface="+mn-lt"/>
                        </a:rPr>
                        <a:t>τῷ</a:t>
                      </a:r>
                      <a:r>
                        <a:rPr lang="el-GR" sz="1800" dirty="0">
                          <a:solidFill>
                            <a:schemeClr val="tx1"/>
                          </a:solidFill>
                          <a:latin typeface="+mn-lt"/>
                        </a:rPr>
                        <a:t> </a:t>
                      </a:r>
                      <a:r>
                        <a:rPr lang="el-GR" sz="1800" dirty="0" err="1">
                          <a:solidFill>
                            <a:schemeClr val="tx1"/>
                          </a:solidFill>
                          <a:latin typeface="+mn-lt"/>
                        </a:rPr>
                        <a:t>Θεῷ</a:t>
                      </a:r>
                      <a:r>
                        <a:rPr lang="el-GR" sz="1800" dirty="0">
                          <a:solidFill>
                            <a:schemeClr val="tx1"/>
                          </a:solidFill>
                          <a:latin typeface="+mn-lt"/>
                        </a:rPr>
                        <a:t>.» Πρ 5,3-4</a:t>
                      </a:r>
                    </a:p>
                  </a:txBody>
                  <a:tcPr>
                    <a:solidFill>
                      <a:schemeClr val="bg1"/>
                    </a:solidFill>
                  </a:tcPr>
                </a:tc>
                <a:tc>
                  <a:txBody>
                    <a:bodyPr/>
                    <a:lstStyle/>
                    <a:p>
                      <a:r>
                        <a:rPr lang="el-GR" b="0" dirty="0">
                          <a:solidFill>
                            <a:schemeClr val="tx1"/>
                          </a:solidFill>
                        </a:rPr>
                        <a:t>Πηγαίνετε λοιπόν και διδάξτε όλα τα έθνη, βαφτίζοντάς τους στο όνομα του Πατρός και του Υιού και του Αγίου Πνεύματος</a:t>
                      </a:r>
                    </a:p>
                    <a:p>
                      <a:endParaRPr lang="el-GR" b="0" dirty="0">
                        <a:solidFill>
                          <a:schemeClr val="tx1"/>
                        </a:solidFill>
                      </a:endParaRPr>
                    </a:p>
                    <a:p>
                      <a:endParaRPr lang="el-GR" b="0" dirty="0">
                        <a:solidFill>
                          <a:schemeClr val="tx1"/>
                        </a:solidFill>
                      </a:endParaRPr>
                    </a:p>
                    <a:p>
                      <a:r>
                        <a:rPr lang="el-GR" b="0" dirty="0">
                          <a:solidFill>
                            <a:schemeClr val="tx1"/>
                          </a:solidFill>
                        </a:rPr>
                        <a:t>Η χάρη του Κυρίου Ιησού Χριστού και η αγάπη του Θεού και η κοινωνία του Αγίου Πνεύματος ας είναι μαζί με όλους σας. Αμήν.</a:t>
                      </a:r>
                    </a:p>
                    <a:p>
                      <a:endParaRPr lang="el-GR" b="0" dirty="0">
                        <a:solidFill>
                          <a:schemeClr val="tx1"/>
                        </a:solidFill>
                      </a:endParaRPr>
                    </a:p>
                    <a:p>
                      <a:r>
                        <a:rPr lang="el-GR" b="0" dirty="0">
                          <a:solidFill>
                            <a:schemeClr val="tx1"/>
                          </a:solidFill>
                        </a:rPr>
                        <a:t>Έτσι και τα του Θεού, κανένας άλλος δεν τα γνωρίζει απόλυτα, παρά μόνον το Πνεύμα του Θεού.</a:t>
                      </a:r>
                    </a:p>
                    <a:p>
                      <a:endParaRPr lang="el-GR" dirty="0">
                        <a:solidFill>
                          <a:schemeClr val="tx1"/>
                        </a:solidFill>
                      </a:endParaRPr>
                    </a:p>
                    <a:p>
                      <a:r>
                        <a:rPr lang="el-GR" b="0" dirty="0">
                          <a:solidFill>
                            <a:schemeClr val="tx1"/>
                          </a:solidFill>
                        </a:rPr>
                        <a:t>Είπες ψέματα στο Άγιο Πνεύμα…Δεν είπες ψέματα σε ανθρώπους, αλλά στο Θεό</a:t>
                      </a: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800" b="0" i="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800" b="0" i="0" dirty="0">
                        <a:solidFill>
                          <a:schemeClr val="tx1"/>
                        </a:solidFill>
                        <a:effectLst/>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l-GR" sz="1800" b="0" i="0" dirty="0">
                          <a:solidFill>
                            <a:schemeClr val="tx1"/>
                          </a:solidFill>
                          <a:effectLst/>
                          <a:latin typeface="+mn-lt"/>
                        </a:rPr>
                        <a:t>…..Είναι Πρόσωπο</a:t>
                      </a:r>
                    </a:p>
                    <a:p>
                      <a:endParaRPr lang="el-GR" b="0" dirty="0">
                        <a:solidFill>
                          <a:schemeClr val="tx1"/>
                        </a:solidFill>
                      </a:endParaRPr>
                    </a:p>
                  </a:txBody>
                  <a:tcPr>
                    <a:solidFill>
                      <a:schemeClr val="bg1"/>
                    </a:solidFill>
                  </a:tcPr>
                </a:tc>
                <a:extLst>
                  <a:ext uri="{0D108BD9-81ED-4DB2-BD59-A6C34878D82A}">
                    <a16:rowId xmlns:a16="http://schemas.microsoft.com/office/drawing/2014/main" val="2111851598"/>
                  </a:ext>
                </a:extLst>
              </a:tr>
            </a:tbl>
          </a:graphicData>
        </a:graphic>
      </p:graphicFrame>
    </p:spTree>
    <p:extLst>
      <p:ext uri="{BB962C8B-B14F-4D97-AF65-F5344CB8AC3E}">
        <p14:creationId xmlns:p14="http://schemas.microsoft.com/office/powerpoint/2010/main" val="19779257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1CEB2DD-3311-B5BD-B173-8AD433A7AC11}"/>
              </a:ext>
            </a:extLst>
          </p:cNvPr>
          <p:cNvSpPr>
            <a:spLocks noGrp="1"/>
          </p:cNvSpPr>
          <p:nvPr>
            <p:ph type="title"/>
          </p:nvPr>
        </p:nvSpPr>
        <p:spPr/>
        <p:txBody>
          <a:bodyPr/>
          <a:lstStyle/>
          <a:p>
            <a:r>
              <a:rPr lang="el-GR" b="1" dirty="0">
                <a:solidFill>
                  <a:srgbClr val="FF0000"/>
                </a:solidFill>
              </a:rPr>
              <a:t>Τρόπος ύπαρξης του Θεού</a:t>
            </a:r>
            <a:br>
              <a:rPr lang="el-GR" b="1" dirty="0">
                <a:solidFill>
                  <a:srgbClr val="FF0000"/>
                </a:solidFill>
              </a:rPr>
            </a:br>
            <a:r>
              <a:rPr lang="el-GR" b="1" dirty="0">
                <a:solidFill>
                  <a:srgbClr val="FF0000"/>
                </a:solidFill>
              </a:rPr>
              <a:t>Αγία Τριάδα/Τριαδικότητα του Θεού</a:t>
            </a:r>
          </a:p>
        </p:txBody>
      </p:sp>
      <p:pic>
        <p:nvPicPr>
          <p:cNvPr id="4" name="Θέση περιεχομένου 3">
            <a:extLst>
              <a:ext uri="{FF2B5EF4-FFF2-40B4-BE49-F238E27FC236}">
                <a16:creationId xmlns:a16="http://schemas.microsoft.com/office/drawing/2014/main" id="{4F4B6DD6-C23C-E086-9E16-60EEE9219AC1}"/>
              </a:ext>
            </a:extLst>
          </p:cNvPr>
          <p:cNvPicPr>
            <a:picLocks noGrp="1" noChangeAspect="1"/>
          </p:cNvPicPr>
          <p:nvPr>
            <p:ph idx="1"/>
          </p:nvPr>
        </p:nvPicPr>
        <p:blipFill>
          <a:blip r:embed="rId2"/>
          <a:stretch>
            <a:fillRect/>
          </a:stretch>
        </p:blipFill>
        <p:spPr>
          <a:xfrm>
            <a:off x="1464093" y="2254297"/>
            <a:ext cx="9723312" cy="4058703"/>
          </a:xfrm>
          <a:prstGeom prst="rect">
            <a:avLst/>
          </a:prstGeom>
        </p:spPr>
      </p:pic>
      <p:pic>
        <p:nvPicPr>
          <p:cNvPr id="6" name="Εικόνα 5">
            <a:extLst>
              <a:ext uri="{FF2B5EF4-FFF2-40B4-BE49-F238E27FC236}">
                <a16:creationId xmlns:a16="http://schemas.microsoft.com/office/drawing/2014/main" id="{F7304C97-FA83-459F-80C9-B326380B6FFA}"/>
              </a:ext>
            </a:extLst>
          </p:cNvPr>
          <p:cNvPicPr>
            <a:picLocks noChangeAspect="1"/>
          </p:cNvPicPr>
          <p:nvPr/>
        </p:nvPicPr>
        <p:blipFill>
          <a:blip r:embed="rId3"/>
          <a:stretch>
            <a:fillRect/>
          </a:stretch>
        </p:blipFill>
        <p:spPr>
          <a:xfrm>
            <a:off x="3625268" y="2483739"/>
            <a:ext cx="3803983" cy="2349518"/>
          </a:xfrm>
          <a:prstGeom prst="rect">
            <a:avLst/>
          </a:prstGeom>
        </p:spPr>
      </p:pic>
      <p:pic>
        <p:nvPicPr>
          <p:cNvPr id="5" name="Εικόνα 4">
            <a:extLst>
              <a:ext uri="{FF2B5EF4-FFF2-40B4-BE49-F238E27FC236}">
                <a16:creationId xmlns:a16="http://schemas.microsoft.com/office/drawing/2014/main" id="{B77AE767-AB66-9B35-ABAA-69AEDE34A8E1}"/>
              </a:ext>
            </a:extLst>
          </p:cNvPr>
          <p:cNvPicPr>
            <a:picLocks noChangeAspect="1"/>
          </p:cNvPicPr>
          <p:nvPr/>
        </p:nvPicPr>
        <p:blipFill>
          <a:blip r:embed="rId4"/>
          <a:stretch>
            <a:fillRect/>
          </a:stretch>
        </p:blipFill>
        <p:spPr>
          <a:xfrm>
            <a:off x="4406544" y="2683208"/>
            <a:ext cx="2484023" cy="2081208"/>
          </a:xfrm>
          <a:prstGeom prst="rect">
            <a:avLst/>
          </a:prstGeom>
        </p:spPr>
      </p:pic>
      <p:pic>
        <p:nvPicPr>
          <p:cNvPr id="7" name="Εικόνα 6">
            <a:extLst>
              <a:ext uri="{FF2B5EF4-FFF2-40B4-BE49-F238E27FC236}">
                <a16:creationId xmlns:a16="http://schemas.microsoft.com/office/drawing/2014/main" id="{355E5020-E5C1-91ED-0AF4-9FC1F9DC8948}"/>
              </a:ext>
            </a:extLst>
          </p:cNvPr>
          <p:cNvPicPr>
            <a:picLocks noChangeAspect="1"/>
          </p:cNvPicPr>
          <p:nvPr/>
        </p:nvPicPr>
        <p:blipFill>
          <a:blip r:embed="rId5"/>
          <a:stretch>
            <a:fillRect/>
          </a:stretch>
        </p:blipFill>
        <p:spPr>
          <a:xfrm>
            <a:off x="7606484" y="3987966"/>
            <a:ext cx="3121423" cy="591363"/>
          </a:xfrm>
          <a:prstGeom prst="rect">
            <a:avLst/>
          </a:prstGeom>
        </p:spPr>
      </p:pic>
    </p:spTree>
    <p:extLst>
      <p:ext uri="{BB962C8B-B14F-4D97-AF65-F5344CB8AC3E}">
        <p14:creationId xmlns:p14="http://schemas.microsoft.com/office/powerpoint/2010/main" val="224874754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C3BD9E5-5B22-EA0F-898D-63AFA7AECF9A}"/>
              </a:ext>
            </a:extLst>
          </p:cNvPr>
          <p:cNvSpPr>
            <a:spLocks noGrp="1"/>
          </p:cNvSpPr>
          <p:nvPr>
            <p:ph type="title"/>
          </p:nvPr>
        </p:nvSpPr>
        <p:spPr/>
        <p:txBody>
          <a:bodyPr/>
          <a:lstStyle/>
          <a:p>
            <a:r>
              <a:rPr lang="el-GR" b="1" dirty="0">
                <a:solidFill>
                  <a:srgbClr val="FF0000"/>
                </a:solidFill>
              </a:rPr>
              <a:t>Η </a:t>
            </a:r>
            <a:r>
              <a:rPr lang="el-GR" b="1" dirty="0" err="1">
                <a:solidFill>
                  <a:srgbClr val="FF0000"/>
                </a:solidFill>
              </a:rPr>
              <a:t>Τραδικότητα</a:t>
            </a:r>
            <a:r>
              <a:rPr lang="el-GR" b="1" dirty="0">
                <a:solidFill>
                  <a:srgbClr val="FF0000"/>
                </a:solidFill>
              </a:rPr>
              <a:t> του Θεού – Η Αγία Τριάδα</a:t>
            </a:r>
          </a:p>
        </p:txBody>
      </p:sp>
      <p:sp>
        <p:nvSpPr>
          <p:cNvPr id="3" name="Θέση περιεχομένου 2">
            <a:extLst>
              <a:ext uri="{FF2B5EF4-FFF2-40B4-BE49-F238E27FC236}">
                <a16:creationId xmlns:a16="http://schemas.microsoft.com/office/drawing/2014/main" id="{96771E71-CA9A-8F7A-A531-E9782C9EEDF4}"/>
              </a:ext>
            </a:extLst>
          </p:cNvPr>
          <p:cNvSpPr>
            <a:spLocks noGrp="1"/>
          </p:cNvSpPr>
          <p:nvPr>
            <p:ph idx="1"/>
          </p:nvPr>
        </p:nvSpPr>
        <p:spPr>
          <a:xfrm>
            <a:off x="838200" y="1825624"/>
            <a:ext cx="10515600" cy="5032375"/>
          </a:xfrm>
        </p:spPr>
        <p:txBody>
          <a:bodyPr>
            <a:normAutofit/>
          </a:bodyPr>
          <a:lstStyle/>
          <a:p>
            <a:endParaRPr lang="el-GR" sz="2200" b="1" dirty="0"/>
          </a:p>
          <a:p>
            <a:endParaRPr lang="el-GR" sz="2200" b="1" dirty="0"/>
          </a:p>
          <a:p>
            <a:r>
              <a:rPr lang="el-GR" sz="2200" b="1" dirty="0"/>
              <a:t>«</a:t>
            </a:r>
            <a:r>
              <a:rPr lang="el-GR" sz="2200" b="1" i="1" dirty="0" err="1"/>
              <a:t>Θεὸν</a:t>
            </a:r>
            <a:r>
              <a:rPr lang="el-GR" sz="2200" b="1" i="1" dirty="0"/>
              <a:t> </a:t>
            </a:r>
            <a:r>
              <a:rPr lang="el-GR" sz="2200" b="1" i="1" dirty="0" err="1"/>
              <a:t>φρᾶσαι</a:t>
            </a:r>
            <a:r>
              <a:rPr lang="el-GR" sz="2200" b="1" i="1" dirty="0"/>
              <a:t> </a:t>
            </a:r>
            <a:r>
              <a:rPr lang="el-GR" sz="2200" b="1" i="1" dirty="0" err="1"/>
              <a:t>μὲν</a:t>
            </a:r>
            <a:r>
              <a:rPr lang="el-GR" sz="2200" b="1" i="1" dirty="0"/>
              <a:t> </a:t>
            </a:r>
            <a:r>
              <a:rPr lang="el-GR" sz="2200" b="1" i="1" dirty="0" err="1"/>
              <a:t>ἀδύνατον</a:t>
            </a:r>
            <a:r>
              <a:rPr lang="el-GR" sz="2200" b="1" i="1" dirty="0"/>
              <a:t>, </a:t>
            </a:r>
            <a:r>
              <a:rPr lang="el-GR" sz="2200" b="1" i="1" dirty="0" err="1"/>
              <a:t>νοῆσαι</a:t>
            </a:r>
            <a:r>
              <a:rPr lang="el-GR" sz="2200" b="1" i="1" dirty="0"/>
              <a:t> </a:t>
            </a:r>
            <a:r>
              <a:rPr lang="el-GR" sz="2200" b="1" i="1" dirty="0" err="1"/>
              <a:t>δὲ</a:t>
            </a:r>
            <a:r>
              <a:rPr lang="el-GR" sz="2200" b="1" i="1" dirty="0"/>
              <a:t> </a:t>
            </a:r>
            <a:r>
              <a:rPr lang="el-GR" sz="2200" b="1" i="1" dirty="0" err="1"/>
              <a:t>ἀδυνατώτερον</a:t>
            </a:r>
            <a:r>
              <a:rPr lang="el-GR" sz="2200" b="1" dirty="0"/>
              <a:t>» Άγιος Γρηγόριος ο Θεολόγος</a:t>
            </a:r>
          </a:p>
          <a:p>
            <a:pPr marL="0" indent="0">
              <a:buNone/>
            </a:pPr>
            <a:r>
              <a:rPr lang="el-GR" sz="2200" dirty="0"/>
              <a:t>…Το να μιλήσουμε για το Θεό είναι αδύνατο, για να τον καταλάβουμε πιο αδύνατο…</a:t>
            </a:r>
          </a:p>
          <a:p>
            <a:endParaRPr lang="el-GR" sz="2200" b="1" dirty="0"/>
          </a:p>
          <a:p>
            <a:r>
              <a:rPr lang="el-GR" sz="2200" b="1" dirty="0"/>
              <a:t>«</a:t>
            </a:r>
            <a:r>
              <a:rPr lang="el-GR" sz="2200" b="1" i="1" dirty="0" err="1"/>
              <a:t>Ἄπειρον</a:t>
            </a:r>
            <a:r>
              <a:rPr lang="el-GR" sz="2200" b="1" i="1" dirty="0"/>
              <a:t> </a:t>
            </a:r>
            <a:r>
              <a:rPr lang="el-GR" sz="2200" b="1" i="1" dirty="0" err="1"/>
              <a:t>τὸ</a:t>
            </a:r>
            <a:r>
              <a:rPr lang="el-GR" sz="2200" b="1" i="1" dirty="0"/>
              <a:t> </a:t>
            </a:r>
            <a:r>
              <a:rPr lang="el-GR" sz="2200" b="1" i="1" dirty="0" err="1"/>
              <a:t>θεῖον</a:t>
            </a:r>
            <a:r>
              <a:rPr lang="el-GR" sz="2200" b="1" i="1" dirty="0"/>
              <a:t> καὶ </a:t>
            </a:r>
            <a:r>
              <a:rPr lang="el-GR" sz="2200" b="1" i="1" dirty="0" err="1"/>
              <a:t>ἀκατάληπτον</a:t>
            </a:r>
            <a:r>
              <a:rPr lang="el-GR" sz="2200" b="1" i="1" dirty="0"/>
              <a:t>, καὶ </a:t>
            </a:r>
            <a:r>
              <a:rPr lang="el-GR" sz="2200" b="1" i="1" dirty="0" err="1"/>
              <a:t>τοῦτο</a:t>
            </a:r>
            <a:r>
              <a:rPr lang="el-GR" sz="2200" b="1" i="1" dirty="0"/>
              <a:t> μόνον </a:t>
            </a:r>
            <a:r>
              <a:rPr lang="el-GR" sz="2200" b="1" i="1" dirty="0" err="1"/>
              <a:t>αὐτοῦ</a:t>
            </a:r>
            <a:r>
              <a:rPr lang="el-GR" sz="2200" b="1" i="1" dirty="0"/>
              <a:t> </a:t>
            </a:r>
            <a:r>
              <a:rPr lang="el-GR" sz="2200" b="1" i="1" dirty="0" err="1"/>
              <a:t>καταληπτόν</a:t>
            </a:r>
            <a:r>
              <a:rPr lang="el-GR" sz="2200" b="1" i="1" dirty="0"/>
              <a:t>, ἡ </a:t>
            </a:r>
            <a:r>
              <a:rPr lang="el-GR" sz="2200" b="1" i="1" dirty="0" err="1"/>
              <a:t>ἀπειρία</a:t>
            </a:r>
            <a:r>
              <a:rPr lang="el-GR" sz="2200" b="1" i="1" dirty="0"/>
              <a:t> καὶ ἡ </a:t>
            </a:r>
            <a:r>
              <a:rPr lang="el-GR" sz="2200" b="1" i="1" dirty="0" err="1"/>
              <a:t>ἀκαταληψία</a:t>
            </a:r>
            <a:r>
              <a:rPr lang="el-GR" sz="2200" b="1" dirty="0"/>
              <a:t>» Άγιος Ιωάννης ο Δαμασκηνός</a:t>
            </a:r>
          </a:p>
          <a:p>
            <a:pPr marL="0" indent="0">
              <a:buNone/>
            </a:pPr>
            <a:r>
              <a:rPr lang="el-GR" sz="2200" dirty="0"/>
              <a:t>…Άπειρο το θείο και αδύνατο να το κατανοήσουμε και αυτό είναι το που μπορούμε να γνωρίζουμε ότι είναι άπειρο και ακατανόητο….</a:t>
            </a:r>
          </a:p>
          <a:p>
            <a:endParaRPr lang="el-GR" dirty="0"/>
          </a:p>
        </p:txBody>
      </p:sp>
    </p:spTree>
    <p:extLst>
      <p:ext uri="{BB962C8B-B14F-4D97-AF65-F5344CB8AC3E}">
        <p14:creationId xmlns:p14="http://schemas.microsoft.com/office/powerpoint/2010/main" val="334517186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EC15FF-3CD0-60E8-B712-C5DCFB58D6D0}"/>
              </a:ext>
            </a:extLst>
          </p:cNvPr>
          <p:cNvSpPr>
            <a:spLocks noGrp="1"/>
          </p:cNvSpPr>
          <p:nvPr>
            <p:ph type="title"/>
          </p:nvPr>
        </p:nvSpPr>
        <p:spPr/>
        <p:txBody>
          <a:bodyPr/>
          <a:lstStyle/>
          <a:p>
            <a:r>
              <a:rPr kumimoji="0" lang="el-GR" sz="4400" b="1" i="0" u="none" strike="noStrike" kern="1200" cap="none" spc="0" normalizeH="0" baseline="0" noProof="0" dirty="0">
                <a:ln>
                  <a:noFill/>
                </a:ln>
                <a:solidFill>
                  <a:srgbClr val="FF0000"/>
                </a:solidFill>
                <a:effectLst/>
                <a:uLnTx/>
                <a:uFillTx/>
                <a:latin typeface="Calibri Light" panose="020F0302020204030204"/>
                <a:ea typeface="+mj-ea"/>
                <a:cs typeface="+mj-cs"/>
              </a:rPr>
              <a:t>Τρόπος ύπαρξης του Θεού</a:t>
            </a:r>
            <a:br>
              <a:rPr kumimoji="0" lang="el-GR" sz="4400" b="1" i="0" u="none" strike="noStrike" kern="1200" cap="none" spc="0" normalizeH="0" baseline="0" noProof="0" dirty="0">
                <a:ln>
                  <a:noFill/>
                </a:ln>
                <a:solidFill>
                  <a:srgbClr val="FF0000"/>
                </a:solidFill>
                <a:effectLst/>
                <a:uLnTx/>
                <a:uFillTx/>
                <a:latin typeface="Calibri Light" panose="020F0302020204030204"/>
                <a:ea typeface="+mj-ea"/>
                <a:cs typeface="+mj-cs"/>
              </a:rPr>
            </a:br>
            <a:r>
              <a:rPr kumimoji="0" lang="el-GR" sz="4400" b="1" i="0" u="none" strike="noStrike" kern="1200" cap="none" spc="0" normalizeH="0" baseline="0" noProof="0" dirty="0">
                <a:ln>
                  <a:noFill/>
                </a:ln>
                <a:solidFill>
                  <a:srgbClr val="FF0000"/>
                </a:solidFill>
                <a:effectLst/>
                <a:uLnTx/>
                <a:uFillTx/>
                <a:latin typeface="Calibri Light" panose="020F0302020204030204"/>
                <a:ea typeface="+mj-ea"/>
                <a:cs typeface="+mj-cs"/>
              </a:rPr>
              <a:t>Αγία Τριάδα/Τριαδικότητα του Θεού</a:t>
            </a:r>
            <a:endParaRPr lang="el-GR" dirty="0"/>
          </a:p>
        </p:txBody>
      </p:sp>
      <p:pic>
        <p:nvPicPr>
          <p:cNvPr id="6" name="Εικόνα 5">
            <a:extLst>
              <a:ext uri="{FF2B5EF4-FFF2-40B4-BE49-F238E27FC236}">
                <a16:creationId xmlns:a16="http://schemas.microsoft.com/office/drawing/2014/main" id="{49E685AF-1133-478C-1540-C42735EDA982}"/>
              </a:ext>
            </a:extLst>
          </p:cNvPr>
          <p:cNvPicPr>
            <a:picLocks noChangeAspect="1"/>
          </p:cNvPicPr>
          <p:nvPr/>
        </p:nvPicPr>
        <p:blipFill>
          <a:blip r:embed="rId2"/>
          <a:stretch>
            <a:fillRect/>
          </a:stretch>
        </p:blipFill>
        <p:spPr>
          <a:xfrm>
            <a:off x="838200" y="1027906"/>
            <a:ext cx="7313676" cy="5088636"/>
          </a:xfrm>
          <a:prstGeom prst="rect">
            <a:avLst/>
          </a:prstGeom>
        </p:spPr>
      </p:pic>
      <p:pic>
        <p:nvPicPr>
          <p:cNvPr id="9" name="Θέση περιεχομένου 8">
            <a:extLst>
              <a:ext uri="{FF2B5EF4-FFF2-40B4-BE49-F238E27FC236}">
                <a16:creationId xmlns:a16="http://schemas.microsoft.com/office/drawing/2014/main" id="{5F2ADFCD-026C-D0E7-FEE9-DB7E5FAA9C2C}"/>
              </a:ext>
            </a:extLst>
          </p:cNvPr>
          <p:cNvPicPr>
            <a:picLocks noGrp="1" noChangeAspect="1"/>
          </p:cNvPicPr>
          <p:nvPr>
            <p:ph idx="1"/>
          </p:nvPr>
        </p:nvPicPr>
        <p:blipFill>
          <a:blip r:embed="rId3"/>
          <a:stretch>
            <a:fillRect/>
          </a:stretch>
        </p:blipFill>
        <p:spPr>
          <a:xfrm>
            <a:off x="6434086" y="1187161"/>
            <a:ext cx="7217441" cy="5432909"/>
          </a:xfrm>
          <a:prstGeom prst="rect">
            <a:avLst/>
          </a:prstGeom>
        </p:spPr>
      </p:pic>
    </p:spTree>
    <p:extLst>
      <p:ext uri="{BB962C8B-B14F-4D97-AF65-F5344CB8AC3E}">
        <p14:creationId xmlns:p14="http://schemas.microsoft.com/office/powerpoint/2010/main" val="18334374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FC35CC9-D859-86EF-0F9F-AC4E3624D2D8}"/>
              </a:ext>
            </a:extLst>
          </p:cNvPr>
          <p:cNvSpPr>
            <a:spLocks noGrp="1"/>
          </p:cNvSpPr>
          <p:nvPr>
            <p:ph type="title"/>
          </p:nvPr>
        </p:nvSpPr>
        <p:spPr/>
        <p:txBody>
          <a:bodyPr/>
          <a:lstStyle/>
          <a:p>
            <a:pPr marL="0" marR="0" lvl="0" indent="0" defTabSz="914400" rtl="0" eaLnBrk="1" fontAlgn="auto" latinLnBrk="0" hangingPunct="1">
              <a:lnSpc>
                <a:spcPct val="90000"/>
              </a:lnSpc>
              <a:spcBef>
                <a:spcPct val="0"/>
              </a:spcBef>
              <a:spcAft>
                <a:spcPts val="0"/>
              </a:spcAft>
              <a:tabLst/>
              <a:defRPr/>
            </a:pPr>
            <a:r>
              <a:rPr kumimoji="0" lang="el-GR" sz="4400" b="1" i="0" u="none" strike="noStrike" kern="1200" cap="none" spc="0" normalizeH="0" baseline="0" noProof="0" dirty="0">
                <a:ln>
                  <a:noFill/>
                </a:ln>
                <a:solidFill>
                  <a:srgbClr val="FF0000"/>
                </a:solidFill>
                <a:effectLst/>
                <a:uLnTx/>
                <a:uFillTx/>
                <a:latin typeface="Calibri Light" panose="020F0302020204030204"/>
                <a:ea typeface="+mn-ea"/>
                <a:cs typeface="+mn-cs"/>
              </a:rPr>
              <a:t>«</a:t>
            </a:r>
            <a:r>
              <a:rPr kumimoji="0" lang="el-GR" sz="4400" b="1" i="1" u="none" strike="noStrike" kern="1200" cap="none" spc="0" normalizeH="0" baseline="0" noProof="0" dirty="0">
                <a:ln>
                  <a:noFill/>
                </a:ln>
                <a:solidFill>
                  <a:srgbClr val="FF0000"/>
                </a:solidFill>
                <a:effectLst/>
                <a:uLnTx/>
                <a:uFillTx/>
                <a:latin typeface="Calibri Light" panose="020F0302020204030204"/>
                <a:ea typeface="+mn-ea"/>
                <a:cs typeface="+mn-cs"/>
              </a:rPr>
              <a:t>Εγώ </a:t>
            </a:r>
            <a:r>
              <a:rPr kumimoji="0" lang="el-GR" sz="4400" b="1" i="1" u="sng" strike="noStrike" kern="1200" cap="none" spc="0" normalizeH="0" baseline="0" noProof="0" dirty="0">
                <a:ln>
                  <a:noFill/>
                </a:ln>
                <a:solidFill>
                  <a:srgbClr val="FF0000"/>
                </a:solidFill>
                <a:effectLst/>
                <a:uLnTx/>
                <a:uFillTx/>
                <a:latin typeface="Calibri Light" panose="020F0302020204030204"/>
                <a:ea typeface="+mn-ea"/>
                <a:cs typeface="+mn-cs"/>
              </a:rPr>
              <a:t>είμαι</a:t>
            </a:r>
            <a:r>
              <a:rPr kumimoji="0" lang="el-GR" sz="4400" b="1" i="1" u="none" strike="noStrike" kern="1200" cap="none" spc="0" normalizeH="0" baseline="0" noProof="0" dirty="0">
                <a:ln>
                  <a:noFill/>
                </a:ln>
                <a:solidFill>
                  <a:srgbClr val="FF0000"/>
                </a:solidFill>
                <a:effectLst/>
                <a:uLnTx/>
                <a:uFillTx/>
                <a:latin typeface="Calibri Light" panose="020F0302020204030204"/>
                <a:ea typeface="+mn-ea"/>
                <a:cs typeface="+mn-cs"/>
              </a:rPr>
              <a:t> η οδός</a:t>
            </a:r>
            <a:r>
              <a:rPr kumimoji="0" lang="el-GR" sz="4400" b="1" i="0" u="none" strike="noStrike" kern="1200" cap="none" spc="0" normalizeH="0" baseline="0" noProof="0" dirty="0">
                <a:ln>
                  <a:noFill/>
                </a:ln>
                <a:solidFill>
                  <a:srgbClr val="FF0000"/>
                </a:solidFill>
                <a:effectLst/>
                <a:uLnTx/>
                <a:uFillTx/>
                <a:latin typeface="Calibri Light" panose="020F0302020204030204"/>
                <a:ea typeface="+mn-ea"/>
                <a:cs typeface="+mn-cs"/>
              </a:rPr>
              <a:t>»</a:t>
            </a:r>
            <a:endParaRPr lang="el-GR" dirty="0"/>
          </a:p>
        </p:txBody>
      </p:sp>
      <p:pic>
        <p:nvPicPr>
          <p:cNvPr id="8" name="Θέση περιεχομένου 7">
            <a:extLst>
              <a:ext uri="{FF2B5EF4-FFF2-40B4-BE49-F238E27FC236}">
                <a16:creationId xmlns:a16="http://schemas.microsoft.com/office/drawing/2014/main" id="{F5531D93-527D-DF8E-86D5-A44322EF036D}"/>
              </a:ext>
            </a:extLst>
          </p:cNvPr>
          <p:cNvPicPr>
            <a:picLocks noGrp="1" noChangeAspect="1"/>
          </p:cNvPicPr>
          <p:nvPr>
            <p:ph idx="1"/>
          </p:nvPr>
        </p:nvPicPr>
        <p:blipFill>
          <a:blip r:embed="rId2"/>
          <a:stretch>
            <a:fillRect/>
          </a:stretch>
        </p:blipFill>
        <p:spPr>
          <a:xfrm>
            <a:off x="2674374" y="365125"/>
            <a:ext cx="8002042" cy="6022792"/>
          </a:xfrm>
          <a:prstGeom prst="rect">
            <a:avLst/>
          </a:prstGeom>
        </p:spPr>
      </p:pic>
      <p:sp>
        <p:nvSpPr>
          <p:cNvPr id="12" name="Ορθογώνιο 11">
            <a:extLst>
              <a:ext uri="{FF2B5EF4-FFF2-40B4-BE49-F238E27FC236}">
                <a16:creationId xmlns:a16="http://schemas.microsoft.com/office/drawing/2014/main" id="{46BD81B7-6CBD-A64F-D510-006F139CE9F7}"/>
              </a:ext>
            </a:extLst>
          </p:cNvPr>
          <p:cNvSpPr/>
          <p:nvPr/>
        </p:nvSpPr>
        <p:spPr>
          <a:xfrm>
            <a:off x="5445632" y="3930240"/>
            <a:ext cx="3000277" cy="2562635"/>
          </a:xfrm>
          <a:prstGeom prst="rect">
            <a:avLst/>
          </a:pr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5" name="TextBox 14">
            <a:extLst>
              <a:ext uri="{FF2B5EF4-FFF2-40B4-BE49-F238E27FC236}">
                <a16:creationId xmlns:a16="http://schemas.microsoft.com/office/drawing/2014/main" id="{E9A442DE-A29E-24FF-DD16-1BA2EAC6D095}"/>
              </a:ext>
            </a:extLst>
          </p:cNvPr>
          <p:cNvSpPr txBox="1"/>
          <p:nvPr/>
        </p:nvSpPr>
        <p:spPr>
          <a:xfrm>
            <a:off x="7059561" y="5624052"/>
            <a:ext cx="1386348" cy="646331"/>
          </a:xfrm>
          <a:prstGeom prst="rect">
            <a:avLst/>
          </a:prstGeom>
          <a:noFill/>
        </p:spPr>
        <p:txBody>
          <a:bodyPr wrap="square" rtlCol="0">
            <a:spAutoFit/>
          </a:bodyPr>
          <a:lstStyle/>
          <a:p>
            <a:r>
              <a:rPr lang="el-GR" b="1" dirty="0"/>
              <a:t>Ανθρώπινη </a:t>
            </a:r>
          </a:p>
          <a:p>
            <a:r>
              <a:rPr lang="el-GR" b="1" dirty="0"/>
              <a:t>φύση</a:t>
            </a:r>
          </a:p>
        </p:txBody>
      </p:sp>
    </p:spTree>
    <p:extLst>
      <p:ext uri="{BB962C8B-B14F-4D97-AF65-F5344CB8AC3E}">
        <p14:creationId xmlns:p14="http://schemas.microsoft.com/office/powerpoint/2010/main" val="354369699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69A4C7-C376-D926-88D2-ABA4521C0BA5}"/>
            </a:ext>
          </a:extLst>
        </p:cNvPr>
        <p:cNvGrpSpPr/>
        <p:nvPr/>
      </p:nvGrpSpPr>
      <p:grpSpPr>
        <a:xfrm>
          <a:off x="0" y="0"/>
          <a:ext cx="0" cy="0"/>
          <a:chOff x="0" y="0"/>
          <a:chExt cx="0" cy="0"/>
        </a:xfrm>
      </p:grpSpPr>
      <p:sp>
        <p:nvSpPr>
          <p:cNvPr id="2" name="Τίτλος 1">
            <a:extLst>
              <a:ext uri="{FF2B5EF4-FFF2-40B4-BE49-F238E27FC236}">
                <a16:creationId xmlns:a16="http://schemas.microsoft.com/office/drawing/2014/main" id="{D65DF1EA-D6A6-53E7-9D79-A5216A8CAD72}"/>
              </a:ext>
            </a:extLst>
          </p:cNvPr>
          <p:cNvSpPr>
            <a:spLocks noGrp="1"/>
          </p:cNvSpPr>
          <p:nvPr>
            <p:ph type="title"/>
          </p:nvPr>
        </p:nvSpPr>
        <p:spPr/>
        <p:txBody>
          <a:bodyPr/>
          <a:lstStyle/>
          <a:p>
            <a:pPr marL="0" marR="0" lvl="0" indent="0" defTabSz="914400" rtl="0" eaLnBrk="1" fontAlgn="auto" latinLnBrk="0" hangingPunct="1">
              <a:lnSpc>
                <a:spcPct val="90000"/>
              </a:lnSpc>
              <a:spcBef>
                <a:spcPct val="0"/>
              </a:spcBef>
              <a:spcAft>
                <a:spcPts val="0"/>
              </a:spcAft>
              <a:tabLst/>
              <a:defRPr/>
            </a:pPr>
            <a:r>
              <a:rPr kumimoji="0" lang="el-GR" sz="4400" b="1" i="0" u="none" strike="noStrike" kern="1200" cap="none" spc="0" normalizeH="0" baseline="0" noProof="0" dirty="0">
                <a:ln>
                  <a:noFill/>
                </a:ln>
                <a:solidFill>
                  <a:srgbClr val="FF0000"/>
                </a:solidFill>
                <a:effectLst/>
                <a:uLnTx/>
                <a:uFillTx/>
                <a:latin typeface="Calibri Light" panose="020F0302020204030204"/>
                <a:ea typeface="+mn-ea"/>
                <a:cs typeface="+mn-cs"/>
              </a:rPr>
              <a:t>«</a:t>
            </a:r>
            <a:r>
              <a:rPr kumimoji="0" lang="el-GR" sz="4400" b="1" i="1" u="none" strike="noStrike" kern="1200" cap="none" spc="0" normalizeH="0" baseline="0" noProof="0" dirty="0">
                <a:ln>
                  <a:noFill/>
                </a:ln>
                <a:solidFill>
                  <a:srgbClr val="FF0000"/>
                </a:solidFill>
                <a:effectLst/>
                <a:uLnTx/>
                <a:uFillTx/>
                <a:latin typeface="Calibri Light" panose="020F0302020204030204"/>
                <a:ea typeface="+mn-ea"/>
                <a:cs typeface="+mn-cs"/>
              </a:rPr>
              <a:t>Εγώ </a:t>
            </a:r>
            <a:r>
              <a:rPr kumimoji="0" lang="el-GR" sz="4400" b="1" i="1" u="sng" strike="noStrike" kern="1200" cap="none" spc="0" normalizeH="0" baseline="0" noProof="0" dirty="0">
                <a:ln>
                  <a:noFill/>
                </a:ln>
                <a:solidFill>
                  <a:srgbClr val="FF0000"/>
                </a:solidFill>
                <a:effectLst/>
                <a:uLnTx/>
                <a:uFillTx/>
                <a:latin typeface="Calibri Light" panose="020F0302020204030204"/>
                <a:ea typeface="+mn-ea"/>
                <a:cs typeface="+mn-cs"/>
              </a:rPr>
              <a:t>είμαι</a:t>
            </a:r>
            <a:r>
              <a:rPr kumimoji="0" lang="el-GR" sz="4400" b="1" i="1" u="none" strike="noStrike" kern="1200" cap="none" spc="0" normalizeH="0" baseline="0" noProof="0" dirty="0">
                <a:ln>
                  <a:noFill/>
                </a:ln>
                <a:solidFill>
                  <a:srgbClr val="FF0000"/>
                </a:solidFill>
                <a:effectLst/>
                <a:uLnTx/>
                <a:uFillTx/>
                <a:latin typeface="Calibri Light" panose="020F0302020204030204"/>
                <a:ea typeface="+mn-ea"/>
                <a:cs typeface="+mn-cs"/>
              </a:rPr>
              <a:t> η οδός</a:t>
            </a:r>
            <a:r>
              <a:rPr kumimoji="0" lang="el-GR" sz="4400" b="1" i="0" u="none" strike="noStrike" kern="1200" cap="none" spc="0" normalizeH="0" baseline="0" noProof="0" dirty="0">
                <a:ln>
                  <a:noFill/>
                </a:ln>
                <a:solidFill>
                  <a:srgbClr val="FF0000"/>
                </a:solidFill>
                <a:effectLst/>
                <a:uLnTx/>
                <a:uFillTx/>
                <a:latin typeface="Calibri Light" panose="020F0302020204030204"/>
                <a:ea typeface="+mn-ea"/>
                <a:cs typeface="+mn-cs"/>
              </a:rPr>
              <a:t>»</a:t>
            </a:r>
            <a:endParaRPr lang="el-GR" dirty="0"/>
          </a:p>
        </p:txBody>
      </p:sp>
      <p:pic>
        <p:nvPicPr>
          <p:cNvPr id="8" name="Θέση περιεχομένου 7">
            <a:extLst>
              <a:ext uri="{FF2B5EF4-FFF2-40B4-BE49-F238E27FC236}">
                <a16:creationId xmlns:a16="http://schemas.microsoft.com/office/drawing/2014/main" id="{5E849F2D-99E2-A49E-3737-9C215AA41690}"/>
              </a:ext>
            </a:extLst>
          </p:cNvPr>
          <p:cNvPicPr>
            <a:picLocks noGrp="1" noChangeAspect="1"/>
          </p:cNvPicPr>
          <p:nvPr>
            <p:ph idx="1"/>
          </p:nvPr>
        </p:nvPicPr>
        <p:blipFill>
          <a:blip r:embed="rId2"/>
          <a:stretch>
            <a:fillRect/>
          </a:stretch>
        </p:blipFill>
        <p:spPr>
          <a:xfrm>
            <a:off x="443867" y="417604"/>
            <a:ext cx="8002042" cy="6022792"/>
          </a:xfrm>
          <a:prstGeom prst="rect">
            <a:avLst/>
          </a:prstGeom>
        </p:spPr>
      </p:pic>
      <p:sp>
        <p:nvSpPr>
          <p:cNvPr id="12" name="Ορθογώνιο 11">
            <a:extLst>
              <a:ext uri="{FF2B5EF4-FFF2-40B4-BE49-F238E27FC236}">
                <a16:creationId xmlns:a16="http://schemas.microsoft.com/office/drawing/2014/main" id="{25F04B06-1A7A-4EDE-682B-6475357A1344}"/>
              </a:ext>
            </a:extLst>
          </p:cNvPr>
          <p:cNvSpPr/>
          <p:nvPr/>
        </p:nvSpPr>
        <p:spPr>
          <a:xfrm>
            <a:off x="3196955" y="4163505"/>
            <a:ext cx="3000277" cy="2562635"/>
          </a:xfrm>
          <a:prstGeom prst="rect">
            <a:avLst/>
          </a:prstGeom>
          <a:noFill/>
          <a:ln w="508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l-G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26FEEDF1-C02B-6CBE-6468-2A61A0B7279B}"/>
              </a:ext>
            </a:extLst>
          </p:cNvPr>
          <p:cNvSpPr txBox="1"/>
          <p:nvPr/>
        </p:nvSpPr>
        <p:spPr>
          <a:xfrm>
            <a:off x="4586949" y="5846544"/>
            <a:ext cx="13863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Ανθρώπινη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l-GR" sz="1800" b="1" i="0" u="none" strike="noStrike" kern="1200" cap="none" spc="0" normalizeH="0" baseline="0" noProof="0" dirty="0">
                <a:ln>
                  <a:noFill/>
                </a:ln>
                <a:solidFill>
                  <a:prstClr val="black"/>
                </a:solidFill>
                <a:effectLst/>
                <a:uLnTx/>
                <a:uFillTx/>
                <a:latin typeface="Calibri" panose="020F0502020204030204"/>
                <a:ea typeface="+mn-ea"/>
                <a:cs typeface="+mn-cs"/>
              </a:rPr>
              <a:t>φύση</a:t>
            </a:r>
          </a:p>
        </p:txBody>
      </p:sp>
      <p:pic>
        <p:nvPicPr>
          <p:cNvPr id="3" name="Εικόνα 2">
            <a:extLst>
              <a:ext uri="{FF2B5EF4-FFF2-40B4-BE49-F238E27FC236}">
                <a16:creationId xmlns:a16="http://schemas.microsoft.com/office/drawing/2014/main" id="{3E1BE92C-1F85-77C4-3723-12A5868C6F04}"/>
              </a:ext>
            </a:extLst>
          </p:cNvPr>
          <p:cNvPicPr>
            <a:picLocks noChangeAspect="1"/>
          </p:cNvPicPr>
          <p:nvPr/>
        </p:nvPicPr>
        <p:blipFill>
          <a:blip r:embed="rId3"/>
          <a:stretch>
            <a:fillRect/>
          </a:stretch>
        </p:blipFill>
        <p:spPr>
          <a:xfrm>
            <a:off x="8950320" y="3354949"/>
            <a:ext cx="2784304" cy="3371191"/>
          </a:xfrm>
          <a:prstGeom prst="rect">
            <a:avLst/>
          </a:prstGeom>
        </p:spPr>
      </p:pic>
      <p:pic>
        <p:nvPicPr>
          <p:cNvPr id="4" name="Εικόνα 3">
            <a:extLst>
              <a:ext uri="{FF2B5EF4-FFF2-40B4-BE49-F238E27FC236}">
                <a16:creationId xmlns:a16="http://schemas.microsoft.com/office/drawing/2014/main" id="{9D553A35-6409-CEEC-84F3-753CA3B8F11D}"/>
              </a:ext>
            </a:extLst>
          </p:cNvPr>
          <p:cNvPicPr>
            <a:picLocks noChangeAspect="1"/>
          </p:cNvPicPr>
          <p:nvPr/>
        </p:nvPicPr>
        <p:blipFill>
          <a:blip r:embed="rId4"/>
          <a:stretch>
            <a:fillRect/>
          </a:stretch>
        </p:blipFill>
        <p:spPr>
          <a:xfrm>
            <a:off x="6513767" y="3429000"/>
            <a:ext cx="2436553" cy="2923864"/>
          </a:xfrm>
          <a:prstGeom prst="rect">
            <a:avLst/>
          </a:prstGeom>
        </p:spPr>
      </p:pic>
    </p:spTree>
    <p:extLst>
      <p:ext uri="{BB962C8B-B14F-4D97-AF65-F5344CB8AC3E}">
        <p14:creationId xmlns:p14="http://schemas.microsoft.com/office/powerpoint/2010/main" val="9679908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740FE19-F2DB-513E-62FA-660B40886960}"/>
              </a:ext>
            </a:extLst>
          </p:cNvPr>
          <p:cNvSpPr>
            <a:spLocks noGrp="1"/>
          </p:cNvSpPr>
          <p:nvPr>
            <p:ph type="title"/>
          </p:nvPr>
        </p:nvSpPr>
        <p:spPr/>
        <p:txBody>
          <a:bodyPr/>
          <a:lstStyle/>
          <a:p>
            <a:r>
              <a:rPr lang="el-GR" b="1" dirty="0">
                <a:solidFill>
                  <a:srgbClr val="FF0000"/>
                </a:solidFill>
              </a:rPr>
              <a:t>Κάτοικοι περιοχής (1</a:t>
            </a:r>
            <a:r>
              <a:rPr lang="el-GR" b="1" baseline="30000" dirty="0">
                <a:solidFill>
                  <a:srgbClr val="FF0000"/>
                </a:solidFill>
              </a:rPr>
              <a:t>ος</a:t>
            </a:r>
            <a:r>
              <a:rPr lang="el-GR" b="1" dirty="0">
                <a:solidFill>
                  <a:srgbClr val="FF0000"/>
                </a:solidFill>
              </a:rPr>
              <a:t> αιώνα)</a:t>
            </a:r>
          </a:p>
        </p:txBody>
      </p:sp>
      <p:sp>
        <p:nvSpPr>
          <p:cNvPr id="3" name="Θέση περιεχομένου 2">
            <a:extLst>
              <a:ext uri="{FF2B5EF4-FFF2-40B4-BE49-F238E27FC236}">
                <a16:creationId xmlns:a16="http://schemas.microsoft.com/office/drawing/2014/main" id="{688F0710-DF59-8EE2-7B76-98F69C55C816}"/>
              </a:ext>
            </a:extLst>
          </p:cNvPr>
          <p:cNvSpPr>
            <a:spLocks noGrp="1"/>
          </p:cNvSpPr>
          <p:nvPr>
            <p:ph idx="1"/>
          </p:nvPr>
        </p:nvSpPr>
        <p:spPr>
          <a:xfrm>
            <a:off x="838200" y="1825624"/>
            <a:ext cx="10515600" cy="5032375"/>
          </a:xfrm>
        </p:spPr>
        <p:txBody>
          <a:bodyPr/>
          <a:lstStyle/>
          <a:p>
            <a:r>
              <a:rPr lang="el-GR" dirty="0"/>
              <a:t>Ισραηλίτες </a:t>
            </a:r>
          </a:p>
          <a:p>
            <a:r>
              <a:rPr lang="el-GR" dirty="0"/>
              <a:t>Εβραίοι			εθνικές ονομασίες</a:t>
            </a:r>
          </a:p>
          <a:p>
            <a:r>
              <a:rPr lang="el-GR" dirty="0"/>
              <a:t>Ιουδαίοι</a:t>
            </a:r>
          </a:p>
          <a:p>
            <a:r>
              <a:rPr lang="el-GR" dirty="0"/>
              <a:t>Περιούσιος λαός</a:t>
            </a:r>
          </a:p>
          <a:p>
            <a:endParaRPr lang="el-GR" dirty="0"/>
          </a:p>
          <a:p>
            <a:endParaRPr lang="el-GR" dirty="0"/>
          </a:p>
          <a:p>
            <a:pPr marL="0" indent="0">
              <a:buNone/>
            </a:pPr>
            <a:r>
              <a:rPr lang="el-GR" dirty="0"/>
              <a:t>(Η εθνότητα/καταγωγή δεν διαχωρίζεται </a:t>
            </a:r>
          </a:p>
          <a:p>
            <a:pPr marL="0" indent="0">
              <a:buNone/>
            </a:pPr>
            <a:r>
              <a:rPr lang="el-GR" dirty="0"/>
              <a:t>από την θρησκευτική ταυτότητα)</a:t>
            </a:r>
          </a:p>
        </p:txBody>
      </p:sp>
      <p:pic>
        <p:nvPicPr>
          <p:cNvPr id="5" name="Εικόνα 4">
            <a:extLst>
              <a:ext uri="{FF2B5EF4-FFF2-40B4-BE49-F238E27FC236}">
                <a16:creationId xmlns:a16="http://schemas.microsoft.com/office/drawing/2014/main" id="{C027340D-BB1E-5DA3-EE2A-4C1837449EC5}"/>
              </a:ext>
            </a:extLst>
          </p:cNvPr>
          <p:cNvPicPr>
            <a:picLocks noChangeAspect="1"/>
          </p:cNvPicPr>
          <p:nvPr/>
        </p:nvPicPr>
        <p:blipFill>
          <a:blip r:embed="rId2"/>
          <a:stretch>
            <a:fillRect/>
          </a:stretch>
        </p:blipFill>
        <p:spPr>
          <a:xfrm>
            <a:off x="8190172" y="365125"/>
            <a:ext cx="3480817" cy="6492875"/>
          </a:xfrm>
          <a:prstGeom prst="rect">
            <a:avLst/>
          </a:prstGeom>
        </p:spPr>
      </p:pic>
      <p:sp>
        <p:nvSpPr>
          <p:cNvPr id="6" name="Δεξί άγκιστρο 5">
            <a:extLst>
              <a:ext uri="{FF2B5EF4-FFF2-40B4-BE49-F238E27FC236}">
                <a16:creationId xmlns:a16="http://schemas.microsoft.com/office/drawing/2014/main" id="{851BCF12-D9ED-585E-0DE4-AC204274D180}"/>
              </a:ext>
            </a:extLst>
          </p:cNvPr>
          <p:cNvSpPr/>
          <p:nvPr/>
        </p:nvSpPr>
        <p:spPr>
          <a:xfrm>
            <a:off x="3800168" y="1825625"/>
            <a:ext cx="698090" cy="209744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l-GR"/>
          </a:p>
        </p:txBody>
      </p:sp>
    </p:spTree>
    <p:extLst>
      <p:ext uri="{BB962C8B-B14F-4D97-AF65-F5344CB8AC3E}">
        <p14:creationId xmlns:p14="http://schemas.microsoft.com/office/powerpoint/2010/main" val="41564672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A4931D1-EB5E-AEF2-BFED-7CE502B39BF8}"/>
              </a:ext>
            </a:extLst>
          </p:cNvPr>
          <p:cNvSpPr>
            <a:spLocks noGrp="1"/>
          </p:cNvSpPr>
          <p:nvPr>
            <p:ph type="title"/>
          </p:nvPr>
        </p:nvSpPr>
        <p:spPr/>
        <p:txBody>
          <a:bodyPr/>
          <a:lstStyle/>
          <a:p>
            <a:r>
              <a:rPr lang="el-GR" b="1" dirty="0">
                <a:solidFill>
                  <a:srgbClr val="FF0000"/>
                </a:solidFill>
              </a:rPr>
              <a:t>Πληθυσμός και κατανομή Εβραϊκού λαού </a:t>
            </a:r>
          </a:p>
        </p:txBody>
      </p:sp>
      <p:sp>
        <p:nvSpPr>
          <p:cNvPr id="3" name="Θέση περιεχομένου 2">
            <a:extLst>
              <a:ext uri="{FF2B5EF4-FFF2-40B4-BE49-F238E27FC236}">
                <a16:creationId xmlns:a16="http://schemas.microsoft.com/office/drawing/2014/main" id="{01E29D90-D5BB-718F-9E90-385DE80A570A}"/>
              </a:ext>
            </a:extLst>
          </p:cNvPr>
          <p:cNvSpPr>
            <a:spLocks noGrp="1"/>
          </p:cNvSpPr>
          <p:nvPr>
            <p:ph idx="1"/>
          </p:nvPr>
        </p:nvSpPr>
        <p:spPr>
          <a:xfrm>
            <a:off x="838199" y="1825625"/>
            <a:ext cx="18559823" cy="8498676"/>
          </a:xfrm>
        </p:spPr>
        <p:txBody>
          <a:bodyPr/>
          <a:lstStyle/>
          <a:p>
            <a:r>
              <a:rPr lang="en-US" dirty="0"/>
              <a:t>1,5</a:t>
            </a:r>
            <a:r>
              <a:rPr lang="el-GR" dirty="0"/>
              <a:t> – 2.000.000	   Παλαιστίνη</a:t>
            </a:r>
            <a:endParaRPr lang="en-US" dirty="0"/>
          </a:p>
          <a:p>
            <a:r>
              <a:rPr lang="el-GR" dirty="0"/>
              <a:t>4-6.000.000	    Διασπορά</a:t>
            </a:r>
          </a:p>
          <a:p>
            <a:endParaRPr lang="el-GR" dirty="0"/>
          </a:p>
          <a:p>
            <a:r>
              <a:rPr lang="el-GR" dirty="0"/>
              <a:t>Ιερουσαλήμ 30.000 κάτοικοι</a:t>
            </a:r>
          </a:p>
        </p:txBody>
      </p:sp>
      <p:pic>
        <p:nvPicPr>
          <p:cNvPr id="1026" name="Picture 2" descr="Roman Empire - Wikipedia">
            <a:extLst>
              <a:ext uri="{FF2B5EF4-FFF2-40B4-BE49-F238E27FC236}">
                <a16:creationId xmlns:a16="http://schemas.microsoft.com/office/drawing/2014/main" id="{9DCEC2EB-A1E5-1442-A76E-3C219C539A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1037" y="2039617"/>
            <a:ext cx="5227569" cy="3330017"/>
          </a:xfrm>
          <a:prstGeom prst="rect">
            <a:avLst/>
          </a:prstGeom>
          <a:noFill/>
          <a:extLst>
            <a:ext uri="{909E8E84-426E-40DD-AFC4-6F175D3DCCD1}">
              <a14:hiddenFill xmlns:a14="http://schemas.microsoft.com/office/drawing/2010/main">
                <a:solidFill>
                  <a:srgbClr val="FFFFFF"/>
                </a:solidFill>
              </a14:hiddenFill>
            </a:ext>
          </a:extLst>
        </p:spPr>
      </p:pic>
      <p:pic>
        <p:nvPicPr>
          <p:cNvPr id="4" name="Εικόνα 3">
            <a:extLst>
              <a:ext uri="{FF2B5EF4-FFF2-40B4-BE49-F238E27FC236}">
                <a16:creationId xmlns:a16="http://schemas.microsoft.com/office/drawing/2014/main" id="{53B49A0F-115D-6B3A-5762-4DE0EBA91E85}"/>
              </a:ext>
            </a:extLst>
          </p:cNvPr>
          <p:cNvPicPr>
            <a:picLocks noChangeAspect="1"/>
          </p:cNvPicPr>
          <p:nvPr/>
        </p:nvPicPr>
        <p:blipFill>
          <a:blip r:embed="rId3"/>
          <a:stretch>
            <a:fillRect/>
          </a:stretch>
        </p:blipFill>
        <p:spPr>
          <a:xfrm>
            <a:off x="1113114" y="4254553"/>
            <a:ext cx="2247900" cy="2028825"/>
          </a:xfrm>
          <a:prstGeom prst="rect">
            <a:avLst/>
          </a:prstGeom>
        </p:spPr>
      </p:pic>
    </p:spTree>
    <p:extLst>
      <p:ext uri="{BB962C8B-B14F-4D97-AF65-F5344CB8AC3E}">
        <p14:creationId xmlns:p14="http://schemas.microsoft.com/office/powerpoint/2010/main" val="22771496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Θέση περιεχομένου 5">
            <a:extLst>
              <a:ext uri="{FF2B5EF4-FFF2-40B4-BE49-F238E27FC236}">
                <a16:creationId xmlns:a16="http://schemas.microsoft.com/office/drawing/2014/main" id="{5AB770BF-F5EA-370C-44E2-B5548FFA352F}"/>
              </a:ext>
            </a:extLst>
          </p:cNvPr>
          <p:cNvSpPr>
            <a:spLocks noGrp="1"/>
          </p:cNvSpPr>
          <p:nvPr>
            <p:ph idx="1"/>
          </p:nvPr>
        </p:nvSpPr>
        <p:spPr/>
        <p:txBody>
          <a:bodyPr/>
          <a:lstStyle/>
          <a:p>
            <a:r>
              <a:rPr lang="el-GR" dirty="0"/>
              <a:t>Εβραϊκή θρησκεία</a:t>
            </a:r>
          </a:p>
          <a:p>
            <a:r>
              <a:rPr lang="el-GR" dirty="0"/>
              <a:t>Μωσαϊκή θρησκεία		Θρησκεία</a:t>
            </a:r>
          </a:p>
          <a:p>
            <a:r>
              <a:rPr lang="el-GR" dirty="0" err="1"/>
              <a:t>Αβρααμική</a:t>
            </a:r>
            <a:r>
              <a:rPr lang="el-GR" dirty="0"/>
              <a:t> θρησκεία		Πίστη</a:t>
            </a:r>
          </a:p>
          <a:p>
            <a:r>
              <a:rPr lang="el-GR" dirty="0"/>
              <a:t>Ιουδαϊσμός			Πεποίθηση</a:t>
            </a:r>
          </a:p>
        </p:txBody>
      </p:sp>
      <p:pic>
        <p:nvPicPr>
          <p:cNvPr id="7" name="Εικόνα 6">
            <a:extLst>
              <a:ext uri="{FF2B5EF4-FFF2-40B4-BE49-F238E27FC236}">
                <a16:creationId xmlns:a16="http://schemas.microsoft.com/office/drawing/2014/main" id="{1C5C26FF-51A6-0811-E526-F6AC98F90646}"/>
              </a:ext>
            </a:extLst>
          </p:cNvPr>
          <p:cNvPicPr>
            <a:picLocks noChangeAspect="1"/>
          </p:cNvPicPr>
          <p:nvPr/>
        </p:nvPicPr>
        <p:blipFill>
          <a:blip r:embed="rId2"/>
          <a:stretch>
            <a:fillRect/>
          </a:stretch>
        </p:blipFill>
        <p:spPr>
          <a:xfrm>
            <a:off x="4498358" y="2011835"/>
            <a:ext cx="707197" cy="2109399"/>
          </a:xfrm>
          <a:prstGeom prst="rect">
            <a:avLst/>
          </a:prstGeom>
        </p:spPr>
      </p:pic>
      <p:pic>
        <p:nvPicPr>
          <p:cNvPr id="8" name="Εικόνα 7">
            <a:extLst>
              <a:ext uri="{FF2B5EF4-FFF2-40B4-BE49-F238E27FC236}">
                <a16:creationId xmlns:a16="http://schemas.microsoft.com/office/drawing/2014/main" id="{DB2250F7-ED9E-2DE0-F26B-5F2E703EE5B9}"/>
              </a:ext>
            </a:extLst>
          </p:cNvPr>
          <p:cNvPicPr>
            <a:picLocks noChangeAspect="1"/>
          </p:cNvPicPr>
          <p:nvPr/>
        </p:nvPicPr>
        <p:blipFill>
          <a:blip r:embed="rId3"/>
          <a:stretch>
            <a:fillRect/>
          </a:stretch>
        </p:blipFill>
        <p:spPr>
          <a:xfrm>
            <a:off x="9731045" y="2267744"/>
            <a:ext cx="2095500" cy="1733550"/>
          </a:xfrm>
          <a:prstGeom prst="rect">
            <a:avLst/>
          </a:prstGeom>
        </p:spPr>
      </p:pic>
      <p:pic>
        <p:nvPicPr>
          <p:cNvPr id="10" name="Εικόνα 9">
            <a:extLst>
              <a:ext uri="{FF2B5EF4-FFF2-40B4-BE49-F238E27FC236}">
                <a16:creationId xmlns:a16="http://schemas.microsoft.com/office/drawing/2014/main" id="{47E946A5-E6E3-9D54-3D63-9EB64521CE2E}"/>
              </a:ext>
            </a:extLst>
          </p:cNvPr>
          <p:cNvPicPr>
            <a:picLocks noChangeAspect="1"/>
          </p:cNvPicPr>
          <p:nvPr/>
        </p:nvPicPr>
        <p:blipFill>
          <a:blip r:embed="rId4"/>
          <a:stretch>
            <a:fillRect/>
          </a:stretch>
        </p:blipFill>
        <p:spPr>
          <a:xfrm>
            <a:off x="1611528" y="4331044"/>
            <a:ext cx="2362199" cy="2362199"/>
          </a:xfrm>
          <a:prstGeom prst="rect">
            <a:avLst/>
          </a:prstGeom>
        </p:spPr>
      </p:pic>
      <p:pic>
        <p:nvPicPr>
          <p:cNvPr id="11" name="Εικόνα 10">
            <a:extLst>
              <a:ext uri="{FF2B5EF4-FFF2-40B4-BE49-F238E27FC236}">
                <a16:creationId xmlns:a16="http://schemas.microsoft.com/office/drawing/2014/main" id="{A6C0BE31-0525-88F0-E762-358929119ED0}"/>
              </a:ext>
            </a:extLst>
          </p:cNvPr>
          <p:cNvPicPr>
            <a:picLocks noChangeAspect="1"/>
          </p:cNvPicPr>
          <p:nvPr/>
        </p:nvPicPr>
        <p:blipFill>
          <a:blip r:embed="rId5"/>
          <a:stretch>
            <a:fillRect/>
          </a:stretch>
        </p:blipFill>
        <p:spPr>
          <a:xfrm>
            <a:off x="7261371" y="536654"/>
            <a:ext cx="2036612" cy="2767136"/>
          </a:xfrm>
          <a:prstGeom prst="rect">
            <a:avLst/>
          </a:prstGeom>
        </p:spPr>
      </p:pic>
      <p:pic>
        <p:nvPicPr>
          <p:cNvPr id="12" name="Εικόνα 11">
            <a:extLst>
              <a:ext uri="{FF2B5EF4-FFF2-40B4-BE49-F238E27FC236}">
                <a16:creationId xmlns:a16="http://schemas.microsoft.com/office/drawing/2014/main" id="{F0C8BE2D-7C9A-3970-BB45-B41556C05E5A}"/>
              </a:ext>
            </a:extLst>
          </p:cNvPr>
          <p:cNvPicPr>
            <a:picLocks noChangeAspect="1"/>
          </p:cNvPicPr>
          <p:nvPr/>
        </p:nvPicPr>
        <p:blipFill>
          <a:blip r:embed="rId6"/>
          <a:stretch>
            <a:fillRect/>
          </a:stretch>
        </p:blipFill>
        <p:spPr>
          <a:xfrm>
            <a:off x="1881217" y="25533"/>
            <a:ext cx="1657111" cy="1821001"/>
          </a:xfrm>
          <a:prstGeom prst="rect">
            <a:avLst/>
          </a:prstGeom>
        </p:spPr>
      </p:pic>
      <p:pic>
        <p:nvPicPr>
          <p:cNvPr id="13" name="Εικόνα 12">
            <a:extLst>
              <a:ext uri="{FF2B5EF4-FFF2-40B4-BE49-F238E27FC236}">
                <a16:creationId xmlns:a16="http://schemas.microsoft.com/office/drawing/2014/main" id="{2865718F-F312-A412-94F2-B9CCE2D1FE63}"/>
              </a:ext>
            </a:extLst>
          </p:cNvPr>
          <p:cNvPicPr>
            <a:picLocks noChangeAspect="1"/>
          </p:cNvPicPr>
          <p:nvPr/>
        </p:nvPicPr>
        <p:blipFill>
          <a:blip r:embed="rId7"/>
          <a:stretch>
            <a:fillRect/>
          </a:stretch>
        </p:blipFill>
        <p:spPr>
          <a:xfrm>
            <a:off x="7109254" y="4810125"/>
            <a:ext cx="2857500" cy="1733550"/>
          </a:xfrm>
          <a:prstGeom prst="rect">
            <a:avLst/>
          </a:prstGeom>
        </p:spPr>
      </p:pic>
    </p:spTree>
    <p:extLst>
      <p:ext uri="{BB962C8B-B14F-4D97-AF65-F5344CB8AC3E}">
        <p14:creationId xmlns:p14="http://schemas.microsoft.com/office/powerpoint/2010/main" val="946632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B350FA2-DE94-0EF8-D515-152EF465BA33}"/>
              </a:ext>
            </a:extLst>
          </p:cNvPr>
          <p:cNvSpPr>
            <a:spLocks noGrp="1"/>
          </p:cNvSpPr>
          <p:nvPr>
            <p:ph type="title"/>
          </p:nvPr>
        </p:nvSpPr>
        <p:spPr/>
        <p:txBody>
          <a:bodyPr/>
          <a:lstStyle/>
          <a:p>
            <a:r>
              <a:rPr lang="el-GR" b="1" dirty="0">
                <a:solidFill>
                  <a:srgbClr val="FF0000"/>
                </a:solidFill>
              </a:rPr>
              <a:t>Εβραϊκή Θρησκεία - Ιουδαϊσμός</a:t>
            </a:r>
          </a:p>
        </p:txBody>
      </p:sp>
      <p:sp>
        <p:nvSpPr>
          <p:cNvPr id="3" name="Θέση περιεχομένου 2">
            <a:extLst>
              <a:ext uri="{FF2B5EF4-FFF2-40B4-BE49-F238E27FC236}">
                <a16:creationId xmlns:a16="http://schemas.microsoft.com/office/drawing/2014/main" id="{8FB0F211-3EEB-6374-4E86-475F694948BC}"/>
              </a:ext>
            </a:extLst>
          </p:cNvPr>
          <p:cNvSpPr>
            <a:spLocks noGrp="1"/>
          </p:cNvSpPr>
          <p:nvPr>
            <p:ph idx="1"/>
          </p:nvPr>
        </p:nvSpPr>
        <p:spPr>
          <a:xfrm>
            <a:off x="838200" y="1825625"/>
            <a:ext cx="10515600" cy="4542224"/>
          </a:xfrm>
        </p:spPr>
        <p:txBody>
          <a:bodyPr>
            <a:normAutofit/>
          </a:bodyPr>
          <a:lstStyle/>
          <a:p>
            <a:pPr marL="0" indent="0">
              <a:buNone/>
            </a:pPr>
            <a:r>
              <a:rPr lang="el-GR" dirty="0">
                <a:solidFill>
                  <a:srgbClr val="FF0000"/>
                </a:solidFill>
              </a:rPr>
              <a:t>Μία από τις αρχαιότερες θρησκευτικές παραδόσεις</a:t>
            </a:r>
          </a:p>
          <a:p>
            <a:r>
              <a:rPr lang="el-GR" dirty="0"/>
              <a:t>Απόλυτος μονοθεϊσμός</a:t>
            </a:r>
          </a:p>
          <a:p>
            <a:r>
              <a:rPr lang="el-GR" dirty="0"/>
              <a:t>Θεός </a:t>
            </a:r>
            <a:endParaRPr lang="en-US" dirty="0"/>
          </a:p>
          <a:p>
            <a:pPr lvl="1"/>
            <a:r>
              <a:rPr lang="el-GR" dirty="0"/>
              <a:t>Υπερβατικός</a:t>
            </a:r>
          </a:p>
          <a:p>
            <a:pPr lvl="1"/>
            <a:r>
              <a:rPr lang="el-GR" dirty="0"/>
              <a:t>Δημιουργός</a:t>
            </a:r>
          </a:p>
          <a:p>
            <a:pPr lvl="1"/>
            <a:r>
              <a:rPr lang="el-GR" dirty="0"/>
              <a:t>Συντηρητής</a:t>
            </a:r>
          </a:p>
          <a:p>
            <a:r>
              <a:rPr lang="el-GR" dirty="0"/>
              <a:t>Επεμβαίνει/συμμετέχει στον κόσμο και στην ιστορία</a:t>
            </a:r>
          </a:p>
          <a:p>
            <a:r>
              <a:rPr lang="el-GR" dirty="0"/>
              <a:t>Ο κόσμος οδεύει σε κάποια έσχατα (τέλος/τελείωση)</a:t>
            </a:r>
          </a:p>
          <a:p>
            <a:r>
              <a:rPr lang="el-GR" dirty="0"/>
              <a:t>Αναμονή ενός προσώπου / Μεσσίας</a:t>
            </a:r>
            <a:r>
              <a:rPr lang="en-US" dirty="0"/>
              <a:t>  /</a:t>
            </a:r>
            <a:r>
              <a:rPr lang="he-IL" dirty="0"/>
              <a:t> משיח</a:t>
            </a:r>
            <a:r>
              <a:rPr lang="en-US" dirty="0"/>
              <a:t> (</a:t>
            </a:r>
            <a:r>
              <a:rPr lang="en-US" dirty="0">
                <a:sym typeface="Symbol" panose="05050102010706020507" pitchFamily="18" charset="2"/>
              </a:rPr>
              <a:t></a:t>
            </a:r>
            <a:r>
              <a:rPr lang="el-GR" dirty="0">
                <a:sym typeface="Symbol" panose="05050102010706020507" pitchFamily="18" charset="2"/>
              </a:rPr>
              <a:t>Χ</a:t>
            </a:r>
            <a:r>
              <a:rPr lang="el-GR" dirty="0"/>
              <a:t>ρισμένος με λάδι)</a:t>
            </a:r>
          </a:p>
          <a:p>
            <a:endParaRPr lang="el-GR" dirty="0"/>
          </a:p>
        </p:txBody>
      </p:sp>
      <p:pic>
        <p:nvPicPr>
          <p:cNvPr id="8" name="Εικόνα 7">
            <a:extLst>
              <a:ext uri="{FF2B5EF4-FFF2-40B4-BE49-F238E27FC236}">
                <a16:creationId xmlns:a16="http://schemas.microsoft.com/office/drawing/2014/main" id="{B382E708-C537-5DEE-2AFE-7059D271EF12}"/>
              </a:ext>
            </a:extLst>
          </p:cNvPr>
          <p:cNvPicPr>
            <a:picLocks noChangeAspect="1"/>
          </p:cNvPicPr>
          <p:nvPr/>
        </p:nvPicPr>
        <p:blipFill>
          <a:blip r:embed="rId2"/>
          <a:stretch>
            <a:fillRect/>
          </a:stretch>
        </p:blipFill>
        <p:spPr>
          <a:xfrm>
            <a:off x="9603023" y="325995"/>
            <a:ext cx="1652159" cy="1822862"/>
          </a:xfrm>
          <a:prstGeom prst="rect">
            <a:avLst/>
          </a:prstGeom>
        </p:spPr>
      </p:pic>
    </p:spTree>
    <p:extLst>
      <p:ext uri="{BB962C8B-B14F-4D97-AF65-F5344CB8AC3E}">
        <p14:creationId xmlns:p14="http://schemas.microsoft.com/office/powerpoint/2010/main" val="2372258686"/>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1841</TotalTime>
  <Words>4244</Words>
  <Application>Microsoft Office PowerPoint</Application>
  <PresentationFormat>Ευρεία οθόνη</PresentationFormat>
  <Paragraphs>406</Paragraphs>
  <Slides>56</Slides>
  <Notes>0</Notes>
  <HiddenSlides>2</HiddenSlides>
  <MMClips>0</MMClips>
  <ScaleCrop>false</ScaleCrop>
  <HeadingPairs>
    <vt:vector size="6" baseType="variant">
      <vt:variant>
        <vt:lpstr>Γραμματοσειρές που χρησιμοποιούνται</vt:lpstr>
      </vt:variant>
      <vt:variant>
        <vt:i4>6</vt:i4>
      </vt:variant>
      <vt:variant>
        <vt:lpstr>Θέμα</vt:lpstr>
      </vt:variant>
      <vt:variant>
        <vt:i4>2</vt:i4>
      </vt:variant>
      <vt:variant>
        <vt:lpstr>Τίτλοι διαφανειών</vt:lpstr>
      </vt:variant>
      <vt:variant>
        <vt:i4>56</vt:i4>
      </vt:variant>
    </vt:vector>
  </HeadingPairs>
  <TitlesOfParts>
    <vt:vector size="64" baseType="lpstr">
      <vt:lpstr>Arial</vt:lpstr>
      <vt:lpstr>Calibri</vt:lpstr>
      <vt:lpstr>Calibri Light</vt:lpstr>
      <vt:lpstr>Courier New</vt:lpstr>
      <vt:lpstr>Inter</vt:lpstr>
      <vt:lpstr>Symbol</vt:lpstr>
      <vt:lpstr>Θέμα του Office</vt:lpstr>
      <vt:lpstr>Office Theme</vt:lpstr>
      <vt:lpstr>Παρουσίαση του PowerPoint</vt:lpstr>
      <vt:lpstr>Παρουσίαση του PowerPoint</vt:lpstr>
      <vt:lpstr>Παρουσίαση του PowerPoint</vt:lpstr>
      <vt:lpstr>Παρουσίαση του PowerPoint</vt:lpstr>
      <vt:lpstr>Γεωγραφική Περιοχή</vt:lpstr>
      <vt:lpstr>Κάτοικοι περιοχής (1ος αιώνα)</vt:lpstr>
      <vt:lpstr>Πληθυσμός και κατανομή Εβραϊκού λαού </vt:lpstr>
      <vt:lpstr>Παρουσίαση του PowerPoint</vt:lpstr>
      <vt:lpstr>Εβραϊκή Θρησκεία - Ιουδαϊσμός</vt:lpstr>
      <vt:lpstr>Ορισμένες προφητείες σχετικά με το Μεσσία( (המשיח</vt:lpstr>
      <vt:lpstr>Ορισμένες προφητείες σχετικά με το Μεσσία( (המשיח</vt:lpstr>
      <vt:lpstr>Ορισμένες προφητείες σχετικά με το Μεσσία( (המשיח</vt:lpstr>
      <vt:lpstr>Ορισμένες προφητείες σχετικά με το Μεσσία( (המשיח</vt:lpstr>
      <vt:lpstr>Ορισμένες προφητείες σχετικά με το Μεσσία( (המשיח</vt:lpstr>
      <vt:lpstr>Ορισμένες προφητείες σχετικά με το Μεσσία( (המשיח</vt:lpstr>
      <vt:lpstr>Ορισμένες προφητείες σχετικά με το Μεσσία( (המשיח</vt:lpstr>
      <vt:lpstr>Ορισμένες προφητείες σχετικά με το Μεσσία( (המשיח</vt:lpstr>
      <vt:lpstr>Ορισμένες προφητείες σχετικά με το Μεσσία( (המשיח</vt:lpstr>
      <vt:lpstr>Ορισμένες προφητείες σχετικά με το Μεσσία( (המשיח</vt:lpstr>
      <vt:lpstr>Ορισμένες προφητείες σχετικά με το Μεσσία( (המשיח</vt:lpstr>
      <vt:lpstr>Ορισμένες προφητείες σχετικά με το Μεσσία( (המשיח</vt:lpstr>
      <vt:lpstr>Ορισμένες προφητείες σχετικά με το Μεσσία( (המשיח</vt:lpstr>
      <vt:lpstr>Ορισμένες προφητείες σχετικά με το Μεσσία( (המשיח</vt:lpstr>
      <vt:lpstr>Παρουσίαση του PowerPoint</vt:lpstr>
      <vt:lpstr>Εβραϊκή εσχατολογία – Μεσσίας / מָשִׁיחַ</vt:lpstr>
      <vt:lpstr>"Prophetic Accuracy. Science Speaks"</vt:lpstr>
      <vt:lpstr>Πιθανότητες τυχαίας σύμπτωσης οχτώ Μεσσιανικών προφητειών</vt:lpstr>
      <vt:lpstr>Πιθανότητες τυχαίας σύμπτωσης οκτώ Μεσσιανικών προφητειών</vt:lpstr>
      <vt:lpstr>Η ιστορικότητα του Ιησού</vt:lpstr>
      <vt:lpstr>Παρουσίαση του PowerPoint</vt:lpstr>
      <vt:lpstr>Παρουσίαση του PowerPoint</vt:lpstr>
      <vt:lpstr>Παρουσίαση του PowerPoint</vt:lpstr>
      <vt:lpstr>Η ιστορικότητα του Ιησού</vt:lpstr>
      <vt:lpstr>Αυτόγραφα – Αρχαιότερα ολοκληρωμένα αντίγραφα</vt:lpstr>
      <vt:lpstr>Αρχαιότερο εύρημα – Πάπυρος P52  (Iω 18:31–33 &amp; 18:34–36)</vt:lpstr>
      <vt:lpstr>Εξωβιβλικές αναφορές  περί ιστορικότητας Ιησού</vt:lpstr>
      <vt:lpstr>Εξωβιβλικές αναφορές  περί ιστορικότητας Ιησού</vt:lpstr>
      <vt:lpstr>Εξωβιβλικές αναφορές  περί ιστορικότητας Ιησού</vt:lpstr>
      <vt:lpstr>Εξωβιβλικές αναφορές  περί ιστορικότητας Ιησού</vt:lpstr>
      <vt:lpstr>Εξωβιβλικές αναφορές  περί ιστορικότητας Ιησού</vt:lpstr>
      <vt:lpstr>Εξωβιβλικές αναφορές  περί ιστορικότητας Ιησού</vt:lpstr>
      <vt:lpstr>Εξωβιβλικές αναφορές  περί ιστορικότητας Ιησού</vt:lpstr>
      <vt:lpstr>Τι είπε ο יֵשׁוּעַ/Ιησούς για τον εαυτό Του;;;</vt:lpstr>
      <vt:lpstr>Παρουσίαση του PowerPoint</vt:lpstr>
      <vt:lpstr>Παρουσίαση του PowerPoint</vt:lpstr>
      <vt:lpstr>Χωρία που τα Πρόσωπα διακρίνονται</vt:lpstr>
      <vt:lpstr>Ο Πατέρας χαρακτηρίζεται «ο Θεός»</vt:lpstr>
      <vt:lpstr>Τι σχέση έχει ο Ιησούς με τον Θεό;</vt:lpstr>
      <vt:lpstr>Ποιος είναι ο Ιησούς;;;</vt:lpstr>
      <vt:lpstr>Ποιος είναι ο Ιησούς;;;</vt:lpstr>
      <vt:lpstr>Ποιος είναι ο Παράκλητος, το Άγιο Πνεύμα;;;</vt:lpstr>
      <vt:lpstr>Τρόπος ύπαρξης του Θεού Αγία Τριάδα/Τριαδικότητα του Θεού</vt:lpstr>
      <vt:lpstr>Η Τραδικότητα του Θεού – Η Αγία Τριάδα</vt:lpstr>
      <vt:lpstr>Τρόπος ύπαρξης του Θεού Αγία Τριάδα/Τριαδικότητα του Θεού</vt:lpstr>
      <vt:lpstr>«Εγώ είμαι η οδός»</vt:lpstr>
      <vt:lpstr>«Εγώ είμαι η οδός»</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Efstratios Katanopoulos</dc:creator>
  <cp:lastModifiedBy>Efstratios Katanopoulos</cp:lastModifiedBy>
  <cp:revision>49</cp:revision>
  <dcterms:created xsi:type="dcterms:W3CDTF">2024-07-07T10:39:56Z</dcterms:created>
  <dcterms:modified xsi:type="dcterms:W3CDTF">2025-01-12T15:23:20Z</dcterms:modified>
</cp:coreProperties>
</file>