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64" r:id="rId3"/>
    <p:sldId id="257" r:id="rId4"/>
    <p:sldId id="269" r:id="rId5"/>
    <p:sldId id="258" r:id="rId6"/>
    <p:sldId id="266" r:id="rId7"/>
    <p:sldId id="259" r:id="rId8"/>
    <p:sldId id="265" r:id="rId9"/>
    <p:sldId id="260" r:id="rId10"/>
    <p:sldId id="268" r:id="rId11"/>
    <p:sldId id="261" r:id="rId12"/>
    <p:sldId id="262" r:id="rId13"/>
    <p:sldId id="263" r:id="rId14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05" d="100"/>
          <a:sy n="105" d="100"/>
        </p:scale>
        <p:origin x="73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152674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&#922;&#945;&#964;&#945;&#957;&#940;&#955;&#969;&#963;&#951;.html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file:///D:\Horner_GEOGEBRA.html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hyperlink" Target="Horner_GEOGEBRA%20(2).html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3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108488" y="543640"/>
            <a:ext cx="8942522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200" b="1" dirty="0" err="1">
                <a:solidFill>
                  <a:srgbClr val="FFC0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Δι</a:t>
            </a:r>
            <a:r>
              <a:rPr lang="en-US" sz="4200" b="1" dirty="0">
                <a:solidFill>
                  <a:srgbClr val="FFC0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αίρεση Πολυωνύμων</a:t>
            </a:r>
            <a:endParaRPr lang="en-US" sz="4200" dirty="0">
              <a:solidFill>
                <a:srgbClr val="FFC000"/>
              </a:solidFill>
            </a:endParaRPr>
          </a:p>
        </p:txBody>
      </p:sp>
      <p:sp>
        <p:nvSpPr>
          <p:cNvPr id="6" name="Text 3"/>
          <p:cNvSpPr/>
          <p:nvPr/>
        </p:nvSpPr>
        <p:spPr>
          <a:xfrm>
            <a:off x="170481" y="1743790"/>
            <a:ext cx="8795287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i="1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Ανακαλύπτοντας μια Πιο Έξυπνη Μέθοδο</a:t>
            </a:r>
            <a:endParaRPr lang="en-US" sz="1800" dirty="0"/>
          </a:p>
        </p:txBody>
      </p:sp>
      <p:sp>
        <p:nvSpPr>
          <p:cNvPr id="7" name="Shape 4"/>
          <p:cNvSpPr/>
          <p:nvPr/>
        </p:nvSpPr>
        <p:spPr>
          <a:xfrm>
            <a:off x="3000376" y="2811780"/>
            <a:ext cx="2926080" cy="594360"/>
          </a:xfrm>
          <a:prstGeom prst="roundRect">
            <a:avLst>
              <a:gd name="adj" fmla="val 15385"/>
            </a:avLst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  <p:txBody>
          <a:bodyPr/>
          <a:lstStyle/>
          <a:p>
            <a:endParaRPr lang="el-GR" dirty="0"/>
          </a:p>
        </p:txBody>
      </p:sp>
      <p:sp>
        <p:nvSpPr>
          <p:cNvPr id="8" name="Text 5"/>
          <p:cNvSpPr/>
          <p:nvPr/>
        </p:nvSpPr>
        <p:spPr>
          <a:xfrm>
            <a:off x="365760" y="2880360"/>
            <a:ext cx="29260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l-GR" sz="180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                 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457200" y="466344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ΒΜ4  |  Τομέας Μηχανολόγων  |  6ο ΕΠΑΛ Ηρακλείου</a:t>
            </a:r>
            <a:endParaRPr lang="en-US" sz="1200" dirty="0"/>
          </a:p>
        </p:txBody>
      </p:sp>
      <p:sp>
        <p:nvSpPr>
          <p:cNvPr id="12" name="Shape 9"/>
          <p:cNvSpPr/>
          <p:nvPr/>
        </p:nvSpPr>
        <p:spPr>
          <a:xfrm>
            <a:off x="0" y="5052060"/>
            <a:ext cx="9144000" cy="91440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0191157-7955-E4B6-D06D-CCE7D9A58F5C}"/>
              </a:ext>
            </a:extLst>
          </p:cNvPr>
          <p:cNvSpPr txBox="1"/>
          <p:nvPr/>
        </p:nvSpPr>
        <p:spPr>
          <a:xfrm>
            <a:off x="3000376" y="2886935"/>
            <a:ext cx="2926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400" b="1" dirty="0"/>
              <a:t>Σχήμα </a:t>
            </a:r>
            <a:r>
              <a:rPr lang="en-US" sz="2400" b="1" dirty="0"/>
              <a:t>Horner</a:t>
            </a:r>
            <a:endParaRPr lang="el-GR" sz="24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894655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0"/>
            <a:ext cx="85953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Ε.  Εφαρμόζω τη Μέθοδο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365760" y="1005840"/>
            <a:ext cx="8412480" cy="685800"/>
          </a:xfrm>
          <a:prstGeom prst="rect">
            <a:avLst/>
          </a:prstGeom>
          <a:solidFill>
            <a:srgbClr val="D6E4F7"/>
          </a:solidFill>
          <a:ln w="25400">
            <a:solidFill>
              <a:srgbClr val="2563A8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005840"/>
            <a:ext cx="804672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Άσκηση 1:  </a:t>
            </a:r>
            <a:r>
              <a:rPr lang="en-US" sz="2000" b="1" dirty="0">
                <a:solidFill>
                  <a:srgbClr val="2563A8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( 4x³ − 5x² + 3x − 2 )  ÷  ( x − 1 )</a:t>
            </a:r>
          </a:p>
        </p:txBody>
      </p:sp>
      <p:graphicFrame>
        <p:nvGraphicFramePr>
          <p:cNvPr id="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826992"/>
              </p:ext>
            </p:extLst>
          </p:nvPr>
        </p:nvGraphicFramePr>
        <p:xfrm>
          <a:off x="1537241" y="1943100"/>
          <a:ext cx="6069517" cy="1143000"/>
        </p:xfrm>
        <a:graphic>
          <a:graphicData uri="http://schemas.openxmlformats.org/drawingml/2006/table">
            <a:tbl>
              <a:tblPr/>
              <a:tblGrid>
                <a:gridCol w="4114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16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16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3160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3160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3160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l-GR" sz="1600" dirty="0">
                          <a:latin typeface="Calibri" charset="0"/>
                          <a:ea typeface="Calibri" charset="0"/>
                          <a:cs typeface="Calibri" charset="0"/>
                        </a:rPr>
                        <a:t>1η</a:t>
                      </a:r>
                      <a:endParaRPr lang="en-US" sz="16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l-GR" sz="1500" dirty="0">
                          <a:latin typeface="Calibri" charset="0"/>
                          <a:ea typeface="Calibri" charset="0"/>
                          <a:cs typeface="Calibri" charset="0"/>
                        </a:rPr>
                        <a:t>4</a:t>
                      </a:r>
                      <a:endParaRPr lang="en-US" sz="15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4F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l-GR" sz="1500" dirty="0">
                          <a:latin typeface="Calibri" charset="0"/>
                          <a:ea typeface="Calibri" charset="0"/>
                          <a:cs typeface="Calibri" charset="0"/>
                        </a:rPr>
                        <a:t>-5</a:t>
                      </a:r>
                      <a:endParaRPr lang="en-US" sz="15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4F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l-GR" sz="1500" dirty="0">
                          <a:latin typeface="Calibri" charset="0"/>
                          <a:ea typeface="Calibri" charset="0"/>
                          <a:cs typeface="Calibri" charset="0"/>
                        </a:rPr>
                        <a:t>3</a:t>
                      </a:r>
                      <a:endParaRPr lang="en-US" sz="15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4F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l-GR" sz="1500" dirty="0">
                          <a:latin typeface="Calibri" charset="0"/>
                          <a:ea typeface="Calibri" charset="0"/>
                          <a:cs typeface="Calibri" charset="0"/>
                        </a:rPr>
                        <a:t>-2</a:t>
                      </a:r>
                      <a:endParaRPr lang="en-US" sz="15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4F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l-GR" sz="1500" dirty="0">
                          <a:latin typeface="Calibri" charset="0"/>
                          <a:ea typeface="Calibri" charset="0"/>
                          <a:cs typeface="Calibri" charset="0"/>
                        </a:rPr>
                        <a:t>1</a:t>
                      </a:r>
                      <a:endParaRPr lang="en-US" sz="15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l-GR" sz="1600" dirty="0">
                          <a:latin typeface="Calibri" charset="0"/>
                          <a:ea typeface="Calibri" charset="0"/>
                          <a:cs typeface="Calibri" charset="0"/>
                        </a:rPr>
                        <a:t>2η</a:t>
                      </a:r>
                      <a:endParaRPr lang="en-US" sz="16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500" dirty="0">
                        <a:highlight>
                          <a:srgbClr val="000000"/>
                        </a:highlight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l-GR" sz="1500" dirty="0">
                          <a:latin typeface="Calibri" charset="0"/>
                          <a:ea typeface="Calibri" charset="0"/>
                          <a:cs typeface="Calibri" charset="0"/>
                        </a:rPr>
                        <a:t>4</a:t>
                      </a:r>
                      <a:endParaRPr lang="en-US" sz="15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buNone/>
                      </a:pPr>
                      <a:r>
                        <a:rPr lang="el-GR" sz="1500" kern="120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-1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buNone/>
                      </a:pPr>
                      <a:r>
                        <a:rPr lang="el-GR" sz="1500" kern="120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2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5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l-GR" sz="1600" dirty="0">
                          <a:latin typeface="Calibri" charset="0"/>
                          <a:ea typeface="Calibri" charset="0"/>
                          <a:cs typeface="Calibri" charset="0"/>
                        </a:rPr>
                        <a:t>3η</a:t>
                      </a:r>
                      <a:endParaRPr lang="en-US" sz="16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l-GR" sz="1500" dirty="0">
                          <a:latin typeface="Calibri" charset="0"/>
                          <a:ea typeface="Calibri" charset="0"/>
                          <a:cs typeface="Calibri" charset="0"/>
                        </a:rPr>
                        <a:t>4</a:t>
                      </a:r>
                      <a:endParaRPr lang="en-US" sz="15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l-GR" sz="1500" dirty="0">
                          <a:solidFill>
                            <a:schemeClr val="tx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</a:t>
                      </a:r>
                      <a:endParaRPr lang="en-US" sz="15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buNone/>
                      </a:pPr>
                      <a:r>
                        <a:rPr lang="el-GR" sz="1500" kern="1200" dirty="0">
                          <a:solidFill>
                            <a:schemeClr val="tx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Calibri" pitchFamily="34" charset="0"/>
                        <a:ea typeface="Calibri" pitchFamily="34" charset="-122"/>
                        <a:cs typeface="Calibri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buNone/>
                      </a:pPr>
                      <a:r>
                        <a:rPr lang="el-GR" sz="1500" kern="1200" dirty="0">
                          <a:solidFill>
                            <a:schemeClr val="tx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Calibri" pitchFamily="34" charset="0"/>
                        <a:ea typeface="Calibri" pitchFamily="34" charset="-122"/>
                        <a:cs typeface="Calibri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5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 4"/>
              <p:cNvSpPr/>
              <p:nvPr/>
            </p:nvSpPr>
            <p:spPr>
              <a:xfrm>
                <a:off x="457200" y="3284345"/>
                <a:ext cx="8229600" cy="457200"/>
              </a:xfrm>
              <a:prstGeom prst="rect">
                <a:avLst/>
              </a:prstGeom>
              <a:noFill/>
              <a:ln/>
            </p:spPr>
            <p:txBody>
              <a:bodyPr wrap="square" rtlCol="0" anchor="ctr"/>
              <a:lstStyle/>
              <a:p>
                <a:pPr marL="0" indent="0">
                  <a:buNone/>
                </a:pPr>
                <a:r>
                  <a:rPr lang="en-US" sz="1600" b="1" dirty="0">
                    <a:solidFill>
                      <a:srgbClr val="1A3A5C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Πηλίκο </a:t>
                </a:r>
                <a:r>
                  <a:rPr lang="el-GR" sz="1600" b="1" dirty="0">
                    <a:solidFill>
                      <a:srgbClr val="1A3A5C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π</a:t>
                </a:r>
                <a:r>
                  <a:rPr lang="en-US" sz="1600" b="1" dirty="0">
                    <a:solidFill>
                      <a:srgbClr val="1A3A5C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(x) = </a:t>
                </a:r>
                <a14:m>
                  <m:oMath xmlns:m="http://schemas.openxmlformats.org/officeDocument/2006/math">
                    <m:r>
                      <a:rPr lang="el-GR" sz="1600" b="1" i="1" smtClean="0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itchFamily="34" charset="-120"/>
                      </a:rPr>
                      <m:t>𝟒</m:t>
                    </m:r>
                    <m:sSup>
                      <m:sSupPr>
                        <m:ctrlPr>
                          <a:rPr lang="el-GR" sz="1600" b="1" i="1" smtClean="0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libri" pitchFamily="34" charset="-120"/>
                          </a:rPr>
                        </m:ctrlPr>
                      </m:sSupPr>
                      <m:e>
                        <m:r>
                          <a:rPr lang="en-US" sz="1600" b="1" i="1" smtClean="0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libri" pitchFamily="34" charset="-120"/>
                          </a:rPr>
                          <m:t>𝒙</m:t>
                        </m:r>
                      </m:e>
                      <m:sup>
                        <m:r>
                          <a:rPr lang="en-US" sz="1600" b="1" i="1" smtClean="0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libri" pitchFamily="34" charset="-120"/>
                          </a:rPr>
                          <m:t>𝟐</m:t>
                        </m:r>
                      </m:sup>
                    </m:sSup>
                    <m:r>
                      <a:rPr lang="en-US" sz="1600" b="1" i="1" smtClean="0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itchFamily="34" charset="-120"/>
                      </a:rPr>
                      <m:t>−</m:t>
                    </m:r>
                    <m:r>
                      <a:rPr lang="en-US" sz="1600" b="1" i="1" smtClean="0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itchFamily="34" charset="-120"/>
                      </a:rPr>
                      <m:t>𝟏</m:t>
                    </m:r>
                    <m:r>
                      <a:rPr lang="en-US" sz="1600" b="1" i="1" smtClean="0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itchFamily="34" charset="-120"/>
                      </a:rPr>
                      <m:t>𝒙</m:t>
                    </m:r>
                    <m:r>
                      <a:rPr lang="en-US" sz="1600" b="1" i="1" smtClean="0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itchFamily="34" charset="-120"/>
                      </a:rPr>
                      <m:t>+</m:t>
                    </m:r>
                    <m:r>
                      <a:rPr lang="en-US" sz="1600" b="1" i="1" smtClean="0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itchFamily="34" charset="-120"/>
                      </a:rPr>
                      <m:t>𝟐</m:t>
                    </m:r>
                  </m:oMath>
                </a14:m>
                <a:r>
                  <a:rPr lang="en-US" sz="1600" b="1" dirty="0">
                    <a:solidFill>
                      <a:srgbClr val="1A3A5C"/>
                    </a:solidFill>
                    <a:effectLst/>
                    <a:latin typeface="Cambria Math" panose="02040503050406030204" pitchFamily="18" charset="0"/>
                    <a:ea typeface="Cambria Math" panose="02040503050406030204" pitchFamily="18" charset="0"/>
                    <a:cs typeface="Calibri" pitchFamily="34" charset="-120"/>
                  </a:rPr>
                  <a:t>                                         </a:t>
                </a:r>
                <a:r>
                  <a:rPr lang="en-US" sz="1600" b="1" dirty="0">
                    <a:solidFill>
                      <a:srgbClr val="1A3A5C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Υπ</a:t>
                </a:r>
                <a:r>
                  <a:rPr lang="el-GR" sz="1600" b="1" dirty="0">
                    <a:solidFill>
                      <a:srgbClr val="1A3A5C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όλοιπο</a:t>
                </a:r>
                <a:r>
                  <a:rPr lang="en-US" sz="1600" b="1" dirty="0">
                    <a:solidFill>
                      <a:srgbClr val="1A3A5C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 </a:t>
                </a:r>
                <a:r>
                  <a:rPr lang="el-GR" sz="1600" b="1" dirty="0">
                    <a:solidFill>
                      <a:srgbClr val="1A3A5C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(</a:t>
                </a:r>
                <a:r>
                  <a:rPr lang="en-US" sz="1600" b="1" dirty="0">
                    <a:solidFill>
                      <a:srgbClr val="1A3A5C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υ</a:t>
                </a:r>
                <a:r>
                  <a:rPr lang="el-GR" sz="1600" b="1" dirty="0">
                    <a:solidFill>
                      <a:srgbClr val="1A3A5C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)</a:t>
                </a:r>
                <a:r>
                  <a:rPr lang="en-US" sz="1600" b="1" dirty="0">
                    <a:solidFill>
                      <a:srgbClr val="1A3A5C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 =  </a:t>
                </a:r>
                <a:r>
                  <a:rPr lang="en-US" sz="2000" b="1" dirty="0">
                    <a:solidFill>
                      <a:srgbClr val="FF000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  <a:cs typeface="Calibri" pitchFamily="34" charset="-120"/>
                  </a:rPr>
                  <a:t>0</a:t>
                </a:r>
                <a:endParaRPr lang="en-US" sz="2000" b="1" dirty="0">
                  <a:solidFill>
                    <a:srgbClr val="FF0000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6" name="Text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3284345"/>
                <a:ext cx="8229600" cy="457200"/>
              </a:xfrm>
              <a:prstGeom prst="rect">
                <a:avLst/>
              </a:prstGeom>
              <a:blipFill>
                <a:blip r:embed="rId3"/>
                <a:stretch>
                  <a:fillRect l="-370" t="-1333" b="-17333"/>
                </a:stretch>
              </a:blipFill>
              <a:ln/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 5"/>
              <p:cNvSpPr/>
              <p:nvPr/>
            </p:nvSpPr>
            <p:spPr>
              <a:xfrm>
                <a:off x="457200" y="3749040"/>
                <a:ext cx="8229600" cy="411480"/>
              </a:xfrm>
              <a:prstGeom prst="rect">
                <a:avLst/>
              </a:prstGeom>
              <a:noFill/>
              <a:ln/>
            </p:spPr>
            <p:txBody>
              <a:bodyPr wrap="square" rtlCol="0" anchor="ctr"/>
              <a:lstStyle/>
              <a:p>
                <a:r>
                  <a:rPr lang="en-US" sz="1600" b="1" dirty="0">
                    <a:solidFill>
                      <a:srgbClr val="1A3A5C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Τα</a:t>
                </a:r>
                <a:r>
                  <a:rPr lang="en-US" sz="1600" b="1" dirty="0" err="1">
                    <a:solidFill>
                      <a:srgbClr val="1A3A5C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υτότητ</a:t>
                </a:r>
                <a:r>
                  <a:rPr lang="en-US" sz="1600" b="1" dirty="0">
                    <a:solidFill>
                      <a:srgbClr val="1A3A5C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α : </a:t>
                </a:r>
                <a:r>
                  <a:rPr lang="en-US" sz="1600" b="1" dirty="0">
                    <a:solidFill>
                      <a:srgbClr val="FF000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  <a:cs typeface="Georgia" pitchFamily="34" charset="-120"/>
                  </a:rPr>
                  <a:t>4x³ − 5x² + 3x − 2 = (x-1)</a:t>
                </a:r>
                <a14:m>
                  <m:oMath xmlns:m="http://schemas.openxmlformats.org/officeDocument/2006/math">
                    <m:r>
                      <a:rPr lang="en-US" sz="1600" b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Georgia" pitchFamily="34" charset="-120"/>
                      </a:rPr>
                      <m:t>∙(</m:t>
                    </m:r>
                    <m:r>
                      <a:rPr lang="el-GR" sz="16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Georgia" pitchFamily="34" charset="-120"/>
                      </a:rPr>
                      <m:t>𝟒</m:t>
                    </m:r>
                    <m:sSup>
                      <m:sSupPr>
                        <m:ctrlPr>
                          <a:rPr lang="el-GR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Georgia" pitchFamily="34" charset="-120"/>
                          </a:rPr>
                        </m:ctrlPr>
                      </m:sSupPr>
                      <m:e>
                        <m:r>
                          <a:rPr lang="en-US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Georgia" pitchFamily="34" charset="-120"/>
                          </a:rPr>
                          <m:t>𝒙</m:t>
                        </m:r>
                      </m:e>
                      <m:sup>
                        <m:r>
                          <a:rPr lang="en-US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Georgia" pitchFamily="34" charset="-120"/>
                          </a:rPr>
                          <m:t>𝟐</m:t>
                        </m:r>
                      </m:sup>
                    </m:sSup>
                    <m:r>
                      <a:rPr lang="en-US" sz="1600" b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Georgia" pitchFamily="34" charset="-120"/>
                      </a:rPr>
                      <m:t>−</m:t>
                    </m:r>
                    <m:r>
                      <a:rPr lang="en-US" sz="16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Georgia" pitchFamily="34" charset="-120"/>
                      </a:rPr>
                      <m:t>𝟏</m:t>
                    </m:r>
                    <m:r>
                      <a:rPr lang="en-US" sz="16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Georgia" pitchFamily="34" charset="-120"/>
                      </a:rPr>
                      <m:t>𝒙</m:t>
                    </m:r>
                    <m:r>
                      <a:rPr lang="en-US" sz="1600" b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Georgia" pitchFamily="34" charset="-120"/>
                      </a:rPr>
                      <m:t>+</m:t>
                    </m:r>
                    <m:r>
                      <a:rPr lang="en-US" sz="16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Georgia" pitchFamily="34" charset="-120"/>
                      </a:rPr>
                      <m:t>𝟐</m:t>
                    </m:r>
                    <m:r>
                      <a:rPr lang="en-US" sz="1600" b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Georgia" pitchFamily="34" charset="-120"/>
                      </a:rPr>
                      <m:t>)</m:t>
                    </m:r>
                  </m:oMath>
                </a14:m>
                <a:endParaRPr lang="en-US" sz="1600" b="1" dirty="0">
                  <a:solidFill>
                    <a:srgbClr val="2563A8"/>
                  </a:solidFill>
                  <a:latin typeface="Cambria Math" panose="02040503050406030204" pitchFamily="18" charset="0"/>
                  <a:ea typeface="Cambria Math" panose="02040503050406030204" pitchFamily="18" charset="0"/>
                  <a:cs typeface="Georgia" pitchFamily="34" charset="-120"/>
                </a:endParaRPr>
              </a:p>
            </p:txBody>
          </p:sp>
        </mc:Choice>
        <mc:Fallback xmlns="">
          <p:sp>
            <p:nvSpPr>
              <p:cNvPr id="8" name="Text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3749040"/>
                <a:ext cx="8229600" cy="411480"/>
              </a:xfrm>
              <a:prstGeom prst="rect">
                <a:avLst/>
              </a:prstGeom>
              <a:blipFill>
                <a:blip r:embed="rId4"/>
                <a:stretch>
                  <a:fillRect l="-370" b="-10294"/>
                </a:stretch>
              </a:blipFill>
              <a:ln/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Shape 6"/>
          <p:cNvSpPr/>
          <p:nvPr/>
        </p:nvSpPr>
        <p:spPr>
          <a:xfrm>
            <a:off x="365760" y="4297680"/>
            <a:ext cx="8412480" cy="640080"/>
          </a:xfrm>
          <a:prstGeom prst="rect">
            <a:avLst/>
          </a:prstGeom>
          <a:solidFill>
            <a:srgbClr val="FFFBE6"/>
          </a:solidFill>
          <a:ln w="25400">
            <a:solidFill>
              <a:srgbClr val="F5C518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548640" y="4297680"/>
            <a:ext cx="80467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7A5C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 </a:t>
            </a:r>
            <a:r>
              <a:rPr lang="el-GR" sz="1600" b="1" u="sng" dirty="0">
                <a:solidFill>
                  <a:srgbClr val="7A5C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Ας θυμηθούμε</a:t>
            </a:r>
            <a:r>
              <a:rPr lang="el-GR" sz="1600" b="1" dirty="0">
                <a:solidFill>
                  <a:srgbClr val="7A5C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600" b="1" dirty="0">
                <a:solidFill>
                  <a:srgbClr val="7A5C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: </a:t>
            </a:r>
            <a:r>
              <a:rPr lang="en-US" sz="1600" dirty="0">
                <a:solidFill>
                  <a:srgbClr val="7A5C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Αν υ = 0, τότε ο (x − ρ) είναι παράγοντας του P(x).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A3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36576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Τι μάθαμε σήμερα;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365760" y="1188720"/>
            <a:ext cx="502920" cy="640080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65760" y="1188720"/>
            <a:ext cx="5029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000000"/>
                </a:solidFill>
              </a:rPr>
              <a:t>🔧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960120" y="1188720"/>
            <a:ext cx="7772400" cy="640080"/>
          </a:xfrm>
          <a:prstGeom prst="rect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991600" y="1188720"/>
            <a:ext cx="77409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 err="1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Το</a:t>
            </a:r>
            <a:r>
              <a:rPr lang="en-US" sz="150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π</a:t>
            </a:r>
            <a:r>
              <a:rPr lang="en-US" sz="1500" b="1" dirty="0" err="1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ρό</a:t>
            </a:r>
            <a:r>
              <a:rPr lang="en-US" sz="150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βλημα</a:t>
            </a:r>
            <a:r>
              <a:rPr lang="el-GR" sz="150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:</a:t>
            </a:r>
            <a:r>
              <a:rPr lang="en-US" sz="150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</a:t>
            </a:r>
            <a:r>
              <a:rPr lang="en-US" sz="15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Μελετήσαμε την κατανάλωση καυσίμου </a:t>
            </a:r>
            <a:r>
              <a:rPr lang="el-GR" sz="15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που δίνεται από :  </a:t>
            </a:r>
            <a:r>
              <a:rPr lang="en-US" sz="15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P(x) = x³ − 3x² + 4x − 2</a:t>
            </a:r>
            <a:endParaRPr lang="en-US" sz="15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Shape 6"/>
          <p:cNvSpPr/>
          <p:nvPr/>
        </p:nvSpPr>
        <p:spPr>
          <a:xfrm>
            <a:off x="365760" y="2057400"/>
            <a:ext cx="502920" cy="640080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65760" y="2057400"/>
            <a:ext cx="5029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000000"/>
                </a:solidFill>
              </a:rPr>
              <a:t>📊</a:t>
            </a:r>
            <a:endParaRPr lang="en-US" sz="2000" dirty="0"/>
          </a:p>
        </p:txBody>
      </p:sp>
      <p:sp>
        <p:nvSpPr>
          <p:cNvPr id="10" name="Shape 8"/>
          <p:cNvSpPr/>
          <p:nvPr/>
        </p:nvSpPr>
        <p:spPr>
          <a:xfrm>
            <a:off x="960120" y="2057400"/>
            <a:ext cx="7772400" cy="640080"/>
          </a:xfrm>
          <a:prstGeom prst="rect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991600" y="2057400"/>
            <a:ext cx="75895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GeoGebra  </a:t>
            </a:r>
            <a:r>
              <a:rPr lang="el-GR" sz="150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: </a:t>
            </a:r>
            <a:r>
              <a:rPr lang="en-US" sz="15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Παρα</a:t>
            </a:r>
            <a:r>
              <a:rPr lang="en-US" sz="1500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τηρήσ</a:t>
            </a:r>
            <a:r>
              <a:rPr lang="en-US" sz="15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αμε την καμπύλη και βρήκαμε ότι </a:t>
            </a:r>
            <a:r>
              <a:rPr lang="en-US" sz="1500" dirty="0">
                <a:solidFill>
                  <a:srgbClr val="FFFF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P(2) = 2</a:t>
            </a:r>
            <a:r>
              <a:rPr lang="en-US" sz="15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(υπόλοιπο!)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365760" y="2926080"/>
            <a:ext cx="502920" cy="640080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65760" y="2926080"/>
            <a:ext cx="5029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000000"/>
                </a:solidFill>
              </a:rPr>
              <a:t>⚡</a:t>
            </a:r>
            <a:endParaRPr lang="en-US" sz="2000" dirty="0"/>
          </a:p>
        </p:txBody>
      </p:sp>
      <p:sp>
        <p:nvSpPr>
          <p:cNvPr id="14" name="Shape 12"/>
          <p:cNvSpPr/>
          <p:nvPr/>
        </p:nvSpPr>
        <p:spPr>
          <a:xfrm>
            <a:off x="960120" y="2926080"/>
            <a:ext cx="7772400" cy="640080"/>
          </a:xfrm>
          <a:prstGeom prst="rect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969114" y="2926080"/>
            <a:ext cx="7837607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Σχήμα Horner</a:t>
            </a:r>
            <a:r>
              <a:rPr lang="el-GR" sz="150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:</a:t>
            </a:r>
            <a:r>
              <a:rPr lang="en-US" sz="150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</a:t>
            </a:r>
            <a:r>
              <a:rPr lang="en-US" sz="15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Ανακαλύψαμε πιο γρήγορο τρόπο διαίρεσης χρησιμοποιώντας μόνο συντελεστές</a:t>
            </a:r>
            <a:endParaRPr lang="en-US" sz="1500" dirty="0"/>
          </a:p>
        </p:txBody>
      </p:sp>
      <p:sp>
        <p:nvSpPr>
          <p:cNvPr id="16" name="Shape 14"/>
          <p:cNvSpPr/>
          <p:nvPr/>
        </p:nvSpPr>
        <p:spPr>
          <a:xfrm>
            <a:off x="365760" y="3794760"/>
            <a:ext cx="502920" cy="640080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65760" y="3794760"/>
            <a:ext cx="5029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000000"/>
                </a:solidFill>
              </a:rPr>
              <a:t>📐</a:t>
            </a:r>
            <a:endParaRPr lang="en-US" sz="2000" dirty="0"/>
          </a:p>
        </p:txBody>
      </p:sp>
      <p:sp>
        <p:nvSpPr>
          <p:cNvPr id="18" name="Shape 16"/>
          <p:cNvSpPr/>
          <p:nvPr/>
        </p:nvSpPr>
        <p:spPr>
          <a:xfrm>
            <a:off x="960120" y="3794760"/>
            <a:ext cx="7772400" cy="640080"/>
          </a:xfrm>
          <a:prstGeom prst="rect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999095" y="3794760"/>
            <a:ext cx="75895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Τα</a:t>
            </a:r>
            <a:r>
              <a:rPr lang="en-US" sz="1500" b="1" dirty="0" err="1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υτότητ</a:t>
            </a:r>
            <a:r>
              <a:rPr lang="en-US" sz="150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</a:t>
            </a:r>
            <a:r>
              <a:rPr lang="el-GR" sz="150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:</a:t>
            </a:r>
            <a:r>
              <a:rPr lang="en-US" sz="150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</a:t>
            </a:r>
            <a:r>
              <a:rPr lang="en-US" sz="1500" dirty="0">
                <a:solidFill>
                  <a:srgbClr val="FFFF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P(x) = (x − ρ) · </a:t>
            </a:r>
            <a:r>
              <a:rPr lang="el-GR" sz="1500" dirty="0">
                <a:solidFill>
                  <a:srgbClr val="FFFF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π</a:t>
            </a:r>
            <a:r>
              <a:rPr lang="en-US" sz="1500" dirty="0">
                <a:solidFill>
                  <a:srgbClr val="FFFF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(x) + υ</a:t>
            </a:r>
            <a:r>
              <a:rPr lang="en-US" sz="15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—  σύνδεση πηλίκου, υπολοίπου &amp; θεωρήματος</a:t>
            </a:r>
            <a:endParaRPr lang="en-US" sz="1500" dirty="0"/>
          </a:p>
        </p:txBody>
      </p:sp>
      <p:sp>
        <p:nvSpPr>
          <p:cNvPr id="20" name="Shape 18"/>
          <p:cNvSpPr/>
          <p:nvPr/>
        </p:nvSpPr>
        <p:spPr>
          <a:xfrm>
            <a:off x="0" y="5052060"/>
            <a:ext cx="9144000" cy="91440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A3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opBar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5A623"/>
          </a:solidFill>
        </p:spPr>
      </p:sp>
      <p:sp>
        <p:nvSpPr>
          <p:cNvPr id="3" name="Title"/>
          <p:cNvSpPr/>
          <p:nvPr/>
        </p:nvSpPr>
        <p:spPr>
          <a:xfrm>
            <a:off x="457200" y="273152"/>
            <a:ext cx="8229600" cy="680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>
              <a:buNone/>
            </a:pPr>
            <a:r>
              <a:rPr lang="el-GR" sz="2800" b="1" dirty="0">
                <a:solidFill>
                  <a:srgbClr val="FFFFFF"/>
                </a:solidFill>
                <a:latin typeface="Georgia"/>
              </a:rPr>
              <a:t>Εξάσκηση στο eClass 💻</a:t>
            </a:r>
          </a:p>
        </p:txBody>
      </p:sp>
      <p:sp>
        <p:nvSpPr>
          <p:cNvPr id="4" name="MainBox"/>
          <p:cNvSpPr/>
          <p:nvPr/>
        </p:nvSpPr>
        <p:spPr>
          <a:xfrm>
            <a:off x="731520" y="1290221"/>
            <a:ext cx="7680960" cy="2263153"/>
          </a:xfrm>
          <a:prstGeom prst="rect">
            <a:avLst/>
          </a:prstGeom>
          <a:solidFill>
            <a:srgbClr val="2563A8"/>
          </a:solidFill>
          <a:ln w="19050">
            <a:solidFill>
              <a:srgbClr val="F5A623"/>
            </a:solidFill>
          </a:ln>
          <a:effectLst>
            <a:outerShdw blurRad="101600" dist="38100" dir="8100000" rotWithShape="0">
              <a:srgbClr val="000000">
                <a:alpha val="20000"/>
              </a:srgbClr>
            </a:outerShdw>
          </a:effectLst>
        </p:spPr>
        <p:txBody>
          <a:bodyPr wrap="square" lIns="300000" tIns="200000" rIns="300000" bIns="200000" rtlCol="0" anchor="ctr"/>
          <a:lstStyle/>
          <a:p>
            <a:pPr>
              <a:spcAft>
                <a:spcPts val="2400"/>
              </a:spcAft>
              <a:buNone/>
            </a:pPr>
            <a:r>
              <a:rPr lang="el-GR" sz="2000" dirty="0">
                <a:solidFill>
                  <a:srgbClr val="FFFFFF"/>
                </a:solidFill>
                <a:latin typeface="Calibri"/>
              </a:rPr>
              <a:t>Ανεβάσαμε στο </a:t>
            </a:r>
            <a:r>
              <a:rPr lang="el-GR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e-</a:t>
            </a:r>
            <a:r>
              <a:rPr lang="en-US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c</a:t>
            </a:r>
            <a:r>
              <a:rPr lang="el-GR" sz="20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lass</a:t>
            </a:r>
            <a:r>
              <a:rPr lang="el-GR" sz="2000" b="1" dirty="0">
                <a:solidFill>
                  <a:srgbClr val="FFFFFF"/>
                </a:solidFill>
                <a:latin typeface="Calibri"/>
              </a:rPr>
              <a:t> φυλλάδιο ασκήσεων με το Σχήμα Horner :</a:t>
            </a:r>
            <a:endParaRPr sz="2000" dirty="0"/>
          </a:p>
          <a:p>
            <a:pPr marL="342900" indent="-342900">
              <a:spcAft>
                <a:spcPts val="1200"/>
              </a:spcAft>
              <a:buChar char="🔧"/>
            </a:pPr>
            <a:r>
              <a:rPr lang="el-GR" sz="1600" b="1" dirty="0">
                <a:solidFill>
                  <a:srgbClr val="F5A623"/>
                </a:solidFill>
                <a:latin typeface="Calibri"/>
              </a:rPr>
              <a:t>Θέμα Μηχανολογικό</a:t>
            </a:r>
            <a:r>
              <a:rPr lang="en-US" sz="1600" b="1" dirty="0">
                <a:solidFill>
                  <a:srgbClr val="F5A623"/>
                </a:solidFill>
                <a:latin typeface="Calibri"/>
              </a:rPr>
              <a:t> </a:t>
            </a:r>
            <a:r>
              <a:rPr lang="el-GR" sz="1600" b="1" dirty="0">
                <a:solidFill>
                  <a:srgbClr val="F5A623"/>
                </a:solidFill>
                <a:latin typeface="Calibri"/>
              </a:rPr>
              <a:t>: </a:t>
            </a:r>
            <a:r>
              <a:rPr lang="el-GR" sz="1600" dirty="0">
                <a:solidFill>
                  <a:srgbClr val="FFFFFF"/>
                </a:solidFill>
                <a:latin typeface="Calibri"/>
              </a:rPr>
              <a:t>T(x) = x³ − x² − 4</a:t>
            </a:r>
            <a:endParaRPr sz="1600" dirty="0"/>
          </a:p>
          <a:p>
            <a:pPr marL="342900" indent="-342900">
              <a:spcAft>
                <a:spcPts val="1200"/>
              </a:spcAft>
              <a:buChar char="📚"/>
            </a:pPr>
            <a:r>
              <a:rPr lang="el-GR" sz="1600" b="1" dirty="0">
                <a:solidFill>
                  <a:srgbClr val="F5A623"/>
                </a:solidFill>
                <a:latin typeface="Calibri"/>
              </a:rPr>
              <a:t>Τράπεζα Θεμάτων ΙΕΠ </a:t>
            </a:r>
            <a:r>
              <a:rPr lang="en-US" sz="1600" b="1" dirty="0">
                <a:solidFill>
                  <a:srgbClr val="F5A623"/>
                </a:solidFill>
                <a:latin typeface="Calibri"/>
              </a:rPr>
              <a:t>(</a:t>
            </a:r>
            <a:r>
              <a:rPr lang="el-GR" sz="1600" b="1" dirty="0" err="1">
                <a:solidFill>
                  <a:srgbClr val="F5A623"/>
                </a:solidFill>
                <a:latin typeface="Calibri"/>
              </a:rPr>
              <a:t>Κωδ</a:t>
            </a:r>
            <a:r>
              <a:rPr lang="el-GR" sz="1600" b="1" dirty="0">
                <a:solidFill>
                  <a:srgbClr val="F5A623"/>
                </a:solidFill>
                <a:latin typeface="Calibri"/>
              </a:rPr>
              <a:t>. 36360</a:t>
            </a:r>
            <a:r>
              <a:rPr lang="en-US" sz="1600" b="1" dirty="0">
                <a:solidFill>
                  <a:srgbClr val="F5A623"/>
                </a:solidFill>
                <a:latin typeface="Calibri"/>
              </a:rPr>
              <a:t> </a:t>
            </a:r>
            <a:r>
              <a:rPr lang="el-GR" sz="1600" b="1" dirty="0">
                <a:solidFill>
                  <a:srgbClr val="F5A623"/>
                </a:solidFill>
                <a:latin typeface="Calibri"/>
              </a:rPr>
              <a:t>: </a:t>
            </a:r>
            <a:r>
              <a:rPr lang="el-GR" sz="1600" dirty="0">
                <a:solidFill>
                  <a:srgbClr val="FFFFFF"/>
                </a:solidFill>
                <a:latin typeface="Calibri"/>
              </a:rPr>
              <a:t>P(x) = x³ − x² + x − 1</a:t>
            </a:r>
            <a:endParaRPr sz="1600" dirty="0"/>
          </a:p>
          <a:p>
            <a:pPr marL="342900" indent="-342900">
              <a:spcAft>
                <a:spcPts val="1200"/>
              </a:spcAft>
              <a:buChar char="📚"/>
            </a:pPr>
            <a:r>
              <a:rPr lang="el-GR" sz="1600" b="1" dirty="0">
                <a:solidFill>
                  <a:srgbClr val="F5A623"/>
                </a:solidFill>
                <a:latin typeface="Calibri"/>
              </a:rPr>
              <a:t>Τράπεζα Θεμάτων ΙΕΠ (</a:t>
            </a:r>
            <a:r>
              <a:rPr lang="el-GR" sz="1600" b="1" dirty="0" err="1">
                <a:solidFill>
                  <a:srgbClr val="F5A623"/>
                </a:solidFill>
                <a:latin typeface="Calibri"/>
              </a:rPr>
              <a:t>Κωδ</a:t>
            </a:r>
            <a:r>
              <a:rPr lang="el-GR" sz="1600" b="1" dirty="0">
                <a:solidFill>
                  <a:srgbClr val="F5A623"/>
                </a:solidFill>
                <a:latin typeface="Calibri"/>
              </a:rPr>
              <a:t>. 36394</a:t>
            </a:r>
            <a:r>
              <a:rPr lang="en-US" sz="1600" b="1" dirty="0">
                <a:solidFill>
                  <a:srgbClr val="F5A623"/>
                </a:solidFill>
                <a:latin typeface="Calibri"/>
              </a:rPr>
              <a:t> </a:t>
            </a:r>
            <a:r>
              <a:rPr lang="el-GR" sz="1600" b="1" dirty="0">
                <a:solidFill>
                  <a:srgbClr val="F5A623"/>
                </a:solidFill>
                <a:latin typeface="Calibri"/>
              </a:rPr>
              <a:t>: </a:t>
            </a:r>
            <a:r>
              <a:rPr lang="el-GR" sz="1600" dirty="0">
                <a:solidFill>
                  <a:srgbClr val="FFFFFF"/>
                </a:solidFill>
                <a:latin typeface="Calibri"/>
              </a:rPr>
              <a:t>P(x) = x³ − x² − 4</a:t>
            </a:r>
          </a:p>
        </p:txBody>
      </p:sp>
      <p:sp>
        <p:nvSpPr>
          <p:cNvPr id="5" name="NoteBar"/>
          <p:cNvSpPr/>
          <p:nvPr/>
        </p:nvSpPr>
        <p:spPr>
          <a:xfrm>
            <a:off x="731520" y="3972769"/>
            <a:ext cx="7680960" cy="680000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</a:ln>
        </p:spPr>
        <p:txBody>
          <a:bodyPr wrap="square" rtlCol="0" anchor="ctr"/>
          <a:lstStyle/>
          <a:p>
            <a:pPr algn="ctr">
              <a:buNone/>
            </a:pPr>
            <a:r>
              <a:rPr lang="el-GR" sz="1500" b="1" u="sng" dirty="0">
                <a:solidFill>
                  <a:srgbClr val="1A3A5C"/>
                </a:solidFill>
                <a:latin typeface="Calibri"/>
              </a:rPr>
              <a:t>Χρόνος Παράδοσης</a:t>
            </a:r>
            <a:r>
              <a:rPr lang="el-GR" sz="1500" dirty="0">
                <a:solidFill>
                  <a:srgbClr val="1A3A5C"/>
                </a:solidFill>
                <a:latin typeface="Calibri"/>
              </a:rPr>
              <a:t> : </a:t>
            </a:r>
            <a:r>
              <a:rPr lang="el-GR" sz="1900" b="1" dirty="0">
                <a:solidFill>
                  <a:srgbClr val="C00000"/>
                </a:solidFill>
                <a:latin typeface="Calibri"/>
              </a:rPr>
              <a:t>Στο επόμενο μάθημα</a:t>
            </a:r>
          </a:p>
        </p:txBody>
      </p:sp>
      <p:sp>
        <p:nvSpPr>
          <p:cNvPr id="6" name="BottomBar"/>
          <p:cNvSpPr/>
          <p:nvPr/>
        </p:nvSpPr>
        <p:spPr>
          <a:xfrm>
            <a:off x="0" y="5120000"/>
            <a:ext cx="9144000" cy="91440"/>
          </a:xfrm>
          <a:prstGeom prst="rect">
            <a:avLst/>
          </a:prstGeom>
          <a:solidFill>
            <a:srgbClr val="F5A623"/>
          </a:solidFill>
        </p:spPr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
            <a:extLst>
              <a:ext uri="{FF2B5EF4-FFF2-40B4-BE49-F238E27FC236}">
                <a16:creationId xmlns:a16="http://schemas.microsoft.com/office/drawing/2014/main" id="{32FAADCD-4B64-F631-3FDB-3712AC3FBC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85986" y="747237"/>
            <a:ext cx="3291840" cy="3291840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8" name="Εικόνα 7">
            <a:extLst>
              <a:ext uri="{FF2B5EF4-FFF2-40B4-BE49-F238E27FC236}">
                <a16:creationId xmlns:a16="http://schemas.microsoft.com/office/drawing/2014/main" id="{9B53FFEA-4E22-5A37-4E1C-A69CFBE0B1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2587" y="585789"/>
            <a:ext cx="5063109" cy="3614736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33829499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0"/>
            <a:ext cx="85953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Α.  Το Πρόβλημα — Ξεκινάμε από εδώ</a:t>
            </a:r>
            <a:endParaRPr lang="en-US" sz="2400" dirty="0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6813" y="868679"/>
            <a:ext cx="4182256" cy="2011681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274320" y="914400"/>
            <a:ext cx="4572000" cy="1737360"/>
          </a:xfrm>
          <a:prstGeom prst="rect">
            <a:avLst/>
          </a:prstGeom>
          <a:solidFill>
            <a:srgbClr val="D6E4F7"/>
          </a:solidFill>
          <a:ln w="25400">
            <a:solidFill>
              <a:srgbClr val="2563A8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6" name="Text 3"/>
          <p:cNvSpPr/>
          <p:nvPr/>
        </p:nvSpPr>
        <p:spPr>
          <a:xfrm>
            <a:off x="344774" y="960120"/>
            <a:ext cx="4501546" cy="9203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spcAft>
                <a:spcPts val="600"/>
              </a:spcAft>
              <a:buNone/>
            </a:pPr>
            <a:r>
              <a:rPr lang="en-US" sz="130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ΠΡΟΒΛΗΜΑ ΑΠΟ ΤΟ ΕΡΓΑΣΤΗΡΙΟ ΜΗΧΑΝΟΛΟΓΩΝ</a:t>
            </a:r>
            <a:endParaRPr lang="en-US" sz="1300" dirty="0"/>
          </a:p>
          <a:p>
            <a:pPr marL="0" indent="0">
              <a:buNone/>
            </a:pPr>
            <a:r>
              <a:rPr lang="en-US" sz="14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Ένας </a:t>
            </a:r>
            <a:r>
              <a:rPr lang="en-US" sz="1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κινητήρας</a:t>
            </a:r>
            <a:r>
              <a:rPr lang="en-US" sz="14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καταναλώνει </a:t>
            </a:r>
            <a:r>
              <a:rPr lang="en-US" sz="1400" dirty="0">
                <a:solidFill>
                  <a:srgbClr val="44444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καύσιμο</a:t>
            </a:r>
            <a:r>
              <a:rPr lang="en-US" sz="14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(λίτρα/ώρα).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Η </a:t>
            </a:r>
            <a:r>
              <a:rPr lang="en-US" sz="1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κατανάλωση</a:t>
            </a:r>
            <a:r>
              <a:rPr lang="en-US" sz="14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εξαρτάται από τις </a:t>
            </a:r>
            <a:r>
              <a:rPr lang="en-US" sz="1400" dirty="0">
                <a:solidFill>
                  <a:srgbClr val="44444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στροφές</a:t>
            </a:r>
            <a:r>
              <a:rPr lang="en-US" sz="14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x (×1000 rpm):</a:t>
            </a:r>
            <a:endParaRPr lang="en-US" sz="1400" dirty="0"/>
          </a:p>
        </p:txBody>
      </p:sp>
      <p:sp>
        <p:nvSpPr>
          <p:cNvPr id="7" name="Shape 4"/>
          <p:cNvSpPr/>
          <p:nvPr/>
        </p:nvSpPr>
        <p:spPr>
          <a:xfrm>
            <a:off x="538147" y="1991818"/>
            <a:ext cx="4114800" cy="54864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8" name="Text 5"/>
          <p:cNvSpPr/>
          <p:nvPr/>
        </p:nvSpPr>
        <p:spPr>
          <a:xfrm>
            <a:off x="548640" y="1920240"/>
            <a:ext cx="4114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P(x) = x³ − 3x² + 4x − 2 ,   1 &lt; x ≤ 4</a:t>
            </a:r>
            <a:endParaRPr lang="en-US" sz="1300" dirty="0"/>
          </a:p>
        </p:txBody>
      </p:sp>
      <p:sp>
        <p:nvSpPr>
          <p:cNvPr id="9" name="Shape 6"/>
          <p:cNvSpPr/>
          <p:nvPr/>
        </p:nvSpPr>
        <p:spPr>
          <a:xfrm>
            <a:off x="274320" y="2842210"/>
            <a:ext cx="438912" cy="457200"/>
          </a:xfrm>
          <a:prstGeom prst="rect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274320" y="2880360"/>
            <a:ext cx="438912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1</a:t>
            </a:r>
            <a:endParaRPr lang="en-US" sz="1600" dirty="0"/>
          </a:p>
        </p:txBody>
      </p:sp>
      <p:sp>
        <p:nvSpPr>
          <p:cNvPr id="11" name="Text 8"/>
          <p:cNvSpPr/>
          <p:nvPr/>
        </p:nvSpPr>
        <p:spPr>
          <a:xfrm>
            <a:off x="822960" y="2842210"/>
            <a:ext cx="8046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Τι αντιπροσωπεύει το </a:t>
            </a:r>
            <a:r>
              <a:rPr lang="en-US" sz="160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x</a:t>
            </a:r>
            <a:r>
              <a:rPr lang="en-US" sz="1600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στο πρόβλημα;</a:t>
            </a:r>
            <a:endParaRPr lang="en-US" sz="1600" dirty="0"/>
          </a:p>
        </p:txBody>
      </p:sp>
      <p:sp>
        <p:nvSpPr>
          <p:cNvPr id="12" name="Shape 9"/>
          <p:cNvSpPr/>
          <p:nvPr/>
        </p:nvSpPr>
        <p:spPr>
          <a:xfrm>
            <a:off x="274320" y="3414909"/>
            <a:ext cx="438912" cy="526755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274320" y="3399770"/>
            <a:ext cx="438912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2</a:t>
            </a:r>
            <a:endParaRPr lang="en-US" sz="1600" dirty="0"/>
          </a:p>
        </p:txBody>
      </p:sp>
      <p:sp>
        <p:nvSpPr>
          <p:cNvPr id="14" name="Text 11"/>
          <p:cNvSpPr/>
          <p:nvPr/>
        </p:nvSpPr>
        <p:spPr>
          <a:xfrm>
            <a:off x="822960" y="3390850"/>
            <a:ext cx="80467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Οι μηχανικοί θέλουν να μελετήσουν την κατανάλωση στις 2000 rpm.</a:t>
            </a:r>
            <a:endParaRPr lang="en-US" sz="1600" dirty="0"/>
          </a:p>
          <a:p>
            <a:pPr marL="0" indent="0">
              <a:buNone/>
            </a:pPr>
            <a:r>
              <a:rPr lang="el-GR" sz="1600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Ποια είναι η τιμή</a:t>
            </a:r>
            <a:r>
              <a:rPr lang="en-US" sz="1600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;</a:t>
            </a:r>
            <a:endParaRPr lang="en-US" sz="1600" dirty="0"/>
          </a:p>
        </p:txBody>
      </p:sp>
      <p:sp>
        <p:nvSpPr>
          <p:cNvPr id="15" name="Shape 12"/>
          <p:cNvSpPr/>
          <p:nvPr/>
        </p:nvSpPr>
        <p:spPr>
          <a:xfrm>
            <a:off x="274320" y="4101684"/>
            <a:ext cx="438912" cy="518285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274320" y="4109179"/>
            <a:ext cx="438912" cy="51828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3</a:t>
            </a:r>
            <a:endParaRPr lang="en-US" sz="1600" dirty="0"/>
          </a:p>
        </p:txBody>
      </p:sp>
      <p:sp>
        <p:nvSpPr>
          <p:cNvPr id="17" name="Text 14"/>
          <p:cNvSpPr/>
          <p:nvPr/>
        </p:nvSpPr>
        <p:spPr>
          <a:xfrm>
            <a:off x="822960" y="4093065"/>
            <a:ext cx="8046720" cy="550513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l-GR" sz="1600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Με βάση το Θεώρημα Υπολοίπου, με ποιο πολυώνυμο πρέπει να διαιρέσουμε το P(x) για να βρούμε την κατανάλωση καυσίμου στις 2000 rpm;</a:t>
            </a:r>
            <a:endParaRPr lang="en-US" sz="1600" dirty="0">
              <a:solidFill>
                <a:srgbClr val="1A3A5C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</p:txBody>
      </p:sp>
      <p:sp>
        <p:nvSpPr>
          <p:cNvPr id="18" name="Shape 15"/>
          <p:cNvSpPr/>
          <p:nvPr/>
        </p:nvSpPr>
        <p:spPr>
          <a:xfrm>
            <a:off x="274320" y="4754880"/>
            <a:ext cx="8595360" cy="274320"/>
          </a:xfrm>
          <a:prstGeom prst="rect">
            <a:avLst/>
          </a:prstGeom>
          <a:solidFill>
            <a:srgbClr val="FFFBE6"/>
          </a:solidFill>
          <a:ln w="25400">
            <a:solidFill>
              <a:srgbClr val="F5C518"/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457200" y="475488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7A5C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 υ = P(ρ)  — </a:t>
            </a:r>
            <a:r>
              <a:rPr lang="en-US" sz="1600" dirty="0">
                <a:solidFill>
                  <a:srgbClr val="7A5C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Το υπόλοιπο της διαίρεσης P(x) ÷ (x − ρ) ισούται με την τιμή P(ρ)</a:t>
            </a:r>
            <a:r>
              <a:rPr lang="el-GR" sz="1600" dirty="0">
                <a:solidFill>
                  <a:srgbClr val="7A5C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1A3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opBar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5A623"/>
          </a:solidFill>
        </p:spPr>
      </p:sp>
      <p:sp>
        <p:nvSpPr>
          <p:cNvPr id="3" name="Title"/>
          <p:cNvSpPr/>
          <p:nvPr/>
        </p:nvSpPr>
        <p:spPr>
          <a:xfrm>
            <a:off x="457200" y="273152"/>
            <a:ext cx="8229600" cy="680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>
              <a:buNone/>
            </a:pPr>
            <a:r>
              <a:rPr lang="el-GR" sz="2800" b="1" dirty="0">
                <a:solidFill>
                  <a:srgbClr val="FFFFFF"/>
                </a:solidFill>
                <a:latin typeface="Georgia"/>
              </a:rPr>
              <a:t>Ταυτότητα της διαίρεσης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MainBox"/>
              <p:cNvSpPr/>
              <p:nvPr/>
            </p:nvSpPr>
            <p:spPr>
              <a:xfrm>
                <a:off x="731520" y="1190000"/>
                <a:ext cx="7680960" cy="3000000"/>
              </a:xfrm>
              <a:prstGeom prst="rect">
                <a:avLst/>
              </a:prstGeom>
              <a:solidFill>
                <a:srgbClr val="2563A8"/>
              </a:solidFill>
              <a:ln w="19050">
                <a:solidFill>
                  <a:srgbClr val="F5A623"/>
                </a:solidFill>
              </a:ln>
              <a:effectLst>
                <a:outerShdw blurRad="101600" dist="38100" dir="8100000" rotWithShape="0">
                  <a:srgbClr val="000000">
                    <a:alpha val="20000"/>
                  </a:srgbClr>
                </a:outerShdw>
              </a:effectLst>
            </p:spPr>
            <p:txBody>
              <a:bodyPr wrap="square" lIns="350000" tIns="300000" rIns="350000" bIns="300000" rtlCol="0" anchor="ctr"/>
              <a:lstStyle/>
              <a:p>
                <a:pPr algn="l">
                  <a:spcAft>
                    <a:spcPts val="1200"/>
                  </a:spcAft>
                  <a:buNone/>
                </a:pPr>
                <a:r>
                  <a:rPr lang="el-GR" sz="1700" dirty="0">
                    <a:solidFill>
                      <a:srgbClr val="FFFFFF"/>
                    </a:solidFill>
                    <a:latin typeface="Calibri"/>
                  </a:rPr>
                  <a:t>Αν κάνουμε τη διαίρεση του πολυωνύμου P(x) με το x−2, θα προκύψουν δύο αποτελέσματα: το </a:t>
                </a:r>
                <a:r>
                  <a:rPr lang="el-GR" sz="1700" b="1" dirty="0">
                    <a:solidFill>
                      <a:srgbClr val="F5A623"/>
                    </a:solidFill>
                    <a:latin typeface="Calibri"/>
                  </a:rPr>
                  <a:t>πηλίκο</a:t>
                </a:r>
                <a:r>
                  <a:rPr lang="el-GR" sz="1700" dirty="0">
                    <a:solidFill>
                      <a:srgbClr val="FFFFFF"/>
                    </a:solidFill>
                    <a:latin typeface="Calibri"/>
                  </a:rPr>
                  <a:t> και το </a:t>
                </a:r>
                <a:r>
                  <a:rPr lang="el-GR" sz="1700" b="1" dirty="0">
                    <a:solidFill>
                      <a:srgbClr val="F5A623"/>
                    </a:solidFill>
                    <a:latin typeface="Calibri"/>
                  </a:rPr>
                  <a:t>υπόλοιπο</a:t>
                </a:r>
                <a:r>
                  <a:rPr lang="el-GR" sz="1700" dirty="0">
                    <a:solidFill>
                      <a:srgbClr val="FFFFFF"/>
                    </a:solidFill>
                    <a:latin typeface="Calibri"/>
                  </a:rPr>
                  <a:t>. Σύμφωνα με την ταυτότητα της διαίρεσης θα ισχύει:</a:t>
                </a:r>
              </a:p>
              <a:p>
                <a:pPr algn="ctr">
                  <a:spcBef>
                    <a:spcPts val="1600"/>
                  </a:spcBef>
                  <a:spcAft>
                    <a:spcPts val="1600"/>
                  </a:spcAft>
                  <a:buNone/>
                </a:pPr>
                <a:r>
                  <a:rPr lang="el-GR" sz="1900" b="1" dirty="0">
                    <a:solidFill>
                      <a:srgbClr val="FFFF00"/>
                    </a:solidFill>
                    <a:latin typeface="Calibri"/>
                  </a:rPr>
                  <a:t>( x³ − 3x² + 4x − 2 ) </a:t>
                </a:r>
                <a:r>
                  <a:rPr lang="en-US" sz="1900" b="1" dirty="0">
                    <a:solidFill>
                      <a:srgbClr val="FFFF00"/>
                    </a:solidFill>
                    <a:latin typeface="Calibri"/>
                  </a:rPr>
                  <a:t>=</a:t>
                </a:r>
                <a:r>
                  <a:rPr lang="el-GR" sz="1900" b="1" dirty="0">
                    <a:solidFill>
                      <a:srgbClr val="FFFF00"/>
                    </a:solidFill>
                    <a:latin typeface="Calibri"/>
                  </a:rPr>
                  <a:t> ( x − 2 ) </a:t>
                </a:r>
                <a14:m>
                  <m:oMath xmlns:m="http://schemas.openxmlformats.org/officeDocument/2006/math">
                    <m:r>
                      <a:rPr lang="el-GR" sz="1900" b="1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l-GR" sz="1900" b="1" dirty="0">
                    <a:solidFill>
                      <a:srgbClr val="FFFF00"/>
                    </a:solidFill>
                    <a:latin typeface="Calibri"/>
                  </a:rPr>
                  <a:t> ( x² − x + 2 ) </a:t>
                </a:r>
                <a:r>
                  <a:rPr lang="en-US" sz="1900" dirty="0">
                    <a:solidFill>
                      <a:srgbClr val="FFFF00"/>
                    </a:solidFill>
                    <a:latin typeface="Calibri"/>
                  </a:rPr>
                  <a:t>+</a:t>
                </a:r>
                <a:r>
                  <a:rPr lang="el-GR" sz="1900" dirty="0">
                    <a:solidFill>
                      <a:srgbClr val="FFFFFF"/>
                    </a:solidFill>
                    <a:latin typeface="Calibri"/>
                  </a:rPr>
                  <a:t> </a:t>
                </a:r>
                <a:r>
                  <a:rPr lang="el-GR" sz="1900" b="1" dirty="0">
                    <a:solidFill>
                      <a:srgbClr val="FFFF00"/>
                    </a:solidFill>
                    <a:latin typeface="Calibri"/>
                  </a:rPr>
                  <a:t>2</a:t>
                </a:r>
              </a:p>
              <a:p>
                <a:pPr algn="ctr">
                  <a:buNone/>
                </a:pPr>
                <a:r>
                  <a:rPr lang="el-GR" sz="1800" b="1" dirty="0">
                    <a:solidFill>
                      <a:srgbClr val="F5A623"/>
                    </a:solidFill>
                    <a:latin typeface="Calibri"/>
                  </a:rPr>
                  <a:t>Πηλίκο: </a:t>
                </a:r>
                <a:r>
                  <a:rPr lang="el-GR" sz="1800" dirty="0">
                    <a:solidFill>
                      <a:srgbClr val="FFFFFF"/>
                    </a:solidFill>
                    <a:latin typeface="Calibri"/>
                  </a:rPr>
                  <a:t>x² − x + 2          </a:t>
                </a:r>
                <a:r>
                  <a:rPr lang="el-GR" sz="1800" b="1" dirty="0">
                    <a:solidFill>
                      <a:srgbClr val="F5A623"/>
                    </a:solidFill>
                    <a:latin typeface="Calibri"/>
                  </a:rPr>
                  <a:t>Υπόλοιπο: </a:t>
                </a:r>
                <a:r>
                  <a:rPr lang="el-GR" sz="1800" dirty="0">
                    <a:solidFill>
                      <a:srgbClr val="FFFFFF"/>
                    </a:solidFill>
                    <a:latin typeface="Calibri"/>
                  </a:rPr>
                  <a:t>2</a:t>
                </a:r>
              </a:p>
            </p:txBody>
          </p:sp>
        </mc:Choice>
        <mc:Fallback>
          <p:sp>
            <p:nvSpPr>
              <p:cNvPr id="4" name="MainBox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1520" y="1190000"/>
                <a:ext cx="7680960" cy="300000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 w="19050">
                <a:solidFill>
                  <a:srgbClr val="F5A623"/>
                </a:solidFill>
              </a:ln>
              <a:effectLst>
                <a:outerShdw blurRad="101600" dist="38100" dir="8100000" rotWithShape="0">
                  <a:srgbClr val="000000">
                    <a:alpha val="20000"/>
                  </a:srgbClr>
                </a:outerShdw>
              </a:effectLst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BottomBar"/>
          <p:cNvSpPr/>
          <p:nvPr/>
        </p:nvSpPr>
        <p:spPr>
          <a:xfrm>
            <a:off x="0" y="5120000"/>
            <a:ext cx="9144000" cy="91440"/>
          </a:xfrm>
          <a:prstGeom prst="rect">
            <a:avLst/>
          </a:prstGeom>
          <a:solidFill>
            <a:srgbClr val="F5A623"/>
          </a:solidFill>
        </p:spPr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0"/>
            <a:ext cx="85953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Β.  Μετάβαση στο Διαδραστικό Γράφημα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365760" y="1051560"/>
            <a:ext cx="4937760" cy="3474720"/>
          </a:xfrm>
          <a:prstGeom prst="rect">
            <a:avLst/>
          </a:prstGeom>
          <a:solidFill>
            <a:srgbClr val="FFFFFF"/>
          </a:solidFill>
          <a:ln w="12700">
            <a:solidFill>
              <a:srgbClr val="2563A8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548640" y="1143000"/>
            <a:ext cx="4572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b="1" u="sng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Οδηγίες για τους μαθητές</a:t>
            </a:r>
            <a:r>
              <a:rPr lang="el-GR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:</a:t>
            </a:r>
            <a:endParaRPr lang="en-US" dirty="0"/>
          </a:p>
        </p:txBody>
      </p:sp>
      <p:sp>
        <p:nvSpPr>
          <p:cNvPr id="6" name="Shape 4"/>
          <p:cNvSpPr/>
          <p:nvPr/>
        </p:nvSpPr>
        <p:spPr>
          <a:xfrm>
            <a:off x="548640" y="1795820"/>
            <a:ext cx="384048" cy="384048"/>
          </a:xfrm>
          <a:prstGeom prst="ellipse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48640" y="1795820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1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051560" y="1645920"/>
            <a:ext cx="41148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just">
              <a:buNone/>
            </a:pPr>
            <a:r>
              <a:rPr lang="en-US" sz="16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Για x = 2000 rpm, ποια τιμή βάζουμε στο x;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548640" y="2618780"/>
            <a:ext cx="384048" cy="384048"/>
          </a:xfrm>
          <a:prstGeom prst="ellipse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48640" y="2618780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2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1051560" y="2468880"/>
            <a:ext cx="41148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just">
              <a:buNone/>
            </a:pPr>
            <a:r>
              <a:rPr lang="el-GR" sz="1600" dirty="0"/>
              <a:t>Ποια θα είναι η κατανάλωση καυσίμου;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548640" y="3441740"/>
            <a:ext cx="384048" cy="384048"/>
          </a:xfrm>
          <a:prstGeom prst="ellipse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48640" y="3441740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3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1051560" y="3291840"/>
            <a:ext cx="41148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just">
              <a:buNone/>
            </a:pPr>
            <a:r>
              <a:rPr lang="en-US" sz="16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Δοκιμάστε τιμές μικρότερες</a:t>
            </a:r>
            <a:r>
              <a:rPr lang="el-GR" sz="16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και μεγαλύτερες </a:t>
            </a:r>
            <a:r>
              <a:rPr lang="en-US" sz="16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από 2. Τι παρατηρείτε;</a:t>
            </a:r>
            <a:endParaRPr lang="en-US" sz="1600" dirty="0"/>
          </a:p>
        </p:txBody>
      </p:sp>
      <p:sp>
        <p:nvSpPr>
          <p:cNvPr id="15" name="Shape 13"/>
          <p:cNvSpPr/>
          <p:nvPr/>
        </p:nvSpPr>
        <p:spPr>
          <a:xfrm>
            <a:off x="5577840" y="1051560"/>
            <a:ext cx="3200400" cy="3474720"/>
          </a:xfrm>
          <a:prstGeom prst="rect">
            <a:avLst/>
          </a:prstGeom>
          <a:solidFill>
            <a:srgbClr val="1A3A5C"/>
          </a:solidFill>
          <a:ln w="38100">
            <a:solidFill>
              <a:srgbClr val="F5A623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5577840" y="1280160"/>
            <a:ext cx="32004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000" dirty="0">
                <a:solidFill>
                  <a:srgbClr val="000000"/>
                </a:solidFill>
              </a:rPr>
              <a:t>📊</a:t>
            </a:r>
            <a:endParaRPr lang="en-US" sz="4000" dirty="0"/>
          </a:p>
        </p:txBody>
      </p:sp>
      <p:sp>
        <p:nvSpPr>
          <p:cNvPr id="17" name="Text 15"/>
          <p:cNvSpPr/>
          <p:nvPr/>
        </p:nvSpPr>
        <p:spPr>
          <a:xfrm>
            <a:off x="5577840" y="2148840"/>
            <a:ext cx="32004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Καμπύλη Κατανάλωσης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P(x)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5577840" y="2971800"/>
            <a:ext cx="32004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P(x) = x³ − 3x² + 4x − 2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i="1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&lt; x ≤ 4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5943600" y="3703320"/>
            <a:ext cx="2377440" cy="594360"/>
          </a:xfrm>
          <a:prstGeom prst="roundRect">
            <a:avLst>
              <a:gd name="adj" fmla="val 15385"/>
            </a:avLst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20" name="Text 18">
            <a:hlinkClick r:id="rId3" action="ppaction://hlinkfile"/>
          </p:cNvPr>
          <p:cNvSpPr/>
          <p:nvPr/>
        </p:nvSpPr>
        <p:spPr>
          <a:xfrm>
            <a:off x="5943600" y="3703320"/>
            <a:ext cx="23774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u="sng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3" action="ppaction://hlinkfil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▶  Άνοιξε το Γράφημα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394533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0"/>
            <a:ext cx="85953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Γ.  Ξαναχτίζω τη Διαίρεση — Μόνο με Αριθμούς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365760" y="1370155"/>
            <a:ext cx="457200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2563A8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548640" y="1507209"/>
            <a:ext cx="4206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Γράφουμε μόνο τους συντελεστές:</a:t>
            </a:r>
            <a:endParaRPr lang="en-US" sz="1400" dirty="0"/>
          </a:p>
        </p:txBody>
      </p:sp>
      <p:graphicFrame>
        <p:nvGraphicFramePr>
          <p:cNvPr id="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6335349"/>
              </p:ext>
            </p:extLst>
          </p:nvPr>
        </p:nvGraphicFramePr>
        <p:xfrm>
          <a:off x="675249" y="1918689"/>
          <a:ext cx="3840480" cy="1005840"/>
        </p:xfrm>
        <a:graphic>
          <a:graphicData uri="http://schemas.openxmlformats.org/drawingml/2006/table">
            <a:tbl>
              <a:tblPr/>
              <a:tblGrid>
                <a:gridCol w="3938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19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400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3528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l-GR" sz="1400" dirty="0">
                          <a:latin typeface="Calibri" charset="0"/>
                          <a:ea typeface="Calibri" charset="0"/>
                          <a:cs typeface="Calibri" charset="0"/>
                        </a:rPr>
                        <a:t>1</a:t>
                      </a:r>
                      <a:r>
                        <a:rPr lang="el-GR" sz="1400" baseline="30000" dirty="0">
                          <a:latin typeface="Calibri" charset="0"/>
                          <a:ea typeface="Calibri" charset="0"/>
                          <a:cs typeface="Calibri" charset="0"/>
                        </a:rPr>
                        <a:t>η</a:t>
                      </a:r>
                      <a:r>
                        <a:rPr lang="el-GR" sz="1400" dirty="0">
                          <a:latin typeface="Calibri" charset="0"/>
                          <a:ea typeface="Calibri" charset="0"/>
                          <a:cs typeface="Calibri" charset="0"/>
                        </a:rPr>
                        <a:t> 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400" b="1" dirty="0">
                          <a:solidFill>
                            <a:srgbClr val="1A3A5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4F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400" b="1" dirty="0">
                          <a:solidFill>
                            <a:srgbClr val="1A3A5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−3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4F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400" b="1" dirty="0">
                          <a:solidFill>
                            <a:srgbClr val="1A3A5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4F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400" b="1" dirty="0">
                          <a:solidFill>
                            <a:srgbClr val="1A3A5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−2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4F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l-GR" sz="1400" b="1" dirty="0">
                          <a:solidFill>
                            <a:srgbClr val="1A3A5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ρ = </a:t>
                      </a:r>
                      <a:r>
                        <a:rPr lang="en-US" sz="1400" b="1" dirty="0">
                          <a:solidFill>
                            <a:srgbClr val="1A3A5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l-GR" sz="1400" dirty="0">
                          <a:latin typeface="Calibri" charset="0"/>
                          <a:ea typeface="Calibri" charset="0"/>
                          <a:cs typeface="Calibri" charset="0"/>
                        </a:rPr>
                        <a:t>2</a:t>
                      </a:r>
                      <a:r>
                        <a:rPr lang="el-GR" sz="1400" baseline="30000" dirty="0">
                          <a:latin typeface="Calibri" charset="0"/>
                          <a:ea typeface="Calibri" charset="0"/>
                          <a:cs typeface="Calibri" charset="0"/>
                        </a:rPr>
                        <a:t>η</a:t>
                      </a:r>
                      <a:r>
                        <a:rPr lang="el-GR" sz="1400" dirty="0">
                          <a:latin typeface="Calibri" charset="0"/>
                          <a:ea typeface="Calibri" charset="0"/>
                          <a:cs typeface="Calibri" charset="0"/>
                        </a:rPr>
                        <a:t> 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l-GR" sz="1400" dirty="0">
                          <a:latin typeface="Calibri" charset="0"/>
                          <a:ea typeface="Calibri" charset="0"/>
                          <a:cs typeface="Calibri" charset="0"/>
                        </a:rPr>
                        <a:t>3</a:t>
                      </a:r>
                      <a:r>
                        <a:rPr lang="el-GR" sz="1400" baseline="30000" dirty="0">
                          <a:latin typeface="Calibri" charset="0"/>
                          <a:ea typeface="Calibri" charset="0"/>
                          <a:cs typeface="Calibri" charset="0"/>
                        </a:rPr>
                        <a:t>η</a:t>
                      </a:r>
                      <a:r>
                        <a:rPr lang="el-GR" sz="1400" dirty="0">
                          <a:latin typeface="Calibri" charset="0"/>
                          <a:ea typeface="Calibri" charset="0"/>
                          <a:cs typeface="Calibri" charset="0"/>
                        </a:rPr>
                        <a:t> 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8" name="Shape 5"/>
          <p:cNvSpPr/>
          <p:nvPr/>
        </p:nvSpPr>
        <p:spPr>
          <a:xfrm>
            <a:off x="502920" y="3174221"/>
            <a:ext cx="274320" cy="274320"/>
          </a:xfrm>
          <a:prstGeom prst="ellipse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02920" y="3174221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1</a:t>
            </a:r>
            <a:endParaRPr lang="en-US" sz="1600" dirty="0"/>
          </a:p>
        </p:txBody>
      </p:sp>
      <p:sp>
        <p:nvSpPr>
          <p:cNvPr id="10" name="Text 7"/>
          <p:cNvSpPr/>
          <p:nvPr/>
        </p:nvSpPr>
        <p:spPr>
          <a:xfrm>
            <a:off x="868680" y="3128501"/>
            <a:ext cx="393192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l-GR" sz="16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Κατέβασε</a:t>
            </a:r>
            <a:r>
              <a:rPr lang="en-US" sz="16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l-GR" sz="16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στην 3</a:t>
            </a:r>
            <a:r>
              <a:rPr lang="el-GR" sz="1600" baseline="300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η</a:t>
            </a:r>
            <a:r>
              <a:rPr lang="el-GR" sz="16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σειρά </a:t>
            </a:r>
            <a:r>
              <a:rPr lang="en-US" sz="16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τον </a:t>
            </a:r>
            <a:r>
              <a:rPr lang="en-US" sz="1600" b="1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1ο συντελεστή</a:t>
            </a:r>
            <a:r>
              <a:rPr lang="en-US" sz="16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600" dirty="0"/>
          </a:p>
        </p:txBody>
      </p:sp>
      <p:sp>
        <p:nvSpPr>
          <p:cNvPr id="11" name="Shape 8"/>
          <p:cNvSpPr/>
          <p:nvPr/>
        </p:nvSpPr>
        <p:spPr>
          <a:xfrm>
            <a:off x="502920" y="3503405"/>
            <a:ext cx="274320" cy="274320"/>
          </a:xfrm>
          <a:prstGeom prst="ellipse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502920" y="3503405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2</a:t>
            </a:r>
            <a:endParaRPr lang="en-US" sz="1600" dirty="0"/>
          </a:p>
        </p:txBody>
      </p:sp>
      <p:sp>
        <p:nvSpPr>
          <p:cNvPr id="13" name="Text 10"/>
          <p:cNvSpPr/>
          <p:nvPr/>
        </p:nvSpPr>
        <p:spPr>
          <a:xfrm>
            <a:off x="868680" y="3457685"/>
            <a:ext cx="393192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Πολλαπλασίασ</a:t>
            </a:r>
            <a:r>
              <a:rPr lang="el-GR" sz="16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ε</a:t>
            </a:r>
            <a:r>
              <a:rPr lang="en-US" sz="16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× </a:t>
            </a:r>
            <a:r>
              <a:rPr lang="en-US" sz="1600" b="1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ρ</a:t>
            </a:r>
            <a:r>
              <a:rPr lang="en-US" sz="16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600" dirty="0"/>
          </a:p>
        </p:txBody>
      </p:sp>
      <p:sp>
        <p:nvSpPr>
          <p:cNvPr id="14" name="Shape 11"/>
          <p:cNvSpPr/>
          <p:nvPr/>
        </p:nvSpPr>
        <p:spPr>
          <a:xfrm>
            <a:off x="502920" y="3832589"/>
            <a:ext cx="274320" cy="274320"/>
          </a:xfrm>
          <a:prstGeom prst="ellipse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502920" y="3832589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3</a:t>
            </a:r>
            <a:endParaRPr lang="en-US" sz="1600" dirty="0"/>
          </a:p>
        </p:txBody>
      </p:sp>
      <p:sp>
        <p:nvSpPr>
          <p:cNvPr id="16" name="Text 13"/>
          <p:cNvSpPr/>
          <p:nvPr/>
        </p:nvSpPr>
        <p:spPr>
          <a:xfrm>
            <a:off x="868680" y="3786869"/>
            <a:ext cx="393192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Άθροισε κάθε στήλη </a:t>
            </a:r>
            <a:endParaRPr lang="en-US" sz="1600" dirty="0"/>
          </a:p>
        </p:txBody>
      </p:sp>
      <p:sp>
        <p:nvSpPr>
          <p:cNvPr id="17" name="Shape 14"/>
          <p:cNvSpPr/>
          <p:nvPr/>
        </p:nvSpPr>
        <p:spPr>
          <a:xfrm>
            <a:off x="502920" y="4161773"/>
            <a:ext cx="274320" cy="274320"/>
          </a:xfrm>
          <a:prstGeom prst="ellipse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18" name="Text 15"/>
          <p:cNvSpPr/>
          <p:nvPr/>
        </p:nvSpPr>
        <p:spPr>
          <a:xfrm>
            <a:off x="502920" y="4161773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4</a:t>
            </a:r>
            <a:endParaRPr lang="en-US" sz="1600" dirty="0"/>
          </a:p>
        </p:txBody>
      </p:sp>
      <p:sp>
        <p:nvSpPr>
          <p:cNvPr id="19" name="Text 16"/>
          <p:cNvSpPr/>
          <p:nvPr/>
        </p:nvSpPr>
        <p:spPr>
          <a:xfrm>
            <a:off x="868680" y="4116053"/>
            <a:ext cx="393192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Επανάλαβε για κάθε στήλη</a:t>
            </a:r>
            <a:endParaRPr lang="en-US" sz="1600" dirty="0"/>
          </a:p>
        </p:txBody>
      </p:sp>
      <p:sp>
        <p:nvSpPr>
          <p:cNvPr id="20" name="Shape 17"/>
          <p:cNvSpPr/>
          <p:nvPr/>
        </p:nvSpPr>
        <p:spPr>
          <a:xfrm>
            <a:off x="5212080" y="1415769"/>
            <a:ext cx="3566160" cy="3200400"/>
          </a:xfrm>
          <a:prstGeom prst="rect">
            <a:avLst/>
          </a:prstGeom>
          <a:solidFill>
            <a:srgbClr val="1A3A5C"/>
          </a:solidFill>
          <a:ln w="38100">
            <a:solidFill>
              <a:srgbClr val="F5A623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21" name="Text 18"/>
          <p:cNvSpPr/>
          <p:nvPr/>
        </p:nvSpPr>
        <p:spPr>
          <a:xfrm>
            <a:off x="5212080" y="1598649"/>
            <a:ext cx="35661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000" dirty="0">
                <a:solidFill>
                  <a:srgbClr val="000000"/>
                </a:solidFill>
              </a:rPr>
              <a:t>🔢</a:t>
            </a:r>
            <a:endParaRPr lang="en-US" sz="4000" dirty="0"/>
          </a:p>
        </p:txBody>
      </p:sp>
      <p:sp>
        <p:nvSpPr>
          <p:cNvPr id="22" name="Text 19"/>
          <p:cNvSpPr/>
          <p:nvPr/>
        </p:nvSpPr>
        <p:spPr>
          <a:xfrm>
            <a:off x="5212080" y="2302439"/>
            <a:ext cx="35661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Διαδραστικό</a:t>
            </a:r>
            <a:endParaRPr lang="en-US" sz="1800" dirty="0"/>
          </a:p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Σχήμα Horner</a:t>
            </a:r>
            <a:endParaRPr lang="en-US" sz="1800" dirty="0"/>
          </a:p>
        </p:txBody>
      </p:sp>
      <p:sp>
        <p:nvSpPr>
          <p:cNvPr id="23" name="Text 20"/>
          <p:cNvSpPr/>
          <p:nvPr/>
        </p:nvSpPr>
        <p:spPr>
          <a:xfrm>
            <a:off x="5212080" y="3133644"/>
            <a:ext cx="35661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Εξάσκηση βήμα-βήμα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i="1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με οπτική ανατροφοδότηση</a:t>
            </a:r>
            <a:endParaRPr lang="en-US" sz="1200" dirty="0"/>
          </a:p>
        </p:txBody>
      </p:sp>
      <p:sp>
        <p:nvSpPr>
          <p:cNvPr id="24" name="Shape 21"/>
          <p:cNvSpPr/>
          <p:nvPr/>
        </p:nvSpPr>
        <p:spPr>
          <a:xfrm>
            <a:off x="5669280" y="3796959"/>
            <a:ext cx="2560320" cy="594360"/>
          </a:xfrm>
          <a:prstGeom prst="roundRect">
            <a:avLst>
              <a:gd name="adj" fmla="val 15385"/>
            </a:avLst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25" name="Text 22">
            <a:hlinkClick r:id="rId3" action="ppaction://hlinkfile"/>
          </p:cNvPr>
          <p:cNvSpPr/>
          <p:nvPr/>
        </p:nvSpPr>
        <p:spPr>
          <a:xfrm>
            <a:off x="5669280" y="3796959"/>
            <a:ext cx="25603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u="sng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▶  </a:t>
            </a:r>
            <a:r>
              <a:rPr lang="en-US" sz="1400" b="1" u="sng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4" action="ppaction://hlinkfile"/>
              </a:rPr>
              <a:t>Άνοιξε</a:t>
            </a:r>
            <a:r>
              <a:rPr lang="en-US" sz="1400" b="1" u="sng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400" b="1" u="sng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4" action="ppaction://hlinkfile"/>
              </a:rPr>
              <a:t>το</a:t>
            </a:r>
            <a:r>
              <a:rPr lang="en-US" sz="1400" b="1" u="sng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400" b="1" u="sng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4" action="ppaction://hlinkfile"/>
              </a:rPr>
              <a:t>Σχήμα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  <p:bldP spid="13" grpId="0" animBg="1"/>
      <p:bldP spid="15" grpId="0" animBg="1"/>
      <p:bldP spid="16" grpId="0" animBg="1"/>
      <p:bldP spid="1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0"/>
            <a:ext cx="85953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Γ.  Ξαναχτίζω τη Διαίρεση — Μόνο με Αριθμούς</a:t>
            </a:r>
            <a:endParaRPr lang="en-US" sz="2400" dirty="0"/>
          </a:p>
        </p:txBody>
      </p:sp>
      <p:graphicFrame>
        <p:nvGraphicFramePr>
          <p:cNvPr id="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3059139"/>
              </p:ext>
            </p:extLst>
          </p:nvPr>
        </p:nvGraphicFramePr>
        <p:xfrm>
          <a:off x="548639" y="1561975"/>
          <a:ext cx="8027514" cy="2695230"/>
        </p:xfrm>
        <a:graphic>
          <a:graphicData uri="http://schemas.openxmlformats.org/drawingml/2006/table">
            <a:tbl>
              <a:tblPr/>
              <a:tblGrid>
                <a:gridCol w="10478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717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390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5725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0822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0336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89841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l-GR" sz="1800" dirty="0">
                          <a:latin typeface="Calibri" charset="0"/>
                          <a:ea typeface="Calibri" charset="0"/>
                          <a:cs typeface="Calibri" charset="0"/>
                        </a:rPr>
                        <a:t>1</a:t>
                      </a:r>
                      <a:r>
                        <a:rPr lang="el-GR" sz="1800" baseline="30000" dirty="0">
                          <a:latin typeface="Calibri" charset="0"/>
                          <a:ea typeface="Calibri" charset="0"/>
                          <a:cs typeface="Calibri" charset="0"/>
                        </a:rPr>
                        <a:t>η</a:t>
                      </a:r>
                      <a:r>
                        <a:rPr lang="el-GR" sz="1800" dirty="0">
                          <a:latin typeface="Calibri" charset="0"/>
                          <a:ea typeface="Calibri" charset="0"/>
                          <a:cs typeface="Calibri" charset="0"/>
                        </a:rPr>
                        <a:t> Σειρά</a:t>
                      </a:r>
                      <a:endParaRPr lang="en-US" sz="1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800" b="1" dirty="0">
                          <a:solidFill>
                            <a:srgbClr val="1A3A5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</a:t>
                      </a:r>
                      <a:endParaRPr lang="en-US" sz="1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4F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800" b="1" dirty="0">
                          <a:solidFill>
                            <a:srgbClr val="1A3A5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−3</a:t>
                      </a:r>
                      <a:endParaRPr lang="en-US" sz="1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4F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800" b="1" dirty="0">
                          <a:solidFill>
                            <a:srgbClr val="1A3A5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</a:t>
                      </a:r>
                      <a:endParaRPr lang="en-US" sz="1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4F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800" b="1" dirty="0">
                          <a:solidFill>
                            <a:srgbClr val="1A3A5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−2</a:t>
                      </a:r>
                      <a:endParaRPr lang="en-US" sz="1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4F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800" b="1" dirty="0">
                          <a:solidFill>
                            <a:srgbClr val="1A3A5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1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9841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charset="0"/>
                          <a:ea typeface="Calibri" charset="0"/>
                          <a:cs typeface="Calibri" charset="0"/>
                        </a:rPr>
                        <a:t>2</a:t>
                      </a:r>
                      <a:r>
                        <a:rPr kumimoji="0" lang="el-GR" sz="18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charset="0"/>
                          <a:ea typeface="Calibri" charset="0"/>
                          <a:cs typeface="Calibri" charset="0"/>
                        </a:rPr>
                        <a:t>η</a:t>
                      </a:r>
                      <a:r>
                        <a:rPr kumimoji="0" lang="el-GR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charset="0"/>
                          <a:ea typeface="Calibri" charset="0"/>
                          <a:cs typeface="Calibri" charset="0"/>
                        </a:rPr>
                        <a:t> Σειρά</a:t>
                      </a: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800" dirty="0">
                          <a:solidFill>
                            <a:srgbClr val="2563A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1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800" dirty="0">
                          <a:solidFill>
                            <a:srgbClr val="2563A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−2</a:t>
                      </a:r>
                      <a:endParaRPr lang="en-US" sz="1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800" dirty="0">
                          <a:solidFill>
                            <a:srgbClr val="2563A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</a:t>
                      </a:r>
                      <a:endParaRPr lang="en-US" sz="1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800" dirty="0">
                          <a:solidFill>
                            <a:srgbClr val="1A3A5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×2</a:t>
                      </a:r>
                      <a:endParaRPr lang="en-US" sz="1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9841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charset="0"/>
                          <a:ea typeface="Calibri" charset="0"/>
                          <a:cs typeface="Calibri" charset="0"/>
                        </a:rPr>
                        <a:t>3</a:t>
                      </a:r>
                      <a:r>
                        <a:rPr kumimoji="0" lang="el-GR" sz="18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charset="0"/>
                          <a:ea typeface="Calibri" charset="0"/>
                          <a:cs typeface="Calibri" charset="0"/>
                        </a:rPr>
                        <a:t>η</a:t>
                      </a:r>
                      <a:r>
                        <a:rPr kumimoji="0" lang="el-GR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charset="0"/>
                          <a:ea typeface="Calibri" charset="0"/>
                          <a:cs typeface="Calibri" charset="0"/>
                        </a:rPr>
                        <a:t> Σειρά</a:t>
                      </a: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800" b="1" dirty="0">
                          <a:solidFill>
                            <a:srgbClr val="1A3A5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</a:t>
                      </a:r>
                      <a:endParaRPr lang="en-US" sz="1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800" b="1" dirty="0">
                          <a:solidFill>
                            <a:srgbClr val="1A3A5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−1</a:t>
                      </a:r>
                      <a:endParaRPr lang="en-US" sz="1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800" b="1" dirty="0">
                          <a:solidFill>
                            <a:srgbClr val="1A3A5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1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800" b="1" dirty="0">
                          <a:solidFill>
                            <a:srgbClr val="F5A623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1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A3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opBar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5A623"/>
          </a:solidFill>
        </p:spPr>
      </p:sp>
      <p:sp>
        <p:nvSpPr>
          <p:cNvPr id="3" name="Title"/>
          <p:cNvSpPr/>
          <p:nvPr/>
        </p:nvSpPr>
        <p:spPr>
          <a:xfrm>
            <a:off x="457200" y="130000"/>
            <a:ext cx="8229600" cy="620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>
              <a:buNone/>
            </a:pPr>
            <a:r>
              <a:rPr lang="el-GR" sz="2600" b="1" dirty="0">
                <a:solidFill>
                  <a:srgbClr val="FFFFFF"/>
                </a:solidFill>
              </a:rPr>
              <a:t>Δ.  Γενικεύω τη Μέθοδο — Σχήμα Horner</a:t>
            </a:r>
          </a:p>
        </p:txBody>
      </p:sp>
      <p:sp>
        <p:nvSpPr>
          <p:cNvPr id="4" name="NameBox"/>
          <p:cNvSpPr/>
          <p:nvPr/>
        </p:nvSpPr>
        <p:spPr>
          <a:xfrm>
            <a:off x="457200" y="860000"/>
            <a:ext cx="8229600" cy="620000"/>
          </a:xfrm>
          <a:prstGeom prst="rect">
            <a:avLst/>
          </a:prstGeom>
          <a:solidFill>
            <a:srgbClr val="2563A8"/>
          </a:solidFill>
          <a:ln w="19050">
            <a:solidFill>
              <a:srgbClr val="F5A623"/>
            </a:solidFill>
          </a:ln>
        </p:spPr>
        <p:txBody>
          <a:bodyPr wrap="square" lIns="200000" rIns="200000" rtlCol="0" anchor="ctr"/>
          <a:lstStyle/>
          <a:p>
            <a:pPr algn="ctr">
              <a:buNone/>
            </a:pPr>
            <a:r>
              <a:rPr lang="el-GR" sz="1700" dirty="0">
                <a:solidFill>
                  <a:srgbClr val="FFFFFF"/>
                </a:solidFill>
                <a:latin typeface="Calibri"/>
              </a:rPr>
              <a:t>Η μέθοδος που μόλις ανακαλύψατε ονομάζεται  </a:t>
            </a:r>
            <a:r>
              <a:rPr lang="el-GR" sz="2100" b="1" dirty="0">
                <a:solidFill>
                  <a:srgbClr val="F5A623"/>
                </a:solidFill>
                <a:latin typeface="Georgia"/>
              </a:rPr>
              <a:t>Σχήμα Horner</a:t>
            </a:r>
          </a:p>
        </p:txBody>
      </p:sp>
      <p:sp>
        <p:nvSpPr>
          <p:cNvPr id="5" name="Row1"/>
          <p:cNvSpPr/>
          <p:nvPr/>
        </p:nvSpPr>
        <p:spPr>
          <a:xfrm>
            <a:off x="457200" y="1600000"/>
            <a:ext cx="8229600" cy="450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l-GR" sz="1700" b="1" dirty="0">
                <a:solidFill>
                  <a:srgbClr val="F5A623"/>
                </a:solidFill>
                <a:latin typeface="Calibri"/>
              </a:rPr>
              <a:t>  ►  Χρησιμοποιείται ― </a:t>
            </a:r>
            <a:r>
              <a:rPr lang="el-GR" sz="1700" dirty="0">
                <a:solidFill>
                  <a:srgbClr val="FFFFFF"/>
                </a:solidFill>
                <a:latin typeface="Calibri"/>
              </a:rPr>
              <a:t>όταν ο διαιρέτης είναι πρώτου βαθμού με τη μορφή : </a:t>
            </a:r>
            <a:r>
              <a:rPr lang="el-GR" sz="1700" b="1" dirty="0">
                <a:solidFill>
                  <a:srgbClr val="FFFF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x − ρ</a:t>
            </a:r>
          </a:p>
        </p:txBody>
      </p:sp>
      <p:sp>
        <p:nvSpPr>
          <p:cNvPr id="6" name="NeedBox"/>
          <p:cNvSpPr/>
          <p:nvPr/>
        </p:nvSpPr>
        <p:spPr>
          <a:xfrm>
            <a:off x="457200" y="2140000"/>
            <a:ext cx="8229600" cy="900000"/>
          </a:xfrm>
          <a:prstGeom prst="rect">
            <a:avLst/>
          </a:prstGeom>
          <a:solidFill>
            <a:srgbClr val="163256"/>
          </a:solidFill>
          <a:ln w="9525">
            <a:solidFill>
              <a:srgbClr val="2563A8"/>
            </a:solidFill>
          </a:ln>
        </p:spPr>
        <p:txBody>
          <a:bodyPr wrap="square" lIns="180000" rIns="180000" rtlCol="0" anchor="ctr"/>
          <a:lstStyle/>
          <a:p>
            <a:pPr>
              <a:spcAft>
                <a:spcPts val="1200"/>
              </a:spcAft>
              <a:buNone/>
            </a:pPr>
            <a:r>
              <a:rPr lang="el-GR" sz="1700" b="1" dirty="0">
                <a:solidFill>
                  <a:srgbClr val="F5A623"/>
                </a:solidFill>
                <a:latin typeface="Calibri"/>
              </a:rPr>
              <a:t>►  Χρειαζόμαστε μόνο :</a:t>
            </a:r>
          </a:p>
          <a:p>
            <a:pPr marL="534988" indent="-263525">
              <a:buChar char="•"/>
            </a:pPr>
            <a:r>
              <a:rPr lang="el-GR" sz="1700" dirty="0">
                <a:solidFill>
                  <a:srgbClr val="FFFFFF"/>
                </a:solidFill>
                <a:latin typeface="Calibri"/>
              </a:rPr>
              <a:t>τους συντελεστές </a:t>
            </a:r>
            <a:r>
              <a:rPr lang="el-GR" sz="1700">
                <a:solidFill>
                  <a:srgbClr val="FFFFFF"/>
                </a:solidFill>
                <a:latin typeface="Calibri"/>
              </a:rPr>
              <a:t>του διαιρετέου </a:t>
            </a:r>
            <a:r>
              <a:rPr lang="el-GR" sz="1700" b="1">
                <a:solidFill>
                  <a:srgbClr val="FFFF00"/>
                </a:solidFill>
                <a:latin typeface="Calibri"/>
              </a:rPr>
              <a:t>P</a:t>
            </a:r>
            <a:r>
              <a:rPr lang="el-GR" sz="1700" b="1" dirty="0">
                <a:solidFill>
                  <a:srgbClr val="FFFF00"/>
                </a:solidFill>
                <a:latin typeface="Calibri"/>
              </a:rPr>
              <a:t>(x)</a:t>
            </a:r>
            <a:r>
              <a:rPr lang="el-GR" sz="1700" dirty="0">
                <a:solidFill>
                  <a:srgbClr val="FFFFFF"/>
                </a:solidFill>
                <a:latin typeface="Calibri"/>
              </a:rPr>
              <a:t> στη φθίνουσα σειρά δυνάμεων του x</a:t>
            </a:r>
          </a:p>
          <a:p>
            <a:pPr marL="534988" indent="-263525">
              <a:buChar char="•"/>
            </a:pPr>
            <a:r>
              <a:rPr lang="el-GR" sz="1700" dirty="0">
                <a:solidFill>
                  <a:srgbClr val="FFFFFF"/>
                </a:solidFill>
                <a:latin typeface="Calibri"/>
              </a:rPr>
              <a:t>τον αριθμό ρ που είναι ρίζα του διαιρέτη  </a:t>
            </a:r>
            <a:r>
              <a:rPr lang="el-GR" sz="1700" b="1" dirty="0">
                <a:solidFill>
                  <a:srgbClr val="FFFF00"/>
                </a:solidFill>
                <a:latin typeface="Calibri"/>
              </a:rPr>
              <a:t>x − ρ</a:t>
            </a:r>
          </a:p>
        </p:txBody>
      </p:sp>
      <p:sp>
        <p:nvSpPr>
          <p:cNvPr id="7" name="ResultRow"/>
          <p:cNvSpPr/>
          <p:nvPr/>
        </p:nvSpPr>
        <p:spPr>
          <a:xfrm>
            <a:off x="457200" y="3130000"/>
            <a:ext cx="8229600" cy="450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l-GR" sz="1700" b="1" dirty="0">
                <a:solidFill>
                  <a:srgbClr val="F5A623"/>
                </a:solidFill>
                <a:latin typeface="Calibri"/>
              </a:rPr>
              <a:t>   ►  Αποτέλεσμα : </a:t>
            </a:r>
            <a:r>
              <a:rPr lang="el-GR" sz="1700" dirty="0">
                <a:solidFill>
                  <a:srgbClr val="FFFFFF"/>
                </a:solidFill>
                <a:latin typeface="Calibri"/>
              </a:rPr>
              <a:t>Η τελευταία γραμμή δίνει τους συντελεστές πηλίκου + υπόλοιπο</a:t>
            </a:r>
          </a:p>
        </p:txBody>
      </p:sp>
      <p:sp>
        <p:nvSpPr>
          <p:cNvPr id="8" name="IdentityBar"/>
          <p:cNvSpPr/>
          <p:nvPr/>
        </p:nvSpPr>
        <p:spPr>
          <a:xfrm>
            <a:off x="731520" y="3700000"/>
            <a:ext cx="7680960" cy="7400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>
            <a:solidFill>
              <a:srgbClr val="C00000"/>
            </a:solidFill>
          </a:ln>
          <a:effectLst>
            <a:outerShdw blurRad="101600" dist="38100" dir="8100000" rotWithShape="0">
              <a:srgbClr val="000000">
                <a:alpha val="25000"/>
              </a:srgbClr>
            </a:outerShdw>
          </a:effectLst>
        </p:spPr>
        <p:txBody>
          <a:bodyPr wrap="square" rtlCol="0" anchor="ctr"/>
          <a:lstStyle/>
          <a:p>
            <a:pPr algn="ctr">
              <a:buNone/>
            </a:pPr>
            <a:r>
              <a:rPr lang="el-GR" sz="1700" dirty="0">
                <a:solidFill>
                  <a:srgbClr val="1A3A5C"/>
                </a:solidFill>
              </a:rPr>
              <a:t>Ταυτότητα Διαίρεσης :  </a:t>
            </a:r>
            <a:r>
              <a:rPr lang="el-GR" sz="2000" b="1" dirty="0">
                <a:solidFill>
                  <a:srgbClr val="C0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P(x) = (x − ρ) · π(x) + υ</a:t>
            </a:r>
          </a:p>
        </p:txBody>
      </p:sp>
      <p:sp>
        <p:nvSpPr>
          <p:cNvPr id="9" name="BottomBar"/>
          <p:cNvSpPr/>
          <p:nvPr/>
        </p:nvSpPr>
        <p:spPr>
          <a:xfrm>
            <a:off x="0" y="5120000"/>
            <a:ext cx="9144000" cy="91440"/>
          </a:xfrm>
          <a:prstGeom prst="rect">
            <a:avLst/>
          </a:prstGeom>
          <a:solidFill>
            <a:srgbClr val="F5A623"/>
          </a:solidFill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972</TotalTime>
  <Words>760</Words>
  <Application>Microsoft Office PowerPoint</Application>
  <PresentationFormat>Προβολή στην οθόνη (16:9)</PresentationFormat>
  <Paragraphs>128</Paragraphs>
  <Slides>13</Slides>
  <Notes>8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13</vt:i4>
      </vt:variant>
    </vt:vector>
  </HeadingPairs>
  <TitlesOfParts>
    <vt:vector size="18" baseType="lpstr">
      <vt:lpstr>Arial</vt:lpstr>
      <vt:lpstr>Calibri</vt:lpstr>
      <vt:lpstr>Cambria Math</vt:lpstr>
      <vt:lpstr>Georgia</vt:lpstr>
      <vt:lpstr>Office Theme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Σχήμα Horner - Διαίρεση Πολυωνύμων</dc:title>
  <dc:subject>PptxGenJS Presentation</dc:subject>
  <dc:creator>PptxGenJS</dc:creator>
  <cp:lastModifiedBy>Mirto Kakampoura</cp:lastModifiedBy>
  <cp:revision>62</cp:revision>
  <dcterms:created xsi:type="dcterms:W3CDTF">2026-03-09T20:40:01Z</dcterms:created>
  <dcterms:modified xsi:type="dcterms:W3CDTF">2026-03-21T06:02:04Z</dcterms:modified>
</cp:coreProperties>
</file>