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8" r:id="rId2"/>
    <p:sldId id="259" r:id="rId3"/>
    <p:sldId id="262" r:id="rId4"/>
    <p:sldId id="260" r:id="rId5"/>
    <p:sldId id="263" r:id="rId6"/>
    <p:sldId id="265" r:id="rId7"/>
    <p:sldId id="264" r:id="rId8"/>
    <p:sldId id="269" r:id="rId9"/>
    <p:sldId id="270" r:id="rId10"/>
    <p:sldId id="268" r:id="rId11"/>
    <p:sldId id="299" r:id="rId12"/>
    <p:sldId id="306" r:id="rId13"/>
    <p:sldId id="307" r:id="rId14"/>
    <p:sldId id="308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63" r:id="rId24"/>
    <p:sldId id="364" r:id="rId25"/>
    <p:sldId id="318" r:id="rId26"/>
    <p:sldId id="365" r:id="rId27"/>
    <p:sldId id="320" r:id="rId28"/>
    <p:sldId id="321" r:id="rId29"/>
    <p:sldId id="322" r:id="rId30"/>
    <p:sldId id="323" r:id="rId31"/>
    <p:sldId id="324" r:id="rId32"/>
    <p:sldId id="325" r:id="rId33"/>
    <p:sldId id="328" r:id="rId34"/>
    <p:sldId id="326" r:id="rId35"/>
    <p:sldId id="327" r:id="rId36"/>
    <p:sldId id="332" r:id="rId37"/>
    <p:sldId id="333" r:id="rId38"/>
    <p:sldId id="334" r:id="rId39"/>
    <p:sldId id="335" r:id="rId40"/>
    <p:sldId id="331" r:id="rId41"/>
    <p:sldId id="329" r:id="rId42"/>
    <p:sldId id="330" r:id="rId43"/>
    <p:sldId id="339" r:id="rId44"/>
    <p:sldId id="340" r:id="rId45"/>
    <p:sldId id="336" r:id="rId46"/>
    <p:sldId id="337" r:id="rId47"/>
    <p:sldId id="341" r:id="rId48"/>
    <p:sldId id="338" r:id="rId49"/>
    <p:sldId id="343" r:id="rId50"/>
    <p:sldId id="342" r:id="rId51"/>
    <p:sldId id="370" r:id="rId52"/>
    <p:sldId id="344" r:id="rId53"/>
    <p:sldId id="345" r:id="rId54"/>
    <p:sldId id="366" r:id="rId55"/>
    <p:sldId id="369" r:id="rId56"/>
    <p:sldId id="367" r:id="rId57"/>
    <p:sldId id="371" r:id="rId58"/>
    <p:sldId id="368" r:id="rId5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CC3423-DD37-47B4-AD5D-37CC72ADA409}" type="datetimeFigureOut">
              <a:rPr lang="el-GR" smtClean="0"/>
              <a:pPr/>
              <a:t>01/Απρ/2020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47E919-B882-4ABB-8438-692AF685CD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pPr algn="ctr"/>
            <a:r>
              <a:rPr lang="el-GR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Αγγλικές λέξεις </a:t>
            </a:r>
            <a: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μη ευδιάκριτης</a:t>
            </a:r>
            <a: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ελληνικής προέλευσης</a:t>
            </a:r>
            <a: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l-GR" sz="4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endParaRPr lang="el-GR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5918" y="4786322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l-GR" sz="2800" b="1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- Εικόνα" descr="22247241-two-butterflies-with-flags-on-wings-as-symbol-of-relations-uk-and-gre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428868"/>
            <a:ext cx="3432026" cy="2328875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1142976" y="5143512"/>
            <a:ext cx="7786742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Greeks have a word for it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     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Οι Έλληνες έχουν την κατάλληλη λέξη γι’ αυτό.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el-GR" sz="1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αμερικανική παροιμία  που λέγεται όταν αντιμετωπίζει κανείς πρόβλημα κυριολεξίας)</a:t>
            </a:r>
          </a:p>
          <a:p>
            <a:endParaRPr lang="el-GR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05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05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l-GR" sz="105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FF0000"/>
                </a:solidFill>
              </a:rPr>
              <a:t>Alien</a:t>
            </a:r>
            <a:r>
              <a:rPr lang="el-GR" sz="3200" dirty="0">
                <a:solidFill>
                  <a:srgbClr val="FF0000"/>
                </a:solidFill>
              </a:rPr>
              <a:t/>
            </a:r>
            <a:br>
              <a:rPr lang="el-GR" sz="3200" dirty="0">
                <a:solidFill>
                  <a:srgbClr val="FF0000"/>
                </a:solidFill>
              </a:rPr>
            </a:br>
            <a:r>
              <a:rPr lang="el-GR" sz="3200" dirty="0">
                <a:solidFill>
                  <a:srgbClr val="FF0000"/>
                </a:solidFill>
              </a:rPr>
              <a:t>(ξένος, αλλοδαπός)</a:t>
            </a:r>
            <a:br>
              <a:rPr lang="el-GR" sz="3200" dirty="0">
                <a:solidFill>
                  <a:srgbClr val="FF0000"/>
                </a:solidFill>
              </a:rPr>
            </a:b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73427" y="4857859"/>
            <a:ext cx="619714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800" dirty="0">
                <a:solidFill>
                  <a:srgbClr val="00B0F0"/>
                </a:solidFill>
              </a:rPr>
              <a:t>Από τη λατινική λέξη </a:t>
            </a:r>
            <a:r>
              <a:rPr lang="en-US" sz="2800" dirty="0" err="1">
                <a:solidFill>
                  <a:srgbClr val="00B0F0"/>
                </a:solidFill>
              </a:rPr>
              <a:t>alienus</a:t>
            </a:r>
            <a:r>
              <a:rPr lang="el-GR" sz="2800" dirty="0" smtClean="0">
                <a:solidFill>
                  <a:srgbClr val="00B0F0"/>
                </a:solidFill>
              </a:rPr>
              <a:t>,</a:t>
            </a:r>
            <a:endParaRPr lang="el-GR" sz="2800" dirty="0">
              <a:solidFill>
                <a:srgbClr val="00B0F0"/>
              </a:solidFill>
            </a:endParaRPr>
          </a:p>
          <a:p>
            <a:pPr algn="ctr"/>
            <a:r>
              <a:rPr lang="el-GR" sz="2800" dirty="0">
                <a:solidFill>
                  <a:srgbClr val="00B0F0"/>
                </a:solidFill>
              </a:rPr>
              <a:t> που προέρχεται από την ελληνική λέξη </a:t>
            </a:r>
            <a:endParaRPr lang="el-GR" sz="2800" dirty="0" smtClean="0">
              <a:solidFill>
                <a:srgbClr val="00B0F0"/>
              </a:solidFill>
            </a:endParaRPr>
          </a:p>
          <a:p>
            <a:pPr algn="ctr"/>
            <a:endParaRPr lang="el-GR" sz="2800" dirty="0">
              <a:solidFill>
                <a:srgbClr val="00B0F0"/>
              </a:solidFill>
            </a:endParaRPr>
          </a:p>
          <a:p>
            <a:pPr algn="ctr"/>
            <a:r>
              <a:rPr lang="el-GR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ἂ</a:t>
            </a:r>
            <a:r>
              <a:rPr lang="el-GR" sz="2800" b="1" dirty="0" err="1" smtClean="0">
                <a:solidFill>
                  <a:srgbClr val="FF0000"/>
                </a:solidFill>
              </a:rPr>
              <a:t>λλος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endParaRPr lang="el-GR" sz="2800" b="1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38 - Εικόνα" descr="alien 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34845" y="1945640"/>
            <a:ext cx="4780295" cy="262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31" name="31 - Εικόνα" descr="anger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40731"/>
            <a:ext cx="199847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32 - Εικόνα" descr="anxio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40731"/>
            <a:ext cx="2592288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71242" y="947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Anger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Anxious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(θυμός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ανήσυχος, ανυπόμονος)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49796" y="5436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λατινικό ρήμα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ango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του ελληνικού ρήματος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ἂγχω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πιέζω σφικτά, σφίγγω, πνίγω)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(παράγωγα : άγχος, αγχόνη)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-1016" y="14720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93472" y="249271"/>
            <a:ext cx="450873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Angle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(γωνία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άποψη, σκοπιά)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35 - Εικόνα" descr="ang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45" y="1888169"/>
            <a:ext cx="3618191" cy="281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5949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angulus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του ελληνικού επιθέτου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ἀγκύλος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η, ον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κυρτός, καμπύλος)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75856" y="63564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Animal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(ζώο - ζωικός)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2 - Εικόνα" descr="Funny-Animals-Wallpape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27" y="1628800"/>
            <a:ext cx="3829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5733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 λατινική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anima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πνεύμα, αναπνοή, ψυχή),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της ελληνικής λέξης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ἂνεμος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(επειδή κάθε ζωντανό πλάσμα αναπνέει εισάγοντας και εξάγοντας αέρα)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279498" y="28439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49880" y="507183"/>
            <a:ext cx="424423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Antenna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(κεραία)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1 - Εικόνα" descr="antenn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61697"/>
            <a:ext cx="1891655" cy="239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33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ελληνικό ρήμα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ἀν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(α)τείνω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τείνω προς τα πάνω)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87824" y="4933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Arm 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Alarm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(βραχίονας, μπράτσο - όπλο)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(συναγερμός, ανησυχία, φόβος)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3 - Εικόνα" descr="livedrawin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51" y="1268760"/>
            <a:ext cx="5169409" cy="344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ἁρμός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κλείδωση, άρθρωση, αρμός)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γαλλική φράση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 l</a:t>
            </a:r>
            <a:r>
              <a:rPr kumimoji="0" lang="el-GR" altLang="el-G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kumimoji="0" lang="el-GR" altLang="el-GR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22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arme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στα όπλα)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 την οποία δήλωναν συναγερμό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23206" y="7062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Ballet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Ball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(μπαλέτο</a:t>
            </a: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χορός)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54 - Εικόνα" descr="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55041"/>
            <a:ext cx="27813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653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ελληνικό ρήμα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βαλλίζω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χορεύω)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-210527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8 - Εικόνα" descr="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3" y="1887870"/>
            <a:ext cx="2335030" cy="340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4 - Εικόνα" descr="t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53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75856" y="6100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Bishop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(επίσκοπος)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51713" y="5241842"/>
            <a:ext cx="34724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ἐπίσκοπος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(ρίζα : -</a:t>
            </a:r>
            <a:r>
              <a:rPr kumimoji="0" lang="el-GR" altLang="el-GR" sz="22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πισκοπ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kumimoji="0" lang="en-US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bishop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86747" y="6588695"/>
            <a:ext cx="580235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φωτογραφία του Αγίου Νεκταρίου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35896" y="6051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Bomb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(βόμβα)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1 - Εικόνα" descr="Jokey_Smurf_(SA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337185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324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ελληνική λέξη 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βόμβος, ὁ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βαθύς και υπόκωφος θόρυβος)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23928" y="491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(κουτί)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5 - Εικόνα" descr="box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81895"/>
            <a:ext cx="32004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4814516"/>
            <a:ext cx="831522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buxus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μεταγραφή της ελληνικής λέξης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πύξος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ἡ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δέντρο από το ξύλο του οποίου κατασκεύαζαν ξύλινα αντικείμενα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όπως κουτιά, μουσικά όργανα κ.ά.)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dirty="0">
                <a:solidFill>
                  <a:srgbClr val="FF0000"/>
                </a:solidFill>
              </a:rPr>
              <a:t/>
            </a:r>
            <a:br>
              <a:rPr lang="el-GR" sz="3100" dirty="0">
                <a:solidFill>
                  <a:srgbClr val="FF0000"/>
                </a:solidFill>
              </a:rPr>
            </a:br>
            <a:r>
              <a:rPr lang="el-GR" sz="2700" dirty="0" smtClean="0">
                <a:solidFill>
                  <a:srgbClr val="FF0000"/>
                </a:solidFill>
              </a:rPr>
              <a:t>Άλλα τα μάτια του λαγού και άλλα της </a:t>
            </a:r>
            <a:r>
              <a:rPr lang="el-GR" sz="27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κουκουβάγιας</a:t>
            </a:r>
            <a:r>
              <a:rPr lang="el-GR" sz="2700" dirty="0" smtClean="0">
                <a:solidFill>
                  <a:srgbClr val="FF0000"/>
                </a:solidFill>
              </a:rPr>
              <a:t> …</a:t>
            </a:r>
            <a:endParaRPr lang="el-GR" sz="2700" dirty="0">
              <a:solidFill>
                <a:srgbClr val="FF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5 - Εικόνα" descr="owlbun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000108"/>
            <a:ext cx="1525883" cy="2064619"/>
          </a:xfrm>
          <a:prstGeom prst="rect">
            <a:avLst/>
          </a:prstGeom>
        </p:spPr>
      </p:pic>
      <p:sp>
        <p:nvSpPr>
          <p:cNvPr id="7" name="6 - Ορθογώνιο"/>
          <p:cNvSpPr/>
          <p:nvPr/>
        </p:nvSpPr>
        <p:spPr>
          <a:xfrm>
            <a:off x="1571604" y="1643050"/>
            <a:ext cx="664373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Είναι αλήθεια ότι στεγανά μεταξύ γλωσσών δεν υπάρχουν. 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Όλες οι γλώσσες δανείζουν λέξεις και όλες δανείζονται. 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Η ποσότητα όμως των δάνειων λέξεων και κυρίως η      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«ποιότητα»  δεν είναι η ίδια. Άλλη βαρύτητα έχει για παράδειγμα ο δανεισμός των λέξεων  </a:t>
            </a:r>
            <a:r>
              <a:rPr lang="el-G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φαστφουντάδικο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ή </a:t>
            </a:r>
            <a:r>
              <a:rPr lang="el-G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ντολμάς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και άλλη ο δανεισμός λέξεων όπως </a:t>
            </a:r>
            <a:r>
              <a:rPr lang="el-GR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δημοκρατία, φιλοσοφία, αρτηρία.</a:t>
            </a:r>
          </a:p>
          <a:p>
            <a:pPr>
              <a:buNone/>
            </a:pPr>
            <a:endParaRPr lang="el-GR" sz="20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Τέτοια κριτήρια ποιότητας μιας λέξης είναι </a:t>
            </a:r>
            <a:r>
              <a:rPr lang="el-GR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η αντοχή της στο </a:t>
            </a:r>
          </a:p>
          <a:p>
            <a:pPr>
              <a:buNone/>
            </a:pPr>
            <a:r>
              <a:rPr lang="el-GR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χρόνο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ο αριθμός παραγώγων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που η ίδια η λέξη έχει δημιουργήσει.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35896" y="5459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4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en-US" altLang="el-GR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Bufallo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(βουβάλι)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</a:tabLst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66 - Εικόνα" descr="buffalo chicken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47" y="1360155"/>
            <a:ext cx="52768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62373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βούβαλος, ὁ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45368" y="409365"/>
            <a:ext cx="47908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Blame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(κατηγορώ, κατακρίνω)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3 - Εικόνα" descr="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33275"/>
            <a:ext cx="30670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324" y="56612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ελληνικό ρήμα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βλασφημέω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ῶ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(βλάπτω + φήμη =   κατηγορώ)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17055" y="301912"/>
            <a:ext cx="39076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Boxing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(πυγμαχία)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8369" name="2 - Εικόνα" descr="cartoon_boxing_gloves_round_sticker-r277fb8ec96664589b54e7e643a17b822_v9waf_8byvr_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14022"/>
            <a:ext cx="34861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5797" y="4963815"/>
            <a:ext cx="506741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ελληνικό επίρρημα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πύξ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με τις γροθιές κλειστές)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(στα αρχαία ελληνικά : 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πύξ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λάξ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= με γροθιές και κλωτσιές,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πύξ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ἀγαθός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= καλός στην πυγμαχία)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Brave</a:t>
            </a:r>
            <a:r>
              <a:rPr lang="el-GR" sz="4800" dirty="0" smtClean="0">
                <a:solidFill>
                  <a:srgbClr val="FF0000"/>
                </a:solidFill>
              </a:rPr>
              <a:t/>
            </a:r>
            <a:br>
              <a:rPr lang="el-GR" sz="48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(γενναίος)</a:t>
            </a:r>
            <a:br>
              <a:rPr lang="el-GR" sz="2400" dirty="0" smtClean="0">
                <a:solidFill>
                  <a:srgbClr val="FF0000"/>
                </a:solidFill>
              </a:rPr>
            </a:br>
            <a:endParaRPr lang="el-G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5918" y="4786322"/>
            <a:ext cx="578647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800" dirty="0" smtClean="0">
                <a:solidFill>
                  <a:srgbClr val="00B0F0"/>
                </a:solidFill>
              </a:rPr>
              <a:t>Από  την ελληνική λέξη </a:t>
            </a:r>
          </a:p>
          <a:p>
            <a:pPr algn="ctr"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βάρβαρος </a:t>
            </a:r>
            <a:endParaRPr lang="el-GR" sz="28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l-GR" dirty="0" smtClean="0">
                <a:solidFill>
                  <a:srgbClr val="00B0F0"/>
                </a:solidFill>
              </a:rPr>
              <a:t>(με την έννοια του άγριου και αδάμαστου ανθρώπου) </a:t>
            </a:r>
          </a:p>
          <a:p>
            <a:pPr algn="ctr"/>
            <a:endParaRPr lang="el-GR" sz="28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800" b="1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64 - Εικόνα" descr="images (11)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86050" y="1357298"/>
            <a:ext cx="3743776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Brief</a:t>
            </a:r>
            <a:r>
              <a:rPr lang="el-GR" sz="4800" dirty="0" smtClean="0">
                <a:solidFill>
                  <a:srgbClr val="FF0000"/>
                </a:solidFill>
              </a:rPr>
              <a:t/>
            </a:r>
            <a:br>
              <a:rPr lang="el-GR" sz="48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(σύντομος)</a:t>
            </a:r>
            <a:br>
              <a:rPr lang="el-GR" sz="2400" dirty="0" smtClean="0">
                <a:solidFill>
                  <a:srgbClr val="FF0000"/>
                </a:solidFill>
              </a:rPr>
            </a:br>
            <a:endParaRPr lang="el-G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5918" y="4786322"/>
            <a:ext cx="578647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800" dirty="0" smtClean="0">
                <a:solidFill>
                  <a:srgbClr val="00B0F0"/>
                </a:solidFill>
              </a:rPr>
              <a:t>Από τη λατινική λέξη </a:t>
            </a:r>
            <a:r>
              <a:rPr lang="en-US" sz="2800" dirty="0" err="1" smtClean="0">
                <a:solidFill>
                  <a:srgbClr val="00B0F0"/>
                </a:solidFill>
              </a:rPr>
              <a:t>brevis</a:t>
            </a:r>
            <a:r>
              <a:rPr lang="el-GR" sz="2800" dirty="0" smtClean="0">
                <a:solidFill>
                  <a:srgbClr val="00B0F0"/>
                </a:solidFill>
              </a:rPr>
              <a:t>, </a:t>
            </a:r>
          </a:p>
          <a:p>
            <a:pPr algn="ctr"/>
            <a:r>
              <a:rPr lang="el-GR" sz="2800" dirty="0" smtClean="0">
                <a:solidFill>
                  <a:srgbClr val="00B0F0"/>
                </a:solidFill>
              </a:rPr>
              <a:t>μεταγραφή της ελληνικής λέξης</a:t>
            </a:r>
          </a:p>
          <a:p>
            <a:pPr algn="ctr"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βραχύς</a:t>
            </a:r>
            <a:r>
              <a:rPr lang="el-GR" sz="2800" dirty="0" smtClean="0">
                <a:solidFill>
                  <a:srgbClr val="00B0F0"/>
                </a:solidFill>
              </a:rPr>
              <a:t> (= σύντομος) </a:t>
            </a:r>
          </a:p>
          <a:p>
            <a:pPr algn="ctr">
              <a:lnSpc>
                <a:spcPct val="150000"/>
              </a:lnSpc>
            </a:pPr>
            <a:r>
              <a:rPr lang="el-GR" sz="2000" dirty="0" smtClean="0">
                <a:solidFill>
                  <a:srgbClr val="00B0F0"/>
                </a:solidFill>
              </a:rPr>
              <a:t>(παράγωγα : βραχύχρονα φωνήεντα, βραχύσωμος)</a:t>
            </a:r>
          </a:p>
          <a:p>
            <a:pPr algn="ctr"/>
            <a:endParaRPr lang="el-GR" sz="28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800" b="1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58 - Εικόνα" descr="veni__vidi__vici_by_martinblaaberg-d5g25z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1571612"/>
            <a:ext cx="5274310" cy="29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7346" name="0 - Εικόνα" descr="bouti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954" y="1594103"/>
            <a:ext cx="5616624" cy="3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69952" y="147553"/>
            <a:ext cx="594662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Boutique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(μπουτίκ, μικρό κατάστημα ρούχων)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73502" y="4875064"/>
            <a:ext cx="5415265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ιταλική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bottega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apotheca</a:t>
            </a: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που προέρχεται από την ελληνική λέξη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ἀποθήκη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ἡ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ἀποθήκη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apotheca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bottega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boutique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Brilliant</a:t>
            </a:r>
            <a:r>
              <a:rPr lang="el-GR" sz="2400" dirty="0" smtClean="0">
                <a:solidFill>
                  <a:srgbClr val="FF0000"/>
                </a:solidFill>
              </a:rPr>
              <a:t/>
            </a:r>
            <a:br>
              <a:rPr lang="el-GR" sz="2400" dirty="0" smtClean="0">
                <a:solidFill>
                  <a:srgbClr val="FF0000"/>
                </a:solidFill>
              </a:rPr>
            </a:br>
            <a:r>
              <a:rPr lang="el-GR" sz="2400" dirty="0" smtClean="0">
                <a:solidFill>
                  <a:srgbClr val="FF0000"/>
                </a:solidFill>
              </a:rPr>
              <a:t>(λαμπρός, εκτυφλωτικός, ευφυέστατος)</a:t>
            </a:r>
            <a:br>
              <a:rPr lang="el-GR" sz="2400" dirty="0" smtClean="0">
                <a:solidFill>
                  <a:srgbClr val="FF0000"/>
                </a:solidFill>
              </a:rPr>
            </a:br>
            <a:endParaRPr lang="el-G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85918" y="4786322"/>
            <a:ext cx="578647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800" dirty="0" smtClean="0">
                <a:solidFill>
                  <a:srgbClr val="00B0F0"/>
                </a:solidFill>
              </a:rPr>
              <a:t>Από  τη λατινική λέξη </a:t>
            </a:r>
            <a:r>
              <a:rPr lang="en-US" sz="2800" dirty="0" err="1" smtClean="0">
                <a:solidFill>
                  <a:srgbClr val="00B0F0"/>
                </a:solidFill>
              </a:rPr>
              <a:t>berillus</a:t>
            </a:r>
            <a:r>
              <a:rPr lang="el-GR" sz="2800" dirty="0" smtClean="0">
                <a:solidFill>
                  <a:srgbClr val="00B0F0"/>
                </a:solidFill>
              </a:rPr>
              <a:t>,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endParaRPr lang="el-GR" sz="2800" dirty="0" smtClean="0">
              <a:solidFill>
                <a:srgbClr val="00B0F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l-GR" sz="2800" dirty="0" smtClean="0">
                <a:solidFill>
                  <a:srgbClr val="00B0F0"/>
                </a:solidFill>
              </a:rPr>
              <a:t>μεταγραφή της ελληνικής λέξης </a:t>
            </a:r>
          </a:p>
          <a:p>
            <a:pPr algn="ctr">
              <a:lnSpc>
                <a:spcPct val="150000"/>
              </a:lnSpc>
            </a:pPr>
            <a:r>
              <a:rPr lang="el-GR" sz="2800" b="1" dirty="0" smtClean="0">
                <a:solidFill>
                  <a:srgbClr val="FF0000"/>
                </a:solidFill>
              </a:rPr>
              <a:t>βήρυλλος, ὁ </a:t>
            </a:r>
            <a:endParaRPr lang="el-GR" sz="2800" dirty="0" smtClean="0">
              <a:solidFill>
                <a:srgbClr val="FF0000"/>
              </a:solidFill>
            </a:endParaRPr>
          </a:p>
          <a:p>
            <a:pPr algn="ctr"/>
            <a:r>
              <a:rPr lang="el-GR" sz="2000" dirty="0" smtClean="0">
                <a:solidFill>
                  <a:srgbClr val="00B0F0"/>
                </a:solidFill>
              </a:rPr>
              <a:t>(=  πολύτιμος λίθος </a:t>
            </a:r>
            <a:r>
              <a:rPr lang="el-GR" sz="2000" dirty="0" err="1" smtClean="0">
                <a:solidFill>
                  <a:srgbClr val="00B0F0"/>
                </a:solidFill>
              </a:rPr>
              <a:t>θαλασσοπράσινου</a:t>
            </a:r>
            <a:r>
              <a:rPr lang="el-GR" sz="2000" dirty="0" smtClean="0">
                <a:solidFill>
                  <a:srgbClr val="00B0F0"/>
                </a:solidFill>
              </a:rPr>
              <a:t> χρώματος)</a:t>
            </a:r>
          </a:p>
          <a:p>
            <a:pPr algn="ctr"/>
            <a:endParaRPr lang="el-GR" sz="2800" dirty="0" smtClean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800" b="1" dirty="0">
              <a:solidFill>
                <a:srgbClr val="FF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70 - Εικόνα" descr="lightbulb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09937" y="1556003"/>
            <a:ext cx="2119319" cy="29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63688" y="196178"/>
            <a:ext cx="688040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Camp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Campus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(κατασκήνωση, στρατόπεδο - Πανεπιστημιούπολη)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5297" name="0 - Εικόνα" descr="scouts-camping-f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36684"/>
            <a:ext cx="50673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84390" y="4888230"/>
            <a:ext cx="7839004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καμπή, ἡ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στροφή, σημείο στροφής των αρμάτων στον ιππόδρομο)</a:t>
            </a:r>
            <a:r>
              <a:rPr kumimoji="0" lang="el-GR" altLang="el-GR" sz="1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 τη λέξη αυτή περιέγραφαν επίπεδα ανοικτά πεδία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και με αυτήν την έννοια χρησιμοποιήθηκε στα αγγλικά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για να περιγράψει τον πανεπιστημιακό χώρο,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χώρους κατασκήνωσης και εγκατάστασης στρατού.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4274" name="5 - Εικόνα" descr="41tfsaF0TK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29" y="12254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3" name="6 - Εικόνα" descr="Modeli krev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93" y="1225419"/>
            <a:ext cx="23336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835696" y="40943"/>
            <a:ext cx="603723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Canape - Canopy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(καναπές - θόλος)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21490" y="4280715"/>
            <a:ext cx="9384300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κωνωπεῖον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τό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κουνουπιέρα)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καναπέδες των αρχαίων  Ελλήνων ονομάζονταν ανάκλιντρα και έμοιαζαν αρκετά με τους σημερινούς.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Επειδή όμως τα καλοκαίρια τους ταλαιπωρούσαν, όπως και σήμερα, τα κουνούπια,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σκεπάζανε τα ανάκλιντρα με ένα λεπτό ελαφρύ ύφασμ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α το 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kumimoji="0" lang="el-GR" altLang="el-GR" sz="15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κωνωπείον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ή 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“</a:t>
            </a:r>
            <a:r>
              <a:rPr kumimoji="0" lang="el-GR" altLang="el-GR" sz="15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κωνώπιον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”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, την κουνουπιέρα.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Την λέξη υιοθέτησαν οι Λατίνοι που το ονόμασαν </a:t>
            </a:r>
            <a:r>
              <a:rPr kumimoji="0" lang="el-GR" altLang="el-GR" sz="15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conopeum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ή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el-GR" altLang="el-GR" sz="15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conopium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και από εκεί πέρασε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στα μεσαιωνικά γαλλικά ως </a:t>
            </a:r>
            <a:r>
              <a:rPr kumimoji="0" lang="el-GR" altLang="el-GR" sz="15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conope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.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Κάποια στιγμή το </a:t>
            </a:r>
            <a:r>
              <a:rPr kumimoji="0" lang="el-GR" altLang="el-GR" sz="15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conope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’ 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έφτασε να σημαίνει όχι μόνο το σκέπασμα αλλά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ολόκληρο το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</a:t>
            </a:r>
            <a:r>
              <a:rPr kumimoji="0" lang="el-GR" altLang="el-GR" sz="15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έπιπλο.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60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76807" y="146390"/>
            <a:ext cx="40053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Church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(εκκλησία)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3249" name="22 - Εικόνα" descr="ekklisaki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15" y="1300162"/>
            <a:ext cx="38004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4570" y="3571943"/>
            <a:ext cx="8099429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ελληνικό επίθετο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κυριακός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αυτός που ανήκει στον Κύριο 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Κυριακή :  η μέρα του Κυρίου)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κυριακόν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(δώμα)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ο οίκος τού Κυρίου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ελληνιστική εποχή)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6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Kirche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(= εκκλησία, σημερινά  γερμ.)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altLang="el-GR" sz="16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chirche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l-GR" altLang="el-GR" sz="11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μεσαιων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αγγλ.)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6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l-GR" altLang="el-GR" sz="11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(σημερινά αγγλικά)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Ελληνες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χριστιανοί χρησιμοποίησαν την αρχαία λέξη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el-GR" altLang="el-GR" sz="1400" i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ἐ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κκλησία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(τού δήμου)  =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συγκέντρωση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(των πολιτών) με νέο περιεχόμενο: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χώρος όπου συγκεντρώνονται οι πιστοί για να 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λατρεύσουν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τον Θεό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(ενώ οι αρχαίοι Έλληνες χρησιμοποιούσαν τη λέξη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ναός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την αντίληψη ότι αποτελεί χώρο όπου </a:t>
            </a:r>
            <a:r>
              <a:rPr kumimoji="0" lang="el-GR" altLang="el-GR" sz="1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ναίουν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κατοικούν δηλ. οι θεοί).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>
                <a:solidFill>
                  <a:srgbClr val="00B0F0"/>
                </a:solidFill>
              </a:rPr>
              <a:t>Ποσοστά ελληνικών λέξεων</a:t>
            </a:r>
            <a:endParaRPr lang="el-GR" sz="2800" dirty="0">
              <a:solidFill>
                <a:srgbClr val="00B0F0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1428728" y="4500570"/>
            <a:ext cx="7498080" cy="1695448"/>
          </a:xfrm>
        </p:spPr>
        <p:txBody>
          <a:bodyPr/>
          <a:lstStyle/>
          <a:p>
            <a:pPr algn="ctr">
              <a:buNone/>
            </a:pPr>
            <a:r>
              <a:rPr lang="el-GR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Ξέρατε ότι : </a:t>
            </a:r>
          </a:p>
          <a:p>
            <a:pPr>
              <a:buNone/>
            </a:pPr>
            <a:r>
              <a:rPr lang="el-GR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- 1 στις 4 αγγλικές λέξεις έχει ελληνική ρίζα ;</a:t>
            </a:r>
          </a:p>
          <a:p>
            <a:pPr>
              <a:buNone/>
            </a:pPr>
            <a:r>
              <a:rPr lang="el-G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η αγγλική γλώσσα έχει δανεισθεί από την τουρκική μόλις 57 λέξεις, ενώ από τις σλαβικές γλώσσες μόλις 34 ;</a:t>
            </a: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dirty="0"/>
          </a:p>
        </p:txBody>
      </p:sp>
      <p:graphicFrame>
        <p:nvGraphicFramePr>
          <p:cNvPr id="10" name="4 - Θέση περιεχομένου"/>
          <p:cNvGraphicFramePr>
            <a:graphicFrameLocks/>
          </p:cNvGraphicFramePr>
          <p:nvPr/>
        </p:nvGraphicFramePr>
        <p:xfrm>
          <a:off x="1928794" y="1214422"/>
          <a:ext cx="6500858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285884"/>
                <a:gridCol w="1000132"/>
                <a:gridCol w="1571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ΚΑΤΗΓΟΡΙΕΣ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Αριθμός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 ελληνικών λέξεων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Λέξεις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ε</a:t>
                      </a: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λληνικές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κατά το ήμισυ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ΑΓΓΛΙΚΗ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ΓΛΩΣΣΑ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42.914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25,73%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ΙΑΤΡΙΚΗ ΕΠΙΣΤΗΜΗ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24.862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53,75%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68%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ΖΩΟΛΟΓΙΑ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195.779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58%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73%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ΒΟΤΑΝΙΚΗ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59%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ΕΠΙΣΤΗΜΟΝΙΚΗ &amp; ΤΕΧΝΙΚΗ</a:t>
                      </a:r>
                      <a:r>
                        <a:rPr lang="el-GR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ΟΡΟΛΟΓΙΑ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11.366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  <a:cs typeface="Calibri" pitchFamily="34" charset="0"/>
                        </a:rPr>
                        <a:t>44,6%</a:t>
                      </a:r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24898" y="-82473"/>
            <a:ext cx="39092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Corner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(γωνία)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2225" name="1 - Εικόνα" descr="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79" y="1446448"/>
            <a:ext cx="49720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6093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cornu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της ελληνικής λέξης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κέρας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τό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κέρατο,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κέρας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παράταξης, ό,τι έχει σχήμα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κέρατος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02" name="21 - Εικόνα" descr="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75" y="1365677"/>
            <a:ext cx="32956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" name="4 - Εικόνα" descr="t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59184" y="181890"/>
            <a:ext cx="2605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Cretin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(κρετίνος, ηλίθιος)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7744" y="4716185"/>
            <a:ext cx="390440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χριστιανός, ὁ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75656" y="5762625"/>
            <a:ext cx="60292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ονομασία που επικράτησε θέλοντας να τονίσουν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ότι οι ηλίθιοι και οι διανοητικά καθυστερημένοι ήταν και αυτοί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χριστιανοί και, σε τελική ανάλυση, πλάσματα του Θεού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02857" y="85296"/>
            <a:ext cx="151201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Cup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(κύπελλο)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0177" name="10 - Εικόνα" descr="coffee_measuring_cup_shh_almost_now_you_may_speak_mug-r7b9687d951fe47f1a9474fbb55d33b75_x7jgr_8byvr_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200150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λατινική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cupa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κύπελλο κρασιού),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της ελληνικής λέξης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κύπη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ἡ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οπή, τρύπα, τρώγλη)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(παράγωγα : κύπελλο)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5816" y="-54478"/>
            <a:ext cx="409996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Dent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(δόντι, βαθούλωμα)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105" name="4 - Εικόνα" descr="06ronal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30" y="1052736"/>
            <a:ext cx="32289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705" y="62373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</a:t>
            </a:r>
            <a:r>
              <a:rPr kumimoji="0" lang="el-GR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τή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λατινική λέξη </a:t>
            </a: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dens 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(γεν. : </a:t>
            </a:r>
            <a:r>
              <a:rPr kumimoji="0" lang="en-US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dentis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του ελληνικού ουσιαστικού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ὀδούς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(γεν. : </a:t>
            </a:r>
            <a:r>
              <a:rPr kumimoji="0" lang="el-GR" altLang="el-GR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ὀδόντος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(ρίζα :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ο</a:t>
            </a:r>
            <a:r>
              <a:rPr kumimoji="0" lang="el-GR" altLang="el-GR" sz="16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δοντ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47217" y="8114"/>
            <a:ext cx="311816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Devil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altLang="el-GR" sz="11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διάβολος)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153" name="1 - Εικόνα" descr="cartoon_devil 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27" y="1252537"/>
            <a:ext cx="32956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53105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ελληνικό ρήμα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διαβάλλω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συκοφαντώ, δυσφημώ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διάβολος = συκοφάντης)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130" name="76 - Εικόνα" descr="nuke_accidents_tag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473293"/>
            <a:ext cx="52768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9" name="4 - Εικόνα" descr="t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38040" y="-27680"/>
            <a:ext cx="461613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Disaster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(καταστροφή, συμφορά)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43808" y="530120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τις ελληνικές λέξεις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δυσ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+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ἀστήρ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κακό αστέρι)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35696" y="5848138"/>
            <a:ext cx="64475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(η έννοια της καταστροφής έρχεται από το χώρο της αστρολογίας,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αφού συχνά απέδιδαν μία συμφορά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στην κακή θέση των άστρων ή των πλανητών 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21275" y="40943"/>
            <a:ext cx="46089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Fail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Fall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(αποτυγχάνω - πέφτω)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3009" name="45 - Εικόνα" descr="αποτυχια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27" y="1593783"/>
            <a:ext cx="52768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1733" y="4263631"/>
            <a:ext cx="52966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λατινικό ρήμα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fallo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απατώ),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που προέρχεται από το ελληνικό ρήμα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σφάλλω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κάνω κάποιον να πέσει, εξαπατώ)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21502" y="210213"/>
            <a:ext cx="550099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Faith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Fidelity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(εμπιστοσύνη - πίστη)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985" name="6 - Εικόνα" descr="pluto-mi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4012"/>
            <a:ext cx="33623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155" y="51571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τις λατινικές λέξεις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Fides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πίστη) και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fido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πιστεύω)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που προέρχονται από το ελληνικό ρήμα 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πείθω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(με τροπή του π σε 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και του θ σε </a:t>
            </a:r>
            <a:r>
              <a:rPr kumimoji="0" lang="en-US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76953" y="-111342"/>
            <a:ext cx="409759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Famous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(διάσημος)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61" name="8 - Εικόνα" descr="Charlie_Chaplin google 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052736"/>
            <a:ext cx="23241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fama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της ελληνικής λέξης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φάμα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ἡ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(δωρικός τύπος της λέξης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φήμη,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από το ρήμα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φημί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712" y="-110207"/>
            <a:ext cx="571258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Frenzy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Frantic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(τρέλα, παραλήρημα - έξαλλος)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9937" name="36 - Εικόνα" descr="f26ca45f-1b3d-4420-99f2-6181186edb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3124"/>
            <a:ext cx="28384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271" y="62373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ελληνική λέξη 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φρενίτις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ἡ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φρενίτιδα, τρέλα)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Γιατί υπάρχουν τόσες πολλές ελληνικές λέξεις στην αγγλική γλώσσα ;</a:t>
            </a:r>
            <a:r>
              <a:rPr lang="el-GR" sz="3100" dirty="0">
                <a:solidFill>
                  <a:srgbClr val="FF0000"/>
                </a:solidFill>
              </a:rPr>
              <a:t/>
            </a:r>
            <a:br>
              <a:rPr lang="el-GR" sz="3100" dirty="0">
                <a:solidFill>
                  <a:srgbClr val="FF0000"/>
                </a:solidFill>
              </a:rPr>
            </a:b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Λόγω της λατινικής 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οι Ρωμαίοι είχαν κατακτήσει την Αγγλία για 500 περίπου χρόνια (55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π.Χ.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– 410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μ.Χ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.) και μέσω του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εκρωμαϊσμού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της πέρασαν στο αγγλικό λεξιλόγιο λατινικές λέξεις προερχόμενες από την ελληνική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Λόγω της διδασκαλίας του χριστιανισμού 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Ευαγγέλιο γράφτηκε στα ελληνικά και πολλές ελληνικές λέξεις υιοθετήθηκαν χάρη στη διάδοση του χριστιανισμού</a:t>
            </a:r>
          </a:p>
        </p:txBody>
      </p:sp>
      <p:pic>
        <p:nvPicPr>
          <p:cNvPr id="7" name="4 - Θέση περιεχομένου" descr="22247241-two-butterflies-with-flags-on-wings-as-symbol-of-relations-uk-and-gre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00372"/>
            <a:ext cx="2100266" cy="1425181"/>
          </a:xfrm>
          <a:prstGeom prst="rect">
            <a:avLst/>
          </a:prstGeom>
        </p:spPr>
      </p:pic>
      <p:pic>
        <p:nvPicPr>
          <p:cNvPr id="8" name="4 - Θέση περιεχομένου" descr="22247241-two-butterflies-with-flags-on-wings-as-symbol-of-relations-uk-and-gre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714356"/>
            <a:ext cx="927179" cy="62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60923" y="40943"/>
            <a:ext cx="48221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Furious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(μανιασμένος, έξω φρενών)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4033" name="11 - Εικόνα" descr="8_14_gos18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27" y="1726868"/>
            <a:ext cx="29908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6093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 λατινική λέξη </a:t>
            </a: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furor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μανία)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που προέρχεται από την ελληνική λέξη 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πῦρ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τό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(γεν. :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τοῦ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πυρός)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(θέμα : πυρ 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fur</a:t>
            </a:r>
            <a:r>
              <a:rPr kumimoji="0" lang="el-GR" altLang="el-GR" sz="22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2118" y="-157068"/>
            <a:ext cx="431477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Glamour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(γοητεία, αίγλη)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081" name="9 - Εικόνα" descr="Red Dress Glam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54" y="1046212"/>
            <a:ext cx="2628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48054" y="4748491"/>
            <a:ext cx="7988084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γραμματική, ἡ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Η λέξη αυτή, ως γνώση των ολίγων μορφωμένων,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πήρε το χαρακτήρα της απόκρυφης γνώσης, της μαγείας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για να εξελιχθεί μέσω της σκωτικής στη σημασία της μαγικής ομορφιάς (</a:t>
            </a:r>
            <a:r>
              <a:rPr kumimoji="0" lang="en-US" altLang="el-GR" sz="1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glammar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(19</a:t>
            </a:r>
            <a:r>
              <a:rPr kumimoji="0" lang="el-GR" altLang="el-GR" sz="1400" b="0" i="1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αιώνας)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και να δηλώνει σήμερα τη γοητεία.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γραμματική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grammar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1400" b="0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glammar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glamour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66448" y="162342"/>
            <a:ext cx="522611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Govern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(κυβερνώ, εξουσιάζω, κατευθύνω)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057" name="14 - Εικόνα" descr="funny_prince_frog_cartoon_bulgy_eyeballs_crown_poster-r99af70f8cb3a4fea8aecd44eec039482_f15i2_8byvr_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90" y="1484784"/>
            <a:ext cx="36290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58772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το λατινικό ρήμα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guberno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μεταγραφή του ελληνικού ρήματος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κυβερνάω, ῶ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12021" y="-102457"/>
            <a:ext cx="451995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Humour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(χιούμορ, κέφι, χυμός)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5841" name="8 - Εικόνα" descr="Snowman_e188d5_493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3" y="1052736"/>
            <a:ext cx="52768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5616" y="3939354"/>
            <a:ext cx="7417415" cy="24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χυμόρ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(ευβοϊκός τύπος του χυμός)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Ο Ιπποκράτης υποστήριξε ότι το ανθρώπινο σώμα παράγει 4 χυμούς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χολή, φλέγμα, λευκή χολή, μαύρη χολή 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οι οποίοι, όταν βρίσκονται σε ισορροπία, δημιουργούν καλή διάθεση και υγεία,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διαφορετικά προκαλούνται διάφορες ασθένειες.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Τελικά η λέξη κατέληξε να σημαίνει καλή διάθεση.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48226" y="-54478"/>
            <a:ext cx="34475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Idiot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(ηλίθιος)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4817" name="30 - Εικόνα" descr="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43" y="1166696"/>
            <a:ext cx="31527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85914" y="4558377"/>
            <a:ext cx="7399232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ἰδιώτης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Έτσι αποκαλούσαν οι αρχαίοι Έλληνες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όσους ασχολούνταν αποκλειστικά με τις ιδιωτικές τους υποθέσεις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και όχι με τα κοινά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και γι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αυτό τους θεωρούσαν άπειρους και ανόητους.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31233" y="39589"/>
            <a:ext cx="67890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Labour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-Laboratory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(εργασία, μόχθος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επιστημονικό εργαστήριο)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913" name="9 - Εικόνα" descr="matticchio-lab m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5" y="1268760"/>
            <a:ext cx="40576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58772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 λατινική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labor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πόνος, μόχθος, εργασία),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που προέρχεται από το ελληνικό ρήμα 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λαμβάνω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(αόριστος :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ἒλαβον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λαμβάνω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ἒργον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: αναλαμβάνω μια δουλειά)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44088" y="-54478"/>
            <a:ext cx="63028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Massage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Massive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(μασάζ - μαζικός)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7889" name="53 - Εικόνα" descr="baby mas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14" y="1680450"/>
            <a:ext cx="39338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57332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ελληνικό ρήμα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μάσσω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ζυμώνω, κατεργάζομαι με τα χέρια) 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6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0726" y="-127835"/>
            <a:ext cx="20425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Moron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(ανόητος)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793" name="21 - Εικόνα" descr="images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52" y="1318715"/>
            <a:ext cx="2438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2689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ελληνικό επίθετο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μωρός, ά, όν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(= ανόητος)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1098" y="11050"/>
            <a:ext cx="572060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Mouse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Muscle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(ποντίκι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μυϊκή δύναμη 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865" name="75 - Εικόνα" descr="cartoon_mouse_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82018"/>
            <a:ext cx="32670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9400" y="56612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μῦς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ὁ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(γενική : </a:t>
            </a:r>
            <a:r>
              <a:rPr kumimoji="0" lang="el-GR" altLang="el-GR" sz="1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τοῦ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μυός)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(= ποντίκι)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1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746" name="15 - Εικόνα" descr="citylight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63869"/>
            <a:ext cx="52768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Εικόνα 6" descr="t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925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756919" y="-94455"/>
            <a:ext cx="36301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Polite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(ευγενικός)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88891" y="5180821"/>
            <a:ext cx="493115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την ελληνική λέξη 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πολίτης, ὁ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89224" y="6054150"/>
            <a:ext cx="53735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Ο κάτοικος της πόλης θεωρούνταν πιο εξευγενισμένος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σε σύγκριση με τους κατοίκους της υπαίθρου.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1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Γιατί υπάρχουν τόσες πολλές ελληνικές λέξεις στην αγγλική γλώσσα ;</a:t>
            </a:r>
            <a:r>
              <a:rPr lang="el-GR" sz="3100" dirty="0">
                <a:solidFill>
                  <a:srgbClr val="FF0000"/>
                </a:solidFill>
              </a:rPr>
              <a:t/>
            </a:r>
            <a:br>
              <a:rPr lang="el-GR" sz="3100" dirty="0">
                <a:solidFill>
                  <a:srgbClr val="FF0000"/>
                </a:solidFill>
              </a:rPr>
            </a:br>
            <a:endParaRPr lang="el-GR" sz="3100" dirty="0">
              <a:solidFill>
                <a:srgbClr val="FF000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Λόγω της γαλλικής γλώσσας :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οι Γάλλοι της Νορμανδίας κατέκτησαν την Αγγλία για 3 αιώνες (1066 – 1362)  με αποτέλεσμα πολλές γαλλικές λέξεις, προερχόμενες από τα λατινικά, να περάσουν και στην αγγλική</a:t>
            </a: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Λόγω της Αναγέννησης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της μετανάστευσης Βυζαντινών λογίων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στην Ιταλία και σ’ όλη την Ευρώπη, οι οποίοι δίδασκαν εισάγοντας ελληνικές λέξεις ελλείψει αντίστοιχων λέξεων</a:t>
            </a: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Λόγω της ανάπτυξης των επιστημών το 18</a:t>
            </a:r>
            <a:r>
              <a:rPr lang="el-GR" sz="2400" baseline="30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και 19</a:t>
            </a:r>
            <a:r>
              <a:rPr lang="el-GR" sz="2400" baseline="30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sz="24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αιώνα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όταν και κορυφώνεται το ποσοστό δανεισμού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4 - Θέση περιεχομένου" descr="22247241-two-butterflies-with-flags-on-wings-as-symbol-of-relations-uk-and-gre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92" y="2928934"/>
            <a:ext cx="1032456" cy="700595"/>
          </a:xfrm>
          <a:prstGeom prst="rect">
            <a:avLst/>
          </a:prstGeom>
        </p:spPr>
      </p:pic>
      <p:pic>
        <p:nvPicPr>
          <p:cNvPr id="5" name="4 - Θέση περιεχομένου" descr="22247241-two-butterflies-with-flags-on-wings-as-symbol-of-relations-uk-and-gre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885297"/>
            <a:ext cx="885820" cy="601092"/>
          </a:xfrm>
          <a:prstGeom prst="rect">
            <a:avLst/>
          </a:prstGeom>
        </p:spPr>
      </p:pic>
      <p:pic>
        <p:nvPicPr>
          <p:cNvPr id="8" name="4 - Θέση περιεχομένου" descr="22247241-two-butterflies-with-flags-on-wings-as-symbol-of-relations-uk-and-gree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4934301"/>
            <a:ext cx="814382" cy="55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2812" y="0"/>
            <a:ext cx="732764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Pure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Purify</a:t>
            </a:r>
            <a:r>
              <a:rPr kumimoji="0" lang="el-GR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Puritanism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(αγνός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εξαγνίζω - πουριτανισμός)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769" name="39 - Εικόνα" descr="images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2" y="1487493"/>
            <a:ext cx="38576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67744" y="4148807"/>
            <a:ext cx="5472973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 το λατινικό επίθετο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purus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(αγνός),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που προέρχεται από την ελληνική λέξη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πῦρ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τό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τοῦ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πυρός)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l-GR" altLang="el-GR" sz="11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Στην αρχαιότητα οι καθαρμοί και οι εξαγνισμοί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γίνονταν με τη βοήθεια της φωτιάς, του πυρός.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0418" name="73 - Εικόνα" descr="poor-vs-r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355" y="1047750"/>
            <a:ext cx="4648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7" name="Εικόνα 8" descr="t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8100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498355" y="-122590"/>
            <a:ext cx="414728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Salary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(μισθός, αποδοχές)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1729" y="4266034"/>
            <a:ext cx="479169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sal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μεταγραφή της ελληνικής λέξης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ἃλς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ἡ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(γενική :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τῆς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ἁλός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(= θάλασσα, αλάτι)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07704" y="5841669"/>
            <a:ext cx="63498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Οι Ρωμαίοι συνήθιζαν να πληρώνουν τους στρατιώτες, πέρα από χρήματα,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πολύτιμο μαγειρικό αλάτι.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επίδομα αυτό αγοράς αλατιού, το </a:t>
            </a:r>
            <a:r>
              <a:rPr kumimoji="0" lang="en-US" altLang="el-GR" sz="1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salarium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κατέληξε να σημαίνει μισθός!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9792" y="0"/>
            <a:ext cx="411042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Squirrel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(σκίουρος)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21" name="26 - Εικόνα" descr="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28787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4869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 τις ελληνικές λέξεις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σκιά, ἡ + ουρά, ἡ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(σκίουρος = αυτός που κάνει σκιά με την ουρά του)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59832" y="-24461"/>
            <a:ext cx="391870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Tourist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(τουρίστας)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697" name="72 - Εικόνα" descr="funny-dog-as-tourist-23896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66800"/>
            <a:ext cx="2238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3182" y="4485004"/>
            <a:ext cx="7375737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Από την ελληνική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τόρνος, ὁ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(περιστρεφόμενος δίσκος πάνω στον οποίο ο αγγειοπλάστης κατεργάζεται τον πηλό </a:t>
            </a: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παράγωγα : τορναδόρος, τορνεύω)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Επειδή όταν δουλεύουμε κάτι στον τόρνο, το περιστρέφουμε πολύ γρήγορα,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όλες οι ξένες λέξεις που παράγονται απ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αυτό (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l-GR" sz="1400" b="0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tournoi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tournament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πήραν στη σημασία του 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περιστρέφω, γυρίζω, περιπλανιέμαι</a:t>
            </a: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35896" y="0"/>
            <a:ext cx="227177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Serpent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(φίδι)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4513" name="19 - Εικόνα" descr="φιδ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7493"/>
            <a:ext cx="32766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4164" y="58052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το λατινικό ρήμα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serpo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(μετοχή :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serpens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που προέρχεται από το ελληνικό ρήμα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ἓρπω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(= σέρνομαι)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7835" y="218090"/>
            <a:ext cx="508902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Sketch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(σκίτσο, σχέδιο 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θεατρικό σκετς)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41" name="15 - Εικόνα" descr="57cb22185b0fe2899305cd5c257d8b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5196"/>
            <a:ext cx="22479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5517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το ελληνικό επίθετο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σχέδιος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(= αυτός που έχει φτιαχτεί πρόχειρα)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ομόρριζα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: σχεδία, αυτοσχέδιος)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071956" y="-98282"/>
            <a:ext cx="500008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Solid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(στερεός, συμπαγής - ολόκληρος)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3489" name="33 - Εικόνα" descr="FERRIGNOFINAL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8268"/>
            <a:ext cx="3581995" cy="406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61653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τη λατινική λέξη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solidus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(= στερεός)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που προέρχεται από το ελληνικό επίθετο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ὃλος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98137" y="-74950"/>
            <a:ext cx="40623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Space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(διάστημα, χώρος)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5537" name="63 - Εικόνα" descr="spac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35" y="1083343"/>
            <a:ext cx="4824536" cy="36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71335" y="4863074"/>
            <a:ext cx="5133136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τη λατινική λέξη 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spatium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μεταγραφή της ελληνικής λέξης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στάδιον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τό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l-GR" altLang="el-GR" sz="16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σπάδιον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στην αιολική διάλεκτο)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(= κάθε επίπεδος και ανοιχτός χώρος,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κατάλληλος για τη διεξαγωγή αθλητικών αγώνων) 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2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07504" y="40943"/>
            <a:ext cx="9036496" cy="68580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</a:t>
            </a: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59832" y="11023"/>
            <a:ext cx="34731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Stop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(σταματώ)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465" name="13 - Εικόνα" descr="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85" y="1268760"/>
            <a:ext cx="29622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0838" y="4472732"/>
            <a:ext cx="6003567" cy="238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Από το λατινικό ρήμα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stu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l-GR" sz="2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kumimoji="0" lang="en-US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(= σταματώ τη ροή, βάζω πώμα)</a:t>
            </a: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που προέρχεται από την ελληνική λέξη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στύπ</a:t>
            </a:r>
            <a:r>
              <a:rPr kumimoji="0" lang="el-GR" altLang="el-GR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(π)η, ἡ 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l-GR" altLang="el-GR" sz="2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(= στουπί, βούλωμα)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Επειδή το στουπί χρησιμοποιείται για να εμποδίζει τη ροή των υγρών,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l-GR" altLang="el-GR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κατέληξε να πάρει τη σημασία του σταματώ.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i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Πλάθοντας νέες λέξεις … </a:t>
            </a:r>
            <a:endParaRPr lang="el-GR" sz="2800" b="1" i="1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sz="22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Άγγλοι, Αμερικανοί και επιστήμονες όλου του κόσμου </a:t>
            </a:r>
          </a:p>
          <a:p>
            <a:pPr algn="just">
              <a:buNone/>
            </a:pPr>
            <a:r>
              <a:rPr lang="el-GR" sz="22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δημιουργούν χιλιάδες νέους όρους με ελληνικές λέξεις , για να </a:t>
            </a:r>
          </a:p>
          <a:p>
            <a:pPr algn="just">
              <a:buNone/>
            </a:pPr>
            <a:r>
              <a:rPr lang="el-GR" sz="22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ονομάσουν τα ευρήματα και τις ανακαλύψεις </a:t>
            </a:r>
          </a:p>
          <a:p>
            <a:pPr algn="just">
              <a:buNone/>
            </a:pPr>
            <a:r>
              <a:rPr lang="el-GR" sz="22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τους. Ακολουθούν χαρακτηριστικά παραδείγματα …</a:t>
            </a:r>
          </a:p>
          <a:p>
            <a:pPr>
              <a:buNone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Ένα φυτό που βγαίνει εδώ και εκεί, σκόρπια, το ονόμασαν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aletophyte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αλητόφυτο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Την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ημιτύφλωση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που συνοδεύεται από την παρουσία ζιγκ – ζαγκ σαν πολεμίστρες την ονόμασαν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teichopsia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τειχοψία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τεῖχος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ὂψις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- Εικόνα" descr="scrabb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285992"/>
            <a:ext cx="3024192" cy="201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Οι ξένοι μας βάζουν τα γυαλιά …</a:t>
            </a:r>
            <a:endParaRPr lang="el-GR" sz="2800" b="1" i="1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Την ακούσια σιαλόρροια την ονόμασαν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sialozemia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σιαλοζημία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Τη διακυβέρνηση χωρίς πρόγραμμα ή κανόνες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κατά το κοινώς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λεγόμενον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«όπου φυσά ο άνεμος»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την ονόμασαν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anemocracy</a:t>
            </a:r>
            <a:r>
              <a:rPr lang="el-GR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ανεμοκρατία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Τη διακυβέρνηση από τους χειρότερους την ονόμασαν 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kakistocracy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l-GR" sz="2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κακιστοκρατία</a:t>
            </a:r>
            <a:r>
              <a:rPr lang="el-GR" sz="2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)</a:t>
            </a:r>
          </a:p>
          <a:p>
            <a:pPr algn="ctr">
              <a:buNone/>
            </a:pPr>
            <a:endParaRPr lang="el-GR" sz="240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- Εικόνα" descr="670px-Improve-Your-Scrabble-Score-Step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429132"/>
            <a:ext cx="278400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Η αγγλική γλώσσα προσλαμβάνει τις ελληνικές λέξεις σεβόμενη την ορθογραφία τους !</a:t>
            </a:r>
            <a:endParaRPr lang="el-GR" sz="24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Διατηρεί τις δασυνόμενες λέξεις με την προσθήκη του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H (h)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None/>
            </a:pP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    π.χ.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harmony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200" i="1" dirty="0" err="1" smtClean="0">
                <a:latin typeface="Calibri" pitchFamily="34" charset="0"/>
                <a:cs typeface="Calibri" pitchFamily="34" charset="0"/>
              </a:rPr>
              <a:t>ἁρμονία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history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200" i="1" dirty="0" err="1" smtClean="0">
                <a:latin typeface="Calibri" pitchFamily="34" charset="0"/>
                <a:cs typeface="Calibri" pitchFamily="34" charset="0"/>
              </a:rPr>
              <a:t>ἱστορία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hypocrite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200" i="1" dirty="0" err="1" smtClean="0">
                <a:latin typeface="Calibri" pitchFamily="34" charset="0"/>
                <a:cs typeface="Calibri" pitchFamily="34" charset="0"/>
              </a:rPr>
              <a:t>ὑποκριτής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Διατηρεί σε μεγάλο βαθμό την ιστορική ορθογραφία, χρησιμοποιώντας για παράδειγμα το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l-GR" sz="2200" dirty="0" smtClean="0">
                <a:latin typeface="Calibri" pitchFamily="34" charset="0"/>
                <a:cs typeface="Calibri" pitchFamily="34" charset="0"/>
              </a:rPr>
              <a:t>στη θέση του υ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π.χ. </a:t>
            </a:r>
            <a:r>
              <a:rPr lang="en-US" sz="22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dictyum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δίκτυο)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Olympus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(Όλυμπος)</a:t>
            </a: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2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Τηρεί την αρχαία προφορά του μακρόχρονου ω</a:t>
            </a:r>
          </a:p>
          <a:p>
            <a:pPr>
              <a:buNone/>
            </a:pPr>
            <a:r>
              <a:rPr lang="el-GR" sz="22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π.χ.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hero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200" i="1" dirty="0" err="1" smtClean="0">
                <a:latin typeface="Calibri" pitchFamily="34" charset="0"/>
                <a:cs typeface="Calibri" pitchFamily="34" charset="0"/>
              </a:rPr>
              <a:t>χίροου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– ήρωας)</a:t>
            </a:r>
            <a:endParaRPr lang="en-US" sz="22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l-GR" sz="2200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200" dirty="0" smtClean="0">
                <a:latin typeface="Calibri" pitchFamily="34" charset="0"/>
                <a:cs typeface="Calibri" pitchFamily="34" charset="0"/>
              </a:rPr>
              <a:t>Διατηρεί συμφωνικά συμπλέγματα, παρά το γεγονός ότι δεν προφέρονται</a:t>
            </a:r>
          </a:p>
          <a:p>
            <a:pPr>
              <a:buNone/>
            </a:pP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     π.χ.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psychology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200" i="1" dirty="0" err="1" smtClean="0">
                <a:latin typeface="Calibri" pitchFamily="34" charset="0"/>
                <a:cs typeface="Calibri" pitchFamily="34" charset="0"/>
              </a:rPr>
              <a:t>σαϊκόλοτζι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– ψυχολογία),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pneumonia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200" i="1" dirty="0" err="1" smtClean="0">
                <a:latin typeface="Calibri" pitchFamily="34" charset="0"/>
                <a:cs typeface="Calibri" pitchFamily="34" charset="0"/>
              </a:rPr>
              <a:t>νιουμόνια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 – πνευμονία), </a:t>
            </a:r>
            <a:r>
              <a:rPr lang="en-US" sz="22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asthma</a:t>
            </a:r>
            <a:r>
              <a:rPr lang="en-US" sz="22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i="1" dirty="0" smtClean="0">
                <a:latin typeface="Calibri" pitchFamily="34" charset="0"/>
                <a:cs typeface="Calibri" pitchFamily="34" charset="0"/>
              </a:rPr>
              <a:t>(το θ δεν προφέρεται – άσθμα)</a:t>
            </a:r>
          </a:p>
        </p:txBody>
      </p:sp>
      <p:pic>
        <p:nvPicPr>
          <p:cNvPr id="5" name="4 - Εικόνα" descr="Resp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000108"/>
            <a:ext cx="3119440" cy="905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Autofit/>
          </a:bodyPr>
          <a:lstStyle/>
          <a:p>
            <a:pPr algn="ctr"/>
            <a:endParaRPr lang="el-GR" sz="2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Χρησιμοποιεί 190 κύρια ονόματα ανδρών και γυναικών,</a:t>
            </a:r>
          </a:p>
          <a:p>
            <a:pPr>
              <a:buNone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όπως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Alexander, Andrew, Gregory, Agatha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Αγαθή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Agnes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(Αγνή)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Jason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(Ιάσονας)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George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κ.α.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Χρησιμοποιεί 62 ελληνικές παροιμιακές φράσεις και αποφθέγματα, που πλουτίζουν την έκφραση και ομορφαίνουν το ύφος με τον ίδιο περιεχόμενο που τις χρησιμοποιούμε και εμείς, όπως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under the aegis</a:t>
            </a:r>
            <a:r>
              <a:rPr lang="el-G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(υπό την αιγίδα)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elysian fields</a:t>
            </a:r>
            <a:r>
              <a:rPr lang="el-GR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ηλύσια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πεδία)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 the arms of Morpheus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(εις τας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αγκάλας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του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Μορφέως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) κ.α.</a:t>
            </a:r>
          </a:p>
          <a:p>
            <a:pPr>
              <a:buNone/>
            </a:pP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Χρησιμοποιεί πάνω από 200 λέξεις της ελληνικής μυθολογίας με την έννοια των ιδιοτήτων ή των χαρακτηριστικών του αντίστοιχου προσώπου, όπως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mentor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σύμβουλος - από τον ομηρικό Μέντορα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καθοδηγητή του Τηλέμαχου)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nestor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(σοφός – από το γηραιό ήρωα Νέστορα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γνωστό για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τη σύνεσή του),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Nemesis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(θεία δίκη – από την αρχαία θεά της τιμωρίας)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3 - Εικόνα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12" y="0"/>
            <a:ext cx="1838588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2404</TotalTime>
  <Words>2526</Words>
  <Application>Microsoft Office PowerPoint</Application>
  <PresentationFormat>Προβολή στην οθόνη (4:3)</PresentationFormat>
  <Paragraphs>480</Paragraphs>
  <Slides>58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58</vt:i4>
      </vt:variant>
    </vt:vector>
  </HeadingPairs>
  <TitlesOfParts>
    <vt:vector size="68" baseType="lpstr">
      <vt:lpstr>Arial</vt:lpstr>
      <vt:lpstr>Calibri</vt:lpstr>
      <vt:lpstr>Corbel</vt:lpstr>
      <vt:lpstr>Gill Sans MT</vt:lpstr>
      <vt:lpstr>Palatino Linotype</vt:lpstr>
      <vt:lpstr>Tahoma</vt:lpstr>
      <vt:lpstr>Times New Roman</vt:lpstr>
      <vt:lpstr>Verdana</vt:lpstr>
      <vt:lpstr>Wingdings 2</vt:lpstr>
      <vt:lpstr>Ηλιοστάσιο</vt:lpstr>
      <vt:lpstr>Αγγλικές λέξεις  μη ευδιάκριτης  ελληνικής προέλευσης </vt:lpstr>
      <vt:lpstr> Άλλα τα μάτια του λαγού και άλλα της κουκουβάγιας …</vt:lpstr>
      <vt:lpstr>Ποσοστά ελληνικών λέξεων</vt:lpstr>
      <vt:lpstr>Γιατί υπάρχουν τόσες πολλές ελληνικές λέξεις στην αγγλική γλώσσα ; </vt:lpstr>
      <vt:lpstr>Γιατί υπάρχουν τόσες πολλές ελληνικές λέξεις στην αγγλική γλώσσα ; </vt:lpstr>
      <vt:lpstr>Πλάθοντας νέες λέξεις … </vt:lpstr>
      <vt:lpstr>Οι ξένοι μας βάζουν τα γυαλιά …</vt:lpstr>
      <vt:lpstr>Η αγγλική γλώσσα προσλαμβάνει τις ελληνικές λέξεις σεβόμενη την ορθογραφία τους !</vt:lpstr>
      <vt:lpstr>Παρουσίαση του PowerPoint</vt:lpstr>
      <vt:lpstr>Alien (ξένος, αλλοδαπός)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Brave (γενναίος) </vt:lpstr>
      <vt:lpstr>Brief (σύντομος) </vt:lpstr>
      <vt:lpstr>Παρουσίαση του PowerPoint</vt:lpstr>
      <vt:lpstr>Brilliant (λαμπρός, εκτυφλωτικός, ευφυέστατος)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(άσος)</dc:title>
  <dc:creator>user</dc:creator>
  <cp:lastModifiedBy>Admin</cp:lastModifiedBy>
  <cp:revision>76</cp:revision>
  <dcterms:created xsi:type="dcterms:W3CDTF">2014-05-05T14:29:09Z</dcterms:created>
  <dcterms:modified xsi:type="dcterms:W3CDTF">2020-04-01T18:44:00Z</dcterms:modified>
</cp:coreProperties>
</file>