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2524" autoAdjust="0"/>
  </p:normalViewPr>
  <p:slideViewPr>
    <p:cSldViewPr snapToGrid="0" showGuides="1">
      <p:cViewPr varScale="1">
        <p:scale>
          <a:sx n="78" d="100"/>
          <a:sy n="78" d="100"/>
        </p:scale>
        <p:origin x="1614" y="84"/>
      </p:cViewPr>
      <p:guideLst>
        <p:guide orient="horz" pos="2160"/>
        <p:guide pos="3840"/>
      </p:guideLst>
    </p:cSldViewPr>
  </p:slideViewPr>
  <p:notesTextViewPr>
    <p:cViewPr>
      <p:scale>
        <a:sx n="1" d="1"/>
        <a:sy n="1" d="1"/>
      </p:scale>
      <p:origin x="0" y="-3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9E273-C5C7-42ED-BB4F-05E53E8CFDB3}"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B9BD9-52F7-462D-8000-1E95E9BE5039}" type="slidenum">
              <a:rPr lang="en-US" smtClean="0"/>
              <a:t>‹#›</a:t>
            </a:fld>
            <a:endParaRPr lang="en-US"/>
          </a:p>
        </p:txBody>
      </p:sp>
    </p:spTree>
    <p:extLst>
      <p:ext uri="{BB962C8B-B14F-4D97-AF65-F5344CB8AC3E}">
        <p14:creationId xmlns:p14="http://schemas.microsoft.com/office/powerpoint/2010/main" val="345680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B9BD9-52F7-462D-8000-1E95E9BE5039}" type="slidenum">
              <a:rPr lang="en-US" smtClean="0"/>
              <a:t>2</a:t>
            </a:fld>
            <a:endParaRPr lang="en-US"/>
          </a:p>
        </p:txBody>
      </p:sp>
    </p:spTree>
    <p:extLst>
      <p:ext uri="{BB962C8B-B14F-4D97-AF65-F5344CB8AC3E}">
        <p14:creationId xmlns:p14="http://schemas.microsoft.com/office/powerpoint/2010/main" val="356137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Loss of Normal Impulse Control</a:t>
            </a:r>
            <a:r>
              <a:rPr lang="el-GR" b="1" dirty="0"/>
              <a:t>.</a:t>
            </a:r>
            <a:br>
              <a:rPr lang="en-US" dirty="0"/>
            </a:br>
            <a:r>
              <a:rPr lang="en-US" b="1" dirty="0"/>
              <a:t>Behavior Tracked the Tumor’s Growth</a:t>
            </a:r>
            <a:r>
              <a:rPr lang="el-GR" b="1" dirty="0"/>
              <a:t>.</a:t>
            </a:r>
          </a:p>
          <a:p>
            <a:pPr>
              <a:buNone/>
            </a:pPr>
            <a:r>
              <a:rPr lang="en-US" b="1" dirty="0"/>
              <a:t>No “Free Choice” in the Usual Sense</a:t>
            </a:r>
            <a:r>
              <a:rPr lang="el-GR" b="1" dirty="0"/>
              <a:t>.</a:t>
            </a:r>
            <a:br>
              <a:rPr lang="en-US" dirty="0"/>
            </a:br>
            <a:r>
              <a:rPr lang="en-US" b="1" dirty="0"/>
              <a:t>Deterministic Implications</a:t>
            </a:r>
            <a:r>
              <a:rPr lang="el-GR" b="1" dirty="0"/>
              <a:t>.</a:t>
            </a:r>
          </a:p>
          <a:p>
            <a:pPr>
              <a:buNone/>
            </a:pPr>
            <a:endParaRPr lang="el-GR" b="1" dirty="0"/>
          </a:p>
          <a:p>
            <a:pPr>
              <a:buNone/>
            </a:pPr>
            <a:r>
              <a:rPr lang="en-US" dirty="0"/>
              <a:t>If a physical tumor can rob someone of normal restraint, how do everyday factors (like stress, sleep, or subtle genetic variants) also shape our choices?</a:t>
            </a:r>
          </a:p>
          <a:p>
            <a:endParaRPr lang="en-US" dirty="0"/>
          </a:p>
        </p:txBody>
      </p:sp>
      <p:sp>
        <p:nvSpPr>
          <p:cNvPr id="4" name="Slide Number Placeholder 3"/>
          <p:cNvSpPr>
            <a:spLocks noGrp="1"/>
          </p:cNvSpPr>
          <p:nvPr>
            <p:ph type="sldNum" sz="quarter" idx="5"/>
          </p:nvPr>
        </p:nvSpPr>
        <p:spPr/>
        <p:txBody>
          <a:bodyPr/>
          <a:lstStyle/>
          <a:p>
            <a:fld id="{F42B9BD9-52F7-462D-8000-1E95E9BE5039}" type="slidenum">
              <a:rPr lang="en-US" smtClean="0"/>
              <a:t>3</a:t>
            </a:fld>
            <a:endParaRPr lang="en-US"/>
          </a:p>
        </p:txBody>
      </p:sp>
    </p:spTree>
    <p:extLst>
      <p:ext uri="{BB962C8B-B14F-4D97-AF65-F5344CB8AC3E}">
        <p14:creationId xmlns:p14="http://schemas.microsoft.com/office/powerpoint/2010/main" val="10089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Απόκριση στρες: Η αντίδραση του σώματος σε απειλή ή πίεση (ψυχολογική ή σωματική). </a:t>
            </a:r>
          </a:p>
          <a:p>
            <a:r>
              <a:rPr lang="el-GR" dirty="0"/>
              <a:t>Πχ στο απροειδοποίητο διαγώνισμα το σώμα μας μπαίνει σε μια κατάσταση εγρήγορσης.</a:t>
            </a:r>
          </a:p>
          <a:p>
            <a:r>
              <a:rPr lang="el-GR" dirty="0"/>
              <a:t>Σωματικά εκκρίνονται αδρεναλίνη και </a:t>
            </a:r>
            <a:r>
              <a:rPr lang="el-GR" dirty="0" err="1"/>
              <a:t>κορτιζόλη</a:t>
            </a:r>
            <a:r>
              <a:rPr lang="el-GR" dirty="0"/>
              <a:t>, ανεβαίνουν οι παλμοί και άρα κυλά περισσότερο το αίμα (</a:t>
            </a:r>
            <a:r>
              <a:rPr lang="en-US" dirty="0"/>
              <a:t>fight or flight)</a:t>
            </a:r>
            <a:r>
              <a:rPr lang="el-GR" dirty="0"/>
              <a:t>. </a:t>
            </a:r>
          </a:p>
          <a:p>
            <a:r>
              <a:rPr lang="el-GR" dirty="0"/>
              <a:t>Βοηθά στη συγκέντρωση, στη μείωση του χρόνο απόκρισης, στην επίλυση προβλημάτων. </a:t>
            </a:r>
          </a:p>
          <a:p>
            <a:endParaRPr lang="el-GR" dirty="0"/>
          </a:p>
          <a:p>
            <a:r>
              <a:rPr lang="el-GR" dirty="0"/>
              <a:t>Αυξημένη απόκριση: διαρκεί περισσότερο και είναι πιο έντονη</a:t>
            </a:r>
          </a:p>
          <a:p>
            <a:r>
              <a:rPr lang="el-GR" dirty="0"/>
              <a:t>Αιτίες: Γενετικές, χρόνιο στρες, </a:t>
            </a:r>
            <a:r>
              <a:rPr lang="en-US" dirty="0"/>
              <a:t>PTSD</a:t>
            </a:r>
            <a:endParaRPr lang="el-GR" dirty="0"/>
          </a:p>
          <a:p>
            <a:r>
              <a:rPr lang="el-GR" dirty="0"/>
              <a:t>Μπορεί να θεραπευτεί. </a:t>
            </a:r>
          </a:p>
          <a:p>
            <a:endParaRPr lang="en-US" dirty="0"/>
          </a:p>
        </p:txBody>
      </p:sp>
      <p:sp>
        <p:nvSpPr>
          <p:cNvPr id="4" name="Slide Number Placeholder 3"/>
          <p:cNvSpPr>
            <a:spLocks noGrp="1"/>
          </p:cNvSpPr>
          <p:nvPr>
            <p:ph type="sldNum" sz="quarter" idx="5"/>
          </p:nvPr>
        </p:nvSpPr>
        <p:spPr/>
        <p:txBody>
          <a:bodyPr/>
          <a:lstStyle/>
          <a:p>
            <a:fld id="{F42B9BD9-52F7-462D-8000-1E95E9BE5039}" type="slidenum">
              <a:rPr lang="en-US" smtClean="0"/>
              <a:t>4</a:t>
            </a:fld>
            <a:endParaRPr lang="en-US"/>
          </a:p>
        </p:txBody>
      </p:sp>
    </p:spTree>
    <p:extLst>
      <p:ext uri="{BB962C8B-B14F-4D97-AF65-F5344CB8AC3E}">
        <p14:creationId xmlns:p14="http://schemas.microsoft.com/office/powerpoint/2010/main" val="230076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“Not My Doing”?</a:t>
            </a:r>
          </a:p>
          <a:p>
            <a:pPr>
              <a:buNone/>
            </a:pPr>
            <a:r>
              <a:rPr lang="en-US" dirty="0"/>
              <a:t>If I achieve something notable—say, I excel in sports, or win a science competition—it seems like I “deserve” praise. But in a purely deterministic view:</a:t>
            </a:r>
          </a:p>
          <a:p>
            <a:pPr>
              <a:buFont typeface="Arial" panose="020B0604020202020204" pitchFamily="34" charset="0"/>
              <a:buChar char="•"/>
            </a:pPr>
            <a:r>
              <a:rPr lang="en-US" dirty="0"/>
              <a:t>My talents stem from genetics and upbringing.</a:t>
            </a:r>
          </a:p>
          <a:p>
            <a:pPr>
              <a:buFont typeface="Arial" panose="020B0604020202020204" pitchFamily="34" charset="0"/>
              <a:buChar char="•"/>
            </a:pPr>
            <a:r>
              <a:rPr lang="en-US" dirty="0"/>
              <a:t>My discipline or “grit” reflects how my childhood environment rewarded certain behaviors.</a:t>
            </a:r>
          </a:p>
          <a:p>
            <a:pPr>
              <a:buFont typeface="Arial" panose="020B0604020202020204" pitchFamily="34" charset="0"/>
              <a:buChar char="•"/>
            </a:pPr>
            <a:r>
              <a:rPr lang="en-US" dirty="0"/>
              <a:t>Even the final burst of motivation might be triggered by events I didn’t choose (e.g., a teacher’s encouragement, biological stress arousal).</a:t>
            </a:r>
            <a:endParaRPr lang="el-GR" dirty="0"/>
          </a:p>
          <a:p>
            <a:pPr>
              <a:buFont typeface="Arial" panose="020B0604020202020204" pitchFamily="34" charset="0"/>
              <a:buChar char="•"/>
            </a:pPr>
            <a:endParaRPr lang="el-GR" dirty="0"/>
          </a:p>
          <a:p>
            <a:pPr>
              <a:buNone/>
            </a:pPr>
            <a:r>
              <a:rPr lang="en-US" b="1" dirty="0"/>
              <a:t>Reasons We Still Praise (Even Without “Ultimate” Free Will)</a:t>
            </a:r>
            <a:endParaRPr lang="el-GR" b="1" dirty="0"/>
          </a:p>
          <a:p>
            <a:pPr>
              <a:buNone/>
            </a:pPr>
            <a:r>
              <a:rPr lang="en-US" b="1" dirty="0"/>
              <a:t>Positive Reinforcement</a:t>
            </a:r>
            <a:r>
              <a:rPr lang="en-US" dirty="0"/>
              <a:t>:</a:t>
            </a:r>
            <a:endParaRPr lang="el-GR" dirty="0"/>
          </a:p>
          <a:p>
            <a:pPr>
              <a:buNone/>
            </a:pPr>
            <a:r>
              <a:rPr lang="en-US" b="1" dirty="0"/>
              <a:t>Acknowledging Effort and Difficulty</a:t>
            </a:r>
            <a:r>
              <a:rPr lang="en-US" dirty="0"/>
              <a:t>:</a:t>
            </a:r>
          </a:p>
          <a:p>
            <a:pPr>
              <a:buFont typeface="+mj-lt"/>
              <a:buNone/>
            </a:pPr>
            <a:r>
              <a:rPr lang="en-US" b="1" dirty="0"/>
              <a:t>Maintaining Pro-Social Emotions</a:t>
            </a:r>
            <a:r>
              <a:rPr lang="en-US" dirty="0"/>
              <a:t>:</a:t>
            </a:r>
          </a:p>
          <a:p>
            <a:pPr>
              <a:buFont typeface="+mj-lt"/>
              <a:buNone/>
            </a:pPr>
            <a:r>
              <a:rPr lang="en-US" b="1" dirty="0"/>
              <a:t>Encouraging Self-Esteem and Growth</a:t>
            </a:r>
            <a:r>
              <a:rPr lang="en-US" dirty="0"/>
              <a:t>:</a:t>
            </a:r>
          </a:p>
          <a:p>
            <a:pPr>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Το πλαίσιο αλλάζει από το «είσαι καλός/κακός» σε «θέλουμε να προωθήσουμε τις χρήσιμες και να αποτρέψουμε τις καταστροφικές πράξεις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pPr marL="0" lvl="0" indent="0">
              <a:lnSpc>
                <a:spcPct val="115000"/>
              </a:lnSpc>
              <a:spcAft>
                <a:spcPts val="800"/>
              </a:spcAft>
              <a:buSzPts val="1000"/>
              <a:buFont typeface="Symbol" panose="05050102010706020507" pitchFamily="18" charset="2"/>
              <a:buNone/>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Justice system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Sapolsky suggests that believing in total free will can lead to purely punitive systems. If we accept that behavior is fully caused, we might shift toward prevention, rehabilitation, and addressing root causes.</a:t>
            </a:r>
          </a:p>
          <a:p>
            <a:pPr marL="0" lvl="0" indent="0">
              <a:lnSpc>
                <a:spcPct val="115000"/>
              </a:lnSpc>
              <a:spcAft>
                <a:spcPts val="800"/>
              </a:spcAft>
              <a:buSzPts val="1000"/>
              <a:buFont typeface="Symbol" panose="05050102010706020507" pitchFamily="18" charset="2"/>
              <a:buNone/>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Social structures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focusing on supportive environments (e.g., good education, stable family settings, equitable resources) can do more to promote positive behavior than harsh punishments after the fact.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p>
          <a:p>
            <a:endParaRPr lang="en-US" dirty="0"/>
          </a:p>
        </p:txBody>
      </p:sp>
      <p:sp>
        <p:nvSpPr>
          <p:cNvPr id="4" name="Slide Number Placeholder 3"/>
          <p:cNvSpPr>
            <a:spLocks noGrp="1"/>
          </p:cNvSpPr>
          <p:nvPr>
            <p:ph type="sldNum" sz="quarter" idx="5"/>
          </p:nvPr>
        </p:nvSpPr>
        <p:spPr/>
        <p:txBody>
          <a:bodyPr/>
          <a:lstStyle/>
          <a:p>
            <a:fld id="{F42B9BD9-52F7-462D-8000-1E95E9BE5039}" type="slidenum">
              <a:rPr lang="en-US" smtClean="0"/>
              <a:t>5</a:t>
            </a:fld>
            <a:endParaRPr lang="en-US"/>
          </a:p>
        </p:txBody>
      </p:sp>
    </p:spTree>
    <p:extLst>
      <p:ext uri="{BB962C8B-B14F-4D97-AF65-F5344CB8AC3E}">
        <p14:creationId xmlns:p14="http://schemas.microsoft.com/office/powerpoint/2010/main" val="166004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A9EB-D8D3-7D84-2845-23FCED9DF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AD4C-444F-A58E-6B0D-FEA411B11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0B670-850B-8A19-91D0-7091240C3BB9}"/>
              </a:ext>
            </a:extLst>
          </p:cNvPr>
          <p:cNvSpPr>
            <a:spLocks noGrp="1"/>
          </p:cNvSpPr>
          <p:nvPr>
            <p:ph type="body" idx="1"/>
          </p:nvPr>
        </p:nvSpPr>
        <p:spPr/>
        <p:txBody>
          <a:bodyPr/>
          <a:lstStyle/>
          <a:p>
            <a:pPr>
              <a:buNone/>
            </a:pPr>
            <a:r>
              <a:rPr lang="en-US" b="1" dirty="0"/>
              <a:t>Practical Reinforcement:</a:t>
            </a:r>
            <a:r>
              <a:rPr lang="en-US" dirty="0"/>
              <a:t> Praise encourages positive behaviors and effort.</a:t>
            </a:r>
          </a:p>
          <a:p>
            <a:pPr>
              <a:buNone/>
            </a:pPr>
            <a:r>
              <a:rPr lang="en-US" b="1" dirty="0"/>
              <a:t>Ongoing Brain Plasticity:</a:t>
            </a:r>
            <a:r>
              <a:rPr lang="en-US" dirty="0"/>
              <a:t> Their day-to-day choices and experiences continually shape their abilities.</a:t>
            </a:r>
          </a:p>
          <a:p>
            <a:r>
              <a:rPr lang="en-US" b="1" dirty="0"/>
              <a:t>Collaboration &amp; Gratitude:</a:t>
            </a:r>
            <a:r>
              <a:rPr lang="en-US" dirty="0"/>
              <a:t> Recognize the support (teachers, peers, resources) that helped them achieve success.</a:t>
            </a:r>
          </a:p>
          <a:p>
            <a:endParaRPr lang="en-US" dirty="0"/>
          </a:p>
          <a:p>
            <a:pPr>
              <a:buNone/>
            </a:pPr>
            <a:r>
              <a:rPr lang="en-US" b="1" dirty="0"/>
              <a:t>They can still shape the “inputs.”</a:t>
            </a:r>
            <a:r>
              <a:rPr lang="en-US" dirty="0"/>
              <a:t> Even if genes and past experiences influence them, the environment (including their own new choices, study habits, friendships, etc.) continues to rewire the brain and open new paths.</a:t>
            </a:r>
          </a:p>
          <a:p>
            <a:pPr>
              <a:buNone/>
            </a:pPr>
            <a:r>
              <a:rPr lang="en-US" b="1" dirty="0"/>
              <a:t>Brain plasticity lasts a lifetime.</a:t>
            </a:r>
            <a:r>
              <a:rPr lang="en-US" dirty="0"/>
              <a:t> Hard work, learning, and support systems can genuinely change how they think and act, so success isn’t locked away or predetermined in some rigid sense.</a:t>
            </a:r>
          </a:p>
          <a:p>
            <a:r>
              <a:rPr lang="en-US" b="1" dirty="0"/>
              <a:t>Focus on progress, not blame or “free-will” deserts.</a:t>
            </a:r>
            <a:r>
              <a:rPr lang="en-US" dirty="0"/>
              <a:t> Praise perseverance and problem-solving, so they see that their efforts and environment do make a real difference—even within a deterministic framework.</a:t>
            </a:r>
          </a:p>
          <a:p>
            <a:endParaRPr lang="en-US" dirty="0"/>
          </a:p>
        </p:txBody>
      </p:sp>
      <p:sp>
        <p:nvSpPr>
          <p:cNvPr id="4" name="Slide Number Placeholder 3">
            <a:extLst>
              <a:ext uri="{FF2B5EF4-FFF2-40B4-BE49-F238E27FC236}">
                <a16:creationId xmlns:a16="http://schemas.microsoft.com/office/drawing/2014/main" id="{16AB459A-E5EF-17E2-DB93-1FF28F3BC38D}"/>
              </a:ext>
            </a:extLst>
          </p:cNvPr>
          <p:cNvSpPr>
            <a:spLocks noGrp="1"/>
          </p:cNvSpPr>
          <p:nvPr>
            <p:ph type="sldNum" sz="quarter" idx="5"/>
          </p:nvPr>
        </p:nvSpPr>
        <p:spPr/>
        <p:txBody>
          <a:bodyPr/>
          <a:lstStyle/>
          <a:p>
            <a:fld id="{F42B9BD9-52F7-462D-8000-1E95E9BE5039}" type="slidenum">
              <a:rPr lang="en-US" smtClean="0"/>
              <a:t>6</a:t>
            </a:fld>
            <a:endParaRPr lang="en-US"/>
          </a:p>
        </p:txBody>
      </p:sp>
    </p:spTree>
    <p:extLst>
      <p:ext uri="{BB962C8B-B14F-4D97-AF65-F5344CB8AC3E}">
        <p14:creationId xmlns:p14="http://schemas.microsoft.com/office/powerpoint/2010/main" val="167743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 In the Classroom: Bridging Determinism, AI, and Responsibility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Ask students to imagine a scenario where a self-driving car malfunctions due to unforeseen road conditions. Who should bear legal responsibility? How does this parallel (or differ from) how we assign blame to humans under a deterministic lens?</a:t>
            </a:r>
          </a:p>
          <a:p>
            <a:pPr marL="34290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Comparison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a human driver, a deterministic view might focus on that driver’s training, upbringing, and environment. For an AI, we look at the training dataset, algorithms, sensor quality, etc. In both cases, we emphasize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prevention, improvement, and reducing 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rather than merely punishing a “bad actor.”</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Key Takeaways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 Free Will in AI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Machines follow their programming and data-driven rules; thus, punishing the machine doesn’t address real causes or solutions.</a:t>
            </a:r>
          </a:p>
          <a:p>
            <a:pPr marL="34290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Human Accountability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Responsibility and liability are best placed on those who design, build, maintain, and regulate AI systems.</a:t>
            </a:r>
          </a:p>
          <a:p>
            <a:pPr marL="34290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Shared Lesson from Determinism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Whether dealing with human or AI misbehavior, focusing on root causes and prevention is ultimately more constructive than retribution.</a:t>
            </a:r>
          </a:p>
          <a:p>
            <a:endParaRPr lang="en-US" dirty="0"/>
          </a:p>
        </p:txBody>
      </p:sp>
      <p:sp>
        <p:nvSpPr>
          <p:cNvPr id="4" name="Slide Number Placeholder 3"/>
          <p:cNvSpPr>
            <a:spLocks noGrp="1"/>
          </p:cNvSpPr>
          <p:nvPr>
            <p:ph type="sldNum" sz="quarter" idx="5"/>
          </p:nvPr>
        </p:nvSpPr>
        <p:spPr/>
        <p:txBody>
          <a:bodyPr/>
          <a:lstStyle/>
          <a:p>
            <a:fld id="{F42B9BD9-52F7-462D-8000-1E95E9BE5039}" type="slidenum">
              <a:rPr lang="en-US" smtClean="0"/>
              <a:t>7</a:t>
            </a:fld>
            <a:endParaRPr lang="en-US"/>
          </a:p>
        </p:txBody>
      </p:sp>
    </p:spTree>
    <p:extLst>
      <p:ext uri="{BB962C8B-B14F-4D97-AF65-F5344CB8AC3E}">
        <p14:creationId xmlns:p14="http://schemas.microsoft.com/office/powerpoint/2010/main" val="205695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CF7D-3BA8-D446-196D-41E9D9173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C91A0-9FC4-248B-6DB4-96F2D7687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31CB5-5A13-7A69-A203-A78220CBD5BC}"/>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CEDF4688-A9BB-97A8-DAAB-ED5A760D2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B4666-8188-C91A-6AD0-DC56C45D29D6}"/>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42325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A9E7-9A13-E67B-0347-AFB003960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16049-F7D4-EE36-AF1E-4DBF1B6B5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5FD2B-06EE-3EE0-7CAF-68EC7F56DBC0}"/>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B0E33DA1-937C-CB7D-6553-CBA5FD19D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C8300-B36C-5F80-C64F-29C962F2A358}"/>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22716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DDC70-65B0-49C3-80F9-E468C4777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E02116-7134-3122-68B6-9275FF042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72590-B2C9-FA83-CBD3-6F87CEF74B20}"/>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CA793D8E-83ED-27EC-AE47-1D94D4B19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43055-AA48-E918-276B-34618DB65B59}"/>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216995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A8F7-7390-4AC8-74EB-EB75386F7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78F34-B11B-3EDC-5968-7557BAC65F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F8B9C-9553-DF35-6089-DA558640A131}"/>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7266651C-6A6A-498D-36C5-73CFC9A87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29BF6-6618-EEA2-6C75-D37D637631A4}"/>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40920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6626-2656-10A6-97F3-1FDC702C7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271DCB-14C4-8E0D-DF44-74D4DC78CC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D598D-52B2-6CC6-C878-173D10848D95}"/>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D0846B25-CE11-A3DF-7614-01CB6D8B7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52A9D-9DF9-BA62-189F-FF8E52705F80}"/>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140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A952-ABF3-793D-02A6-7E670E9FE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20A51-CFFE-457C-0ED5-C5DFB81C04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39E998-4DCC-4688-903D-46FDCCF50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D120A-0E6E-5BA3-8318-7B079A3E22DB}"/>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6" name="Footer Placeholder 5">
            <a:extLst>
              <a:ext uri="{FF2B5EF4-FFF2-40B4-BE49-F238E27FC236}">
                <a16:creationId xmlns:a16="http://schemas.microsoft.com/office/drawing/2014/main" id="{43AED660-B35C-AC94-B969-F0436EAAE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5F754-32C2-F41B-0DAE-89BE5800C233}"/>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20661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97C2-318A-AB51-079B-1C6871640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9A5BA-EBF0-43D5-DD36-4451D2447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7D247-172E-E01C-848D-5D36A9E87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3DCB2-84E6-18A4-2B91-DB7CA9184C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BC04B-0FB4-FE0B-F7D7-BD76674091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6CE49-486F-1576-12AE-0208C972D00C}"/>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8" name="Footer Placeholder 7">
            <a:extLst>
              <a:ext uri="{FF2B5EF4-FFF2-40B4-BE49-F238E27FC236}">
                <a16:creationId xmlns:a16="http://schemas.microsoft.com/office/drawing/2014/main" id="{0E41B6AC-03A9-E83B-32DF-D18B481BF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97701-8BAC-96A0-9922-1DCD547DCB68}"/>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31578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C0B8-3C97-C4A8-67FD-A4B9777F6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057D69-6847-042B-669D-D0C2ADA5681E}"/>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4" name="Footer Placeholder 3">
            <a:extLst>
              <a:ext uri="{FF2B5EF4-FFF2-40B4-BE49-F238E27FC236}">
                <a16:creationId xmlns:a16="http://schemas.microsoft.com/office/drawing/2014/main" id="{EA87027C-19A4-7BDF-A99D-6E4927E82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7E40E-16DA-843E-A2A4-CE738CF3F326}"/>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50958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242E8-B258-8CD9-7EE2-24BACC77FA31}"/>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3" name="Footer Placeholder 2">
            <a:extLst>
              <a:ext uri="{FF2B5EF4-FFF2-40B4-BE49-F238E27FC236}">
                <a16:creationId xmlns:a16="http://schemas.microsoft.com/office/drawing/2014/main" id="{CAF65A3A-C25B-DE5F-6391-EE40BA9E49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3A59A8-56C2-82CE-DDDF-5512EA1EBE7A}"/>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122746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DADB-FB5A-E492-40A4-D7932C3AF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860D84-F083-743A-952B-7D10EA90D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813C70-E4BE-9E46-2238-269A7759D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58857-2A2F-FAED-B2A1-1DDB0AF48222}"/>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6" name="Footer Placeholder 5">
            <a:extLst>
              <a:ext uri="{FF2B5EF4-FFF2-40B4-BE49-F238E27FC236}">
                <a16:creationId xmlns:a16="http://schemas.microsoft.com/office/drawing/2014/main" id="{32E977FB-682A-CE7E-A4CB-35A0EE07C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13114-735D-AB37-FC76-7794FDD6E214}"/>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386786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1AD8-6B42-EDA9-EB25-25DCD08D6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81286-09B2-E32A-A8AA-617BB0097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A820FD-A008-6F42-4134-F2F01B1C6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C496E-9100-EDF7-2067-C15D45952B60}"/>
              </a:ext>
            </a:extLst>
          </p:cNvPr>
          <p:cNvSpPr>
            <a:spLocks noGrp="1"/>
          </p:cNvSpPr>
          <p:nvPr>
            <p:ph type="dt" sz="half" idx="10"/>
          </p:nvPr>
        </p:nvSpPr>
        <p:spPr/>
        <p:txBody>
          <a:bodyPr/>
          <a:lstStyle/>
          <a:p>
            <a:fld id="{1EF7E29C-2F7C-439F-BFC5-6B4A91C6DF38}" type="datetimeFigureOut">
              <a:rPr lang="en-US" smtClean="0"/>
              <a:t>4/9/2025</a:t>
            </a:fld>
            <a:endParaRPr lang="en-US"/>
          </a:p>
        </p:txBody>
      </p:sp>
      <p:sp>
        <p:nvSpPr>
          <p:cNvPr id="6" name="Footer Placeholder 5">
            <a:extLst>
              <a:ext uri="{FF2B5EF4-FFF2-40B4-BE49-F238E27FC236}">
                <a16:creationId xmlns:a16="http://schemas.microsoft.com/office/drawing/2014/main" id="{1E5BEF5C-1DA7-BF7E-391A-45D86D471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48214-D7A8-D28C-5630-3205BBDFBEBB}"/>
              </a:ext>
            </a:extLst>
          </p:cNvPr>
          <p:cNvSpPr>
            <a:spLocks noGrp="1"/>
          </p:cNvSpPr>
          <p:nvPr>
            <p:ph type="sldNum" sz="quarter" idx="12"/>
          </p:nvPr>
        </p:nvSpPr>
        <p:spPr/>
        <p:txBody>
          <a:bodyPr/>
          <a:lstStyle/>
          <a:p>
            <a:fld id="{8C01DA83-34BE-444C-BED3-C0DA7CB0ACC7}" type="slidenum">
              <a:rPr lang="en-US" smtClean="0"/>
              <a:t>‹#›</a:t>
            </a:fld>
            <a:endParaRPr lang="en-US"/>
          </a:p>
        </p:txBody>
      </p:sp>
    </p:spTree>
    <p:extLst>
      <p:ext uri="{BB962C8B-B14F-4D97-AF65-F5344CB8AC3E}">
        <p14:creationId xmlns:p14="http://schemas.microsoft.com/office/powerpoint/2010/main" val="89424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772B2-DF56-BBE3-F6C9-C672FBFDB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173FF-96A3-8822-BAF4-C213410D1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31948-13A6-34DC-BCC7-BA44DA03B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F7E29C-2F7C-439F-BFC5-6B4A91C6DF38}" type="datetimeFigureOut">
              <a:rPr lang="en-US" smtClean="0"/>
              <a:t>4/9/2025</a:t>
            </a:fld>
            <a:endParaRPr lang="en-US"/>
          </a:p>
        </p:txBody>
      </p:sp>
      <p:sp>
        <p:nvSpPr>
          <p:cNvPr id="5" name="Footer Placeholder 4">
            <a:extLst>
              <a:ext uri="{FF2B5EF4-FFF2-40B4-BE49-F238E27FC236}">
                <a16:creationId xmlns:a16="http://schemas.microsoft.com/office/drawing/2014/main" id="{10CA5809-471C-6D9F-62BC-F478AA56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2FB709-AFB5-E719-CD1E-CF2426DB5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01DA83-34BE-444C-BED3-C0DA7CB0ACC7}" type="slidenum">
              <a:rPr lang="en-US" smtClean="0"/>
              <a:t>‹#›</a:t>
            </a:fld>
            <a:endParaRPr lang="en-US"/>
          </a:p>
        </p:txBody>
      </p:sp>
    </p:spTree>
    <p:extLst>
      <p:ext uri="{BB962C8B-B14F-4D97-AF65-F5344CB8AC3E}">
        <p14:creationId xmlns:p14="http://schemas.microsoft.com/office/powerpoint/2010/main" val="176982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96B3-FF48-181B-DB89-C289DEAB5614}"/>
              </a:ext>
            </a:extLst>
          </p:cNvPr>
          <p:cNvSpPr>
            <a:spLocks noGrp="1"/>
          </p:cNvSpPr>
          <p:nvPr>
            <p:ph type="ctrTitle"/>
          </p:nvPr>
        </p:nvSpPr>
        <p:spPr/>
        <p:txBody>
          <a:bodyPr/>
          <a:lstStyle/>
          <a:p>
            <a:r>
              <a:rPr lang="el-GR" dirty="0"/>
              <a:t>Ελεύθερη βούληση;</a:t>
            </a:r>
            <a:endParaRPr lang="en-US" dirty="0"/>
          </a:p>
        </p:txBody>
      </p:sp>
      <p:sp>
        <p:nvSpPr>
          <p:cNvPr id="3" name="Subtitle 2">
            <a:extLst>
              <a:ext uri="{FF2B5EF4-FFF2-40B4-BE49-F238E27FC236}">
                <a16:creationId xmlns:a16="http://schemas.microsoft.com/office/drawing/2014/main" id="{8D08BA82-D059-8A24-7921-30ECDD05DA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236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012D-8BC9-8712-5BD2-9C7C92912596}"/>
              </a:ext>
            </a:extLst>
          </p:cNvPr>
          <p:cNvSpPr>
            <a:spLocks noGrp="1"/>
          </p:cNvSpPr>
          <p:nvPr>
            <p:ph type="title"/>
          </p:nvPr>
        </p:nvSpPr>
        <p:spPr/>
        <p:txBody>
          <a:bodyPr/>
          <a:lstStyle/>
          <a:p>
            <a:r>
              <a:rPr lang="el-GR" dirty="0"/>
              <a:t>Δεν κουνιόμαστε μόνο όταν θέλουμε</a:t>
            </a:r>
            <a:endParaRPr lang="en-US" dirty="0"/>
          </a:p>
        </p:txBody>
      </p:sp>
      <p:pic>
        <p:nvPicPr>
          <p:cNvPr id="4" name="Picture 2" descr="patellar (knee-jerk) reflex Diagram | Quizlet">
            <a:extLst>
              <a:ext uri="{FF2B5EF4-FFF2-40B4-BE49-F238E27FC236}">
                <a16:creationId xmlns:a16="http://schemas.microsoft.com/office/drawing/2014/main" id="{7197F9BB-B0F1-CFF1-23F0-A67CED2CC5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877" y="2287614"/>
            <a:ext cx="3651738" cy="2568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63A543C-F6DE-5412-7B54-C0C2B5054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026"/>
          <a:stretch/>
        </p:blipFill>
        <p:spPr bwMode="auto">
          <a:xfrm>
            <a:off x="3713620" y="2082595"/>
            <a:ext cx="4320176" cy="3178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626F52-3DDC-F4D1-972F-EC93A8945486}"/>
              </a:ext>
            </a:extLst>
          </p:cNvPr>
          <p:cNvPicPr>
            <a:picLocks noChangeAspect="1"/>
          </p:cNvPicPr>
          <p:nvPr/>
        </p:nvPicPr>
        <p:blipFill>
          <a:blip r:embed="rId5"/>
          <a:stretch>
            <a:fillRect/>
          </a:stretch>
        </p:blipFill>
        <p:spPr>
          <a:xfrm>
            <a:off x="8218878" y="1895704"/>
            <a:ext cx="3311661" cy="3365572"/>
          </a:xfrm>
          <a:prstGeom prst="rect">
            <a:avLst/>
          </a:prstGeom>
        </p:spPr>
      </p:pic>
    </p:spTree>
    <p:extLst>
      <p:ext uri="{BB962C8B-B14F-4D97-AF65-F5344CB8AC3E}">
        <p14:creationId xmlns:p14="http://schemas.microsoft.com/office/powerpoint/2010/main" val="37218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0AC-615C-FF3F-CC4C-9E4189CE4EB8}"/>
              </a:ext>
            </a:extLst>
          </p:cNvPr>
          <p:cNvSpPr>
            <a:spLocks noGrp="1"/>
          </p:cNvSpPr>
          <p:nvPr>
            <p:ph type="title"/>
          </p:nvPr>
        </p:nvSpPr>
        <p:spPr>
          <a:xfrm>
            <a:off x="415261" y="405715"/>
            <a:ext cx="6798733" cy="1618515"/>
          </a:xfrm>
        </p:spPr>
        <p:txBody>
          <a:bodyPr/>
          <a:lstStyle/>
          <a:p>
            <a:r>
              <a:rPr lang="el-GR" dirty="0"/>
              <a:t>Η κατάσταση του εγκεφάλου επηρεάζει τη συμπεριφορά </a:t>
            </a:r>
            <a:endParaRPr lang="en-US" dirty="0"/>
          </a:p>
        </p:txBody>
      </p:sp>
      <p:sp>
        <p:nvSpPr>
          <p:cNvPr id="3" name="Content Placeholder 2">
            <a:extLst>
              <a:ext uri="{FF2B5EF4-FFF2-40B4-BE49-F238E27FC236}">
                <a16:creationId xmlns:a16="http://schemas.microsoft.com/office/drawing/2014/main" id="{17AB07C3-3A44-36C9-2B1C-08B2DCF3E66E}"/>
              </a:ext>
            </a:extLst>
          </p:cNvPr>
          <p:cNvSpPr>
            <a:spLocks noGrp="1"/>
          </p:cNvSpPr>
          <p:nvPr>
            <p:ph idx="1"/>
          </p:nvPr>
        </p:nvSpPr>
        <p:spPr>
          <a:xfrm>
            <a:off x="619187" y="2215092"/>
            <a:ext cx="3902013" cy="3576108"/>
          </a:xfrm>
        </p:spPr>
        <p:txBody>
          <a:bodyPr>
            <a:normAutofit fontScale="85000" lnSpcReduction="10000"/>
          </a:bodyPr>
          <a:lstStyle/>
          <a:p>
            <a:r>
              <a:rPr lang="el-GR" sz="2400" dirty="0"/>
              <a:t>Ένας άνθρωπος χωρίς ιστορικό γίνεται ξαφνικά επιθετικός </a:t>
            </a:r>
          </a:p>
          <a:p>
            <a:r>
              <a:rPr lang="el-GR" sz="2400" dirty="0"/>
              <a:t>Μετά από εξετάσεις, ανακαλύπτεται ένας όγκος στον προμετωπιαίο φλοιό. </a:t>
            </a:r>
          </a:p>
          <a:p>
            <a:r>
              <a:rPr lang="el-GR" sz="2400" dirty="0"/>
              <a:t>Ο όγκος αφαιρείται και η επιθετικότητα εξαφανίζεται. </a:t>
            </a:r>
          </a:p>
          <a:p>
            <a:r>
              <a:rPr lang="el-GR" sz="2400" dirty="0"/>
              <a:t>Μετά από μερικούς μήνες, ξαναγίνεται επιθετικός. </a:t>
            </a:r>
          </a:p>
          <a:p>
            <a:r>
              <a:rPr lang="el-GR" sz="2400" dirty="0"/>
              <a:t>Ο όγκος έχει ξαναεμφανιστεί</a:t>
            </a:r>
            <a:endParaRPr lang="en-US" sz="2400" dirty="0"/>
          </a:p>
          <a:p>
            <a:pPr marL="0" indent="0">
              <a:buNone/>
            </a:pPr>
            <a:r>
              <a:rPr lang="en-US" sz="1400" dirty="0"/>
              <a:t>(Burns JM, Swerdlow RH.</a:t>
            </a:r>
            <a:r>
              <a:rPr lang="en-US" sz="1400" i="1" dirty="0"/>
              <a:t> Archives of Neurology.</a:t>
            </a:r>
            <a:r>
              <a:rPr lang="en-US" sz="1400" dirty="0"/>
              <a:t> 2003)</a:t>
            </a:r>
            <a:endParaRPr lang="el-GR" sz="1400" dirty="0"/>
          </a:p>
        </p:txBody>
      </p:sp>
      <p:pic>
        <p:nvPicPr>
          <p:cNvPr id="2050" name="Picture 2" descr="Dorsolateral prefrontal cortex - Wikipedia">
            <a:extLst>
              <a:ext uri="{FF2B5EF4-FFF2-40B4-BE49-F238E27FC236}">
                <a16:creationId xmlns:a16="http://schemas.microsoft.com/office/drawing/2014/main" id="{836BD2F0-3EDE-889A-42EB-BDAFA72A8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658" y="405715"/>
            <a:ext cx="3658399" cy="2394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structional apraxia and pseudodysgraphia in our patient with a right orbitofrontal tumor. A, Impaired copy drawing and free drawing at the initial evaluation. B, Pseudodysgraphia at the initial evaluation. C, Resolution of constructional apraxia after tumor resection. D, Resolution of pseudodysgraphia after tumor resection.">
            <a:extLst>
              <a:ext uri="{FF2B5EF4-FFF2-40B4-BE49-F238E27FC236}">
                <a16:creationId xmlns:a16="http://schemas.microsoft.com/office/drawing/2014/main" id="{EA3C80E2-2244-B0BB-B204-0F7C4085B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844" y="2215092"/>
            <a:ext cx="4786232" cy="394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0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269D-BB20-03EC-1485-70009C14EDAD}"/>
              </a:ext>
            </a:extLst>
          </p:cNvPr>
          <p:cNvSpPr>
            <a:spLocks noGrp="1"/>
          </p:cNvSpPr>
          <p:nvPr>
            <p:ph type="title"/>
          </p:nvPr>
        </p:nvSpPr>
        <p:spPr/>
        <p:txBody>
          <a:bodyPr/>
          <a:lstStyle/>
          <a:p>
            <a:r>
              <a:rPr lang="el-GR" dirty="0"/>
              <a:t>Γενετική</a:t>
            </a:r>
            <a:r>
              <a:rPr lang="en-US" dirty="0"/>
              <a:t> + </a:t>
            </a:r>
            <a:r>
              <a:rPr lang="el-GR" dirty="0"/>
              <a:t>περιβάλλον</a:t>
            </a:r>
            <a:endParaRPr lang="en-US" dirty="0"/>
          </a:p>
        </p:txBody>
      </p:sp>
      <p:pic>
        <p:nvPicPr>
          <p:cNvPr id="14" name="Picture 13" descr="A collage of two people&#10;&#10;AI-generated content may be incorrect.">
            <a:extLst>
              <a:ext uri="{FF2B5EF4-FFF2-40B4-BE49-F238E27FC236}">
                <a16:creationId xmlns:a16="http://schemas.microsoft.com/office/drawing/2014/main" id="{E12F85F4-735C-AB5F-5335-D0378B05188C}"/>
              </a:ext>
            </a:extLst>
          </p:cNvPr>
          <p:cNvPicPr>
            <a:picLocks noChangeAspect="1"/>
          </p:cNvPicPr>
          <p:nvPr/>
        </p:nvPicPr>
        <p:blipFill>
          <a:blip r:embed="rId3"/>
          <a:stretch>
            <a:fillRect/>
          </a:stretch>
        </p:blipFill>
        <p:spPr>
          <a:xfrm>
            <a:off x="1110048" y="1917999"/>
            <a:ext cx="4030362" cy="4030362"/>
          </a:xfrm>
          <a:prstGeom prst="rect">
            <a:avLst/>
          </a:prstGeom>
        </p:spPr>
      </p:pic>
      <p:grpSp>
        <p:nvGrpSpPr>
          <p:cNvPr id="18" name="Group 17">
            <a:extLst>
              <a:ext uri="{FF2B5EF4-FFF2-40B4-BE49-F238E27FC236}">
                <a16:creationId xmlns:a16="http://schemas.microsoft.com/office/drawing/2014/main" id="{99C1FD41-2831-3F26-3183-A4BC900F6AF7}"/>
              </a:ext>
            </a:extLst>
          </p:cNvPr>
          <p:cNvGrpSpPr/>
          <p:nvPr/>
        </p:nvGrpSpPr>
        <p:grpSpPr>
          <a:xfrm>
            <a:off x="6734431" y="1040011"/>
            <a:ext cx="3764692" cy="4908350"/>
            <a:chOff x="6820929" y="1456334"/>
            <a:chExt cx="3764692" cy="4908350"/>
          </a:xfrm>
        </p:grpSpPr>
        <p:sp>
          <p:nvSpPr>
            <p:cNvPr id="5" name="TextBox 4">
              <a:extLst>
                <a:ext uri="{FF2B5EF4-FFF2-40B4-BE49-F238E27FC236}">
                  <a16:creationId xmlns:a16="http://schemas.microsoft.com/office/drawing/2014/main" id="{DA60A201-753F-A25F-E694-9E741D7FC130}"/>
                </a:ext>
              </a:extLst>
            </p:cNvPr>
            <p:cNvSpPr txBox="1"/>
            <p:nvPr/>
          </p:nvSpPr>
          <p:spPr>
            <a:xfrm>
              <a:off x="6820929" y="1456334"/>
              <a:ext cx="3764692"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Γενετική προδιάθεση: </a:t>
              </a:r>
            </a:p>
            <a:p>
              <a:r>
                <a:rPr lang="el-GR" dirty="0"/>
                <a:t>Φυσιολογικά αυξημένη παραγωγή κορτιζόλης / αμφεταμίνης</a:t>
              </a:r>
              <a:endParaRPr lang="en-US" dirty="0"/>
            </a:p>
          </p:txBody>
        </p:sp>
        <p:sp>
          <p:nvSpPr>
            <p:cNvPr id="6" name="TextBox 5">
              <a:extLst>
                <a:ext uri="{FF2B5EF4-FFF2-40B4-BE49-F238E27FC236}">
                  <a16:creationId xmlns:a16="http://schemas.microsoft.com/office/drawing/2014/main" id="{A375F0C8-514F-4756-075F-5563591F482D}"/>
                </a:ext>
              </a:extLst>
            </p:cNvPr>
            <p:cNvSpPr txBox="1"/>
            <p:nvPr/>
          </p:nvSpPr>
          <p:spPr>
            <a:xfrm>
              <a:off x="6820929" y="2879901"/>
              <a:ext cx="376469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Ασταθές περιβάλλον: </a:t>
              </a:r>
            </a:p>
            <a:p>
              <a:r>
                <a:rPr lang="el-GR" dirty="0"/>
                <a:t>Συχνή κατάσταση στρες</a:t>
              </a:r>
            </a:p>
          </p:txBody>
        </p:sp>
        <p:sp>
          <p:nvSpPr>
            <p:cNvPr id="7" name="TextBox 6">
              <a:extLst>
                <a:ext uri="{FF2B5EF4-FFF2-40B4-BE49-F238E27FC236}">
                  <a16:creationId xmlns:a16="http://schemas.microsoft.com/office/drawing/2014/main" id="{6276550B-84E3-85B1-B829-5AD9167A015E}"/>
                </a:ext>
              </a:extLst>
            </p:cNvPr>
            <p:cNvSpPr txBox="1"/>
            <p:nvPr/>
          </p:nvSpPr>
          <p:spPr>
            <a:xfrm>
              <a:off x="6820929" y="4009771"/>
              <a:ext cx="376469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στρες κατά την ανάπτυξη ενισχύει τα κυκλώματα φόβου/απόκρισης</a:t>
              </a:r>
            </a:p>
          </p:txBody>
        </p:sp>
        <p:sp>
          <p:nvSpPr>
            <p:cNvPr id="8" name="TextBox 7">
              <a:extLst>
                <a:ext uri="{FF2B5EF4-FFF2-40B4-BE49-F238E27FC236}">
                  <a16:creationId xmlns:a16="http://schemas.microsoft.com/office/drawing/2014/main" id="{C6178D3F-5127-13AA-A4B9-6FE746495432}"/>
                </a:ext>
              </a:extLst>
            </p:cNvPr>
            <p:cNvSpPr txBox="1"/>
            <p:nvPr/>
          </p:nvSpPr>
          <p:spPr>
            <a:xfrm>
              <a:off x="6820929" y="5164355"/>
              <a:ext cx="3764691"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ενήλικο άτομο επηρεάζεται υποσυνείδητα: αντιδρά έντονα σε καθημερινές καταστάσεις (πχ ένα ηλεμήνυμα με προθεσμία)</a:t>
              </a:r>
            </a:p>
          </p:txBody>
        </p:sp>
        <p:sp>
          <p:nvSpPr>
            <p:cNvPr id="15" name="Arrow: Down 14">
              <a:extLst>
                <a:ext uri="{FF2B5EF4-FFF2-40B4-BE49-F238E27FC236}">
                  <a16:creationId xmlns:a16="http://schemas.microsoft.com/office/drawing/2014/main" id="{C487FD5F-3E8D-99C2-1993-9A4ED9C46E12}"/>
                </a:ext>
              </a:extLst>
            </p:cNvPr>
            <p:cNvSpPr/>
            <p:nvPr/>
          </p:nvSpPr>
          <p:spPr>
            <a:xfrm>
              <a:off x="8460958" y="2433433"/>
              <a:ext cx="484632" cy="397040"/>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A9302926-83C4-D087-3C2F-A46D5132EB1A}"/>
                </a:ext>
              </a:extLst>
            </p:cNvPr>
            <p:cNvSpPr/>
            <p:nvPr/>
          </p:nvSpPr>
          <p:spPr>
            <a:xfrm>
              <a:off x="8460958" y="3572093"/>
              <a:ext cx="484632" cy="397040"/>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013690B-2AB6-AB71-03A8-1F4EAD8C48A7}"/>
                </a:ext>
              </a:extLst>
            </p:cNvPr>
            <p:cNvSpPr/>
            <p:nvPr/>
          </p:nvSpPr>
          <p:spPr>
            <a:xfrm>
              <a:off x="8460958" y="4711712"/>
              <a:ext cx="484632" cy="397040"/>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74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BA313-D162-BB98-FEF6-9CC1FF462B98}"/>
              </a:ext>
            </a:extLst>
          </p:cNvPr>
          <p:cNvSpPr>
            <a:spLocks noGrp="1"/>
          </p:cNvSpPr>
          <p:nvPr>
            <p:ph idx="1"/>
          </p:nvPr>
        </p:nvSpPr>
        <p:spPr>
          <a:xfrm>
            <a:off x="430426" y="565235"/>
            <a:ext cx="10515600" cy="3302430"/>
          </a:xfrm>
        </p:spPr>
        <p:txBody>
          <a:bodyPr/>
          <a:lstStyle/>
          <a:p>
            <a:pPr marL="0" indent="0">
              <a:buNone/>
            </a:pPr>
            <a:r>
              <a:rPr lang="el-GR" dirty="0"/>
              <a:t>Ας πούμε πως ό,τι κάνω είναι αποτέλεσμα</a:t>
            </a:r>
          </a:p>
          <a:p>
            <a:r>
              <a:rPr lang="el-GR" sz="1800" dirty="0"/>
              <a:t>Της γενετικής προδιάθεσης</a:t>
            </a:r>
          </a:p>
          <a:p>
            <a:r>
              <a:rPr lang="el-GR" sz="1800" dirty="0"/>
              <a:t>Των συνθηκών ανάπτυξης του εγκεφάλου/σώματός μου</a:t>
            </a:r>
          </a:p>
          <a:p>
            <a:r>
              <a:rPr lang="el-GR" sz="1800" dirty="0"/>
              <a:t>Του περιβάλλοντος (υπάρχει κάτι που με ενοχλεί;)</a:t>
            </a:r>
          </a:p>
          <a:p>
            <a:r>
              <a:rPr lang="el-GR" sz="1800" dirty="0"/>
              <a:t>Της κατάστασής μου εκείνη τη στιγμή (πεινάω;)</a:t>
            </a:r>
          </a:p>
          <a:p>
            <a:pPr marL="0" indent="0">
              <a:buNone/>
            </a:pPr>
            <a:endParaRPr lang="el-GR" sz="1800" dirty="0"/>
          </a:p>
          <a:p>
            <a:pPr marL="0" indent="0">
              <a:buNone/>
            </a:pPr>
            <a:r>
              <a:rPr lang="el-GR" sz="1800" dirty="0"/>
              <a:t>Τιμωρία;</a:t>
            </a:r>
          </a:p>
          <a:p>
            <a:pPr marL="0" indent="0">
              <a:buNone/>
            </a:pPr>
            <a:r>
              <a:rPr lang="el-GR" sz="1800" dirty="0"/>
              <a:t>Επιβράβευση;</a:t>
            </a:r>
          </a:p>
          <a:p>
            <a:pPr marL="0" indent="0">
              <a:buNone/>
            </a:pPr>
            <a:endParaRPr lang="en-US" dirty="0"/>
          </a:p>
        </p:txBody>
      </p:sp>
    </p:spTree>
    <p:extLst>
      <p:ext uri="{BB962C8B-B14F-4D97-AF65-F5344CB8AC3E}">
        <p14:creationId xmlns:p14="http://schemas.microsoft.com/office/powerpoint/2010/main" val="56900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1730-3001-76A0-3934-6C407F4672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FB8EC-F877-FCE7-0A4E-C037B546C98B}"/>
              </a:ext>
            </a:extLst>
          </p:cNvPr>
          <p:cNvSpPr>
            <a:spLocks noGrp="1"/>
          </p:cNvSpPr>
          <p:nvPr>
            <p:ph idx="1"/>
          </p:nvPr>
        </p:nvSpPr>
        <p:spPr>
          <a:xfrm>
            <a:off x="430426" y="565235"/>
            <a:ext cx="10515600" cy="3302430"/>
          </a:xfrm>
        </p:spPr>
        <p:txBody>
          <a:bodyPr/>
          <a:lstStyle/>
          <a:p>
            <a:pPr marL="0" indent="0">
              <a:buNone/>
            </a:pPr>
            <a:r>
              <a:rPr lang="el-GR" dirty="0"/>
              <a:t>Ας πούμε πως ό,τι κάνω είναι αποτέλεσμα</a:t>
            </a:r>
          </a:p>
          <a:p>
            <a:r>
              <a:rPr lang="el-GR" sz="1800" dirty="0"/>
              <a:t>Της γενετικής προδιάθεσης</a:t>
            </a:r>
          </a:p>
          <a:p>
            <a:r>
              <a:rPr lang="el-GR" sz="1800" dirty="0"/>
              <a:t>Των συνθηκών ανάπτυξης του εγκεφάλου/σώματός μου</a:t>
            </a:r>
          </a:p>
          <a:p>
            <a:r>
              <a:rPr lang="el-GR" sz="1800" dirty="0"/>
              <a:t>Του περιβάλλοντος (υπάρχει κάτι που με ενοχλεί;)</a:t>
            </a:r>
          </a:p>
          <a:p>
            <a:r>
              <a:rPr lang="el-GR" sz="1800" dirty="0"/>
              <a:t>Της κατάστασής μου εκείνη τη στιγμή (πεινάω;)</a:t>
            </a:r>
          </a:p>
          <a:p>
            <a:pPr marL="0" indent="0">
              <a:buNone/>
            </a:pPr>
            <a:endParaRPr lang="el-GR" sz="1800" dirty="0"/>
          </a:p>
          <a:p>
            <a:pPr marL="0" indent="0">
              <a:buNone/>
            </a:pPr>
            <a:r>
              <a:rPr lang="el-GR" sz="1800" dirty="0"/>
              <a:t>Τιμωρία;</a:t>
            </a:r>
          </a:p>
          <a:p>
            <a:pPr marL="0" indent="0">
              <a:buNone/>
            </a:pPr>
            <a:r>
              <a:rPr lang="el-GR" sz="1800" dirty="0"/>
              <a:t>Επιβράβευση;</a:t>
            </a:r>
          </a:p>
          <a:p>
            <a:pPr marL="0" indent="0">
              <a:buNone/>
            </a:pPr>
            <a:endParaRPr lang="en-US" dirty="0"/>
          </a:p>
        </p:txBody>
      </p:sp>
      <p:sp>
        <p:nvSpPr>
          <p:cNvPr id="6" name="TextBox 5">
            <a:extLst>
              <a:ext uri="{FF2B5EF4-FFF2-40B4-BE49-F238E27FC236}">
                <a16:creationId xmlns:a16="http://schemas.microsoft.com/office/drawing/2014/main" id="{6C929D67-64FB-751D-A366-73B2B27E1E18}"/>
              </a:ext>
            </a:extLst>
          </p:cNvPr>
          <p:cNvSpPr txBox="1"/>
          <p:nvPr/>
        </p:nvSpPr>
        <p:spPr>
          <a:xfrm>
            <a:off x="430426" y="3867665"/>
            <a:ext cx="6674709" cy="800219"/>
          </a:xfrm>
          <a:prstGeom prst="rect">
            <a:avLst/>
          </a:prstGeom>
          <a:noFill/>
        </p:spPr>
        <p:txBody>
          <a:bodyPr wrap="square">
            <a:spAutoFit/>
          </a:bodyPr>
          <a:lstStyle/>
          <a:p>
            <a:r>
              <a:rPr lang="el-GR" sz="2800" dirty="0"/>
              <a:t>Είναι το μέλλον μου προκαθορισμένο;</a:t>
            </a:r>
          </a:p>
          <a:p>
            <a:endParaRPr lang="en-US" dirty="0"/>
          </a:p>
        </p:txBody>
      </p:sp>
    </p:spTree>
    <p:extLst>
      <p:ext uri="{BB962C8B-B14F-4D97-AF65-F5344CB8AC3E}">
        <p14:creationId xmlns:p14="http://schemas.microsoft.com/office/powerpoint/2010/main" val="379854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6702-C427-0081-E460-DE3011A276B4}"/>
              </a:ext>
            </a:extLst>
          </p:cNvPr>
          <p:cNvSpPr>
            <a:spLocks noGrp="1"/>
          </p:cNvSpPr>
          <p:nvPr>
            <p:ph type="title"/>
          </p:nvPr>
        </p:nvSpPr>
        <p:spPr/>
        <p:txBody>
          <a:bodyPr/>
          <a:lstStyle/>
          <a:p>
            <a:r>
              <a:rPr lang="el-GR" dirty="0"/>
              <a:t>Ένα πιο χειροπιαστό παράδειγμα</a:t>
            </a:r>
            <a:endParaRPr lang="en-US" dirty="0"/>
          </a:p>
        </p:txBody>
      </p:sp>
      <p:pic>
        <p:nvPicPr>
          <p:cNvPr id="2050" name="Picture 2" descr="Are Self-Driving Cars Safe? | Dakota Digital Review">
            <a:extLst>
              <a:ext uri="{FF2B5EF4-FFF2-40B4-BE49-F238E27FC236}">
                <a16:creationId xmlns:a16="http://schemas.microsoft.com/office/drawing/2014/main" id="{3D4D45FD-6618-002C-0BC2-6EA0D1867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924" y="1690688"/>
            <a:ext cx="4827340" cy="3011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E45B9-925E-580C-6A06-4DCFC63B7CE0}"/>
              </a:ext>
            </a:extLst>
          </p:cNvPr>
          <p:cNvSpPr txBox="1"/>
          <p:nvPr/>
        </p:nvSpPr>
        <p:spPr>
          <a:xfrm>
            <a:off x="838200" y="1604485"/>
            <a:ext cx="6155724" cy="2308324"/>
          </a:xfrm>
          <a:prstGeom prst="rect">
            <a:avLst/>
          </a:prstGeom>
          <a:noFill/>
        </p:spPr>
        <p:txBody>
          <a:bodyPr wrap="square" rtlCol="0">
            <a:spAutoFit/>
          </a:bodyPr>
          <a:lstStyle/>
          <a:p>
            <a:pPr marL="285750" indent="-285750">
              <a:buFont typeface="Arial" panose="020B0604020202020204" pitchFamily="34" charset="0"/>
              <a:buChar char="•"/>
            </a:pPr>
            <a:r>
              <a:rPr lang="el-GR" dirty="0"/>
              <a:t>Δεν έχει ελεύθερη βούληση, πρόθεση, συνείδηση</a:t>
            </a:r>
          </a:p>
          <a:p>
            <a:pPr marL="285750" indent="-285750">
              <a:buFont typeface="Arial" panose="020B0604020202020204" pitchFamily="34" charset="0"/>
              <a:buChar char="•"/>
            </a:pPr>
            <a:r>
              <a:rPr lang="en-US" dirty="0"/>
              <a:t>(</a:t>
            </a:r>
            <a:r>
              <a:rPr lang="el-GR" dirty="0"/>
              <a:t>Μπορεί να) είναι πλήρως ντετερμινιστικό</a:t>
            </a:r>
          </a:p>
          <a:p>
            <a:pPr marL="285750" indent="-285750">
              <a:buFont typeface="Arial" panose="020B0604020202020204" pitchFamily="34" charset="0"/>
              <a:buChar char="•"/>
            </a:pPr>
            <a:r>
              <a:rPr lang="el-GR" dirty="0"/>
              <a:t>Ευθύνη;</a:t>
            </a:r>
          </a:p>
          <a:p>
            <a:pPr marL="742950" lvl="1" indent="-285750">
              <a:buFont typeface="Arial" panose="020B0604020202020204" pitchFamily="34" charset="0"/>
              <a:buChar char="•"/>
            </a:pPr>
            <a:r>
              <a:rPr lang="el-GR" dirty="0"/>
              <a:t>Προγραμματιστές;</a:t>
            </a:r>
          </a:p>
          <a:p>
            <a:pPr marL="742950" lvl="1" indent="-285750">
              <a:buFont typeface="Arial" panose="020B0604020202020204" pitchFamily="34" charset="0"/>
              <a:buChar char="•"/>
            </a:pPr>
            <a:r>
              <a:rPr lang="el-GR" dirty="0"/>
              <a:t>Κατασκευαστής αισθητήρων;</a:t>
            </a:r>
          </a:p>
          <a:p>
            <a:pPr marL="742950" lvl="1" indent="-285750">
              <a:buFont typeface="Arial" panose="020B0604020202020204" pitchFamily="34" charset="0"/>
              <a:buChar char="•"/>
            </a:pPr>
            <a:r>
              <a:rPr lang="el-GR" dirty="0"/>
              <a:t>Νομοθέτες και υπηρεσίες υπεύθυνες για την τήρηση κανονιστικών ρυθμίσεων;</a:t>
            </a:r>
          </a:p>
          <a:p>
            <a:pPr marL="742950" lvl="1" indent="-285750">
              <a:buFont typeface="Arial" panose="020B0604020202020204" pitchFamily="34" charset="0"/>
              <a:buChar char="•"/>
            </a:pPr>
            <a:r>
              <a:rPr lang="el-GR" dirty="0"/>
              <a:t>Επιβάτης;</a:t>
            </a:r>
            <a:endParaRPr lang="en-US" dirty="0"/>
          </a:p>
        </p:txBody>
      </p:sp>
    </p:spTree>
    <p:extLst>
      <p:ext uri="{BB962C8B-B14F-4D97-AF65-F5344CB8AC3E}">
        <p14:creationId xmlns:p14="http://schemas.microsoft.com/office/powerpoint/2010/main" val="2654997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1076</TotalTime>
  <Words>968</Words>
  <Application>Microsoft Office PowerPoint</Application>
  <PresentationFormat>Widescreen</PresentationFormat>
  <Paragraphs>90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Symbol</vt:lpstr>
      <vt:lpstr>Office Theme</vt:lpstr>
      <vt:lpstr>Ελεύθερη βούληση;</vt:lpstr>
      <vt:lpstr>Δεν κουνιόμαστε μόνο όταν θέλουμε</vt:lpstr>
      <vt:lpstr>Η κατάσταση του εγκεφάλου επηρεάζει τη συμπεριφορά </vt:lpstr>
      <vt:lpstr>Γενετική + περιβάλλον</vt:lpstr>
      <vt:lpstr>PowerPoint Presentation</vt:lpstr>
      <vt:lpstr>PowerPoint Presentation</vt:lpstr>
      <vt:lpstr>Ένα πιο χειροπιαστό παράδειγμα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Σοφία Τριανταφύλλου</dc:creator>
  <cp:lastModifiedBy>Vasileios</cp:lastModifiedBy>
  <cp:revision>3</cp:revision>
  <dcterms:created xsi:type="dcterms:W3CDTF">2025-04-08T06:43:37Z</dcterms:created>
  <dcterms:modified xsi:type="dcterms:W3CDTF">2025-04-09T07:13:12Z</dcterms:modified>
</cp:coreProperties>
</file>